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58"/>
  </p:notesMasterIdLst>
  <p:handoutMasterIdLst>
    <p:handoutMasterId r:id="rId159"/>
  </p:handoutMasterIdLst>
  <p:sldIdLst>
    <p:sldId id="1274" r:id="rId3"/>
    <p:sldId id="1275" r:id="rId4"/>
    <p:sldId id="1276" r:id="rId5"/>
    <p:sldId id="1005" r:id="rId6"/>
    <p:sldId id="1081" r:id="rId7"/>
    <p:sldId id="1042" r:id="rId8"/>
    <p:sldId id="1045" r:id="rId9"/>
    <p:sldId id="1048" r:id="rId10"/>
    <p:sldId id="1053" r:id="rId11"/>
    <p:sldId id="1054" r:id="rId12"/>
    <p:sldId id="1049" r:id="rId13"/>
    <p:sldId id="1050" r:id="rId14"/>
    <p:sldId id="1051" r:id="rId15"/>
    <p:sldId id="1277" r:id="rId16"/>
    <p:sldId id="1159" r:id="rId17"/>
    <p:sldId id="1278" r:id="rId18"/>
    <p:sldId id="1160" r:id="rId19"/>
    <p:sldId id="1279" r:id="rId20"/>
    <p:sldId id="1013" r:id="rId21"/>
    <p:sldId id="1055" r:id="rId22"/>
    <p:sldId id="1056" r:id="rId23"/>
    <p:sldId id="1057" r:id="rId24"/>
    <p:sldId id="1058" r:id="rId25"/>
    <p:sldId id="1059" r:id="rId26"/>
    <p:sldId id="1060" r:id="rId27"/>
    <p:sldId id="1092" r:id="rId28"/>
    <p:sldId id="868" r:id="rId29"/>
    <p:sldId id="1082" r:id="rId30"/>
    <p:sldId id="870" r:id="rId31"/>
    <p:sldId id="871" r:id="rId32"/>
    <p:sldId id="1061" r:id="rId33"/>
    <p:sldId id="1062" r:id="rId34"/>
    <p:sldId id="1085" r:id="rId35"/>
    <p:sldId id="1094" r:id="rId36"/>
    <p:sldId id="1095" r:id="rId37"/>
    <p:sldId id="1280" r:id="rId38"/>
    <p:sldId id="1063" r:id="rId39"/>
    <p:sldId id="1083" r:id="rId40"/>
    <p:sldId id="1084" r:id="rId41"/>
    <p:sldId id="1162" r:id="rId42"/>
    <p:sldId id="1281" r:id="rId43"/>
    <p:sldId id="1166" r:id="rId44"/>
    <p:sldId id="1164" r:id="rId45"/>
    <p:sldId id="1282" r:id="rId46"/>
    <p:sldId id="1165" r:id="rId47"/>
    <p:sldId id="1283" r:id="rId48"/>
    <p:sldId id="1017" r:id="rId49"/>
    <p:sldId id="1143" r:id="rId50"/>
    <p:sldId id="1155" r:id="rId51"/>
    <p:sldId id="1144" r:id="rId52"/>
    <p:sldId id="1145" r:id="rId53"/>
    <p:sldId id="1147" r:id="rId54"/>
    <p:sldId id="1153" r:id="rId55"/>
    <p:sldId id="1154" r:id="rId56"/>
    <p:sldId id="1149" r:id="rId57"/>
    <p:sldId id="1150" r:id="rId58"/>
    <p:sldId id="1151" r:id="rId59"/>
    <p:sldId id="874" r:id="rId60"/>
    <p:sldId id="967" r:id="rId61"/>
    <p:sldId id="875" r:id="rId62"/>
    <p:sldId id="1139" r:id="rId63"/>
    <p:sldId id="1018" r:id="rId64"/>
    <p:sldId id="1086" r:id="rId65"/>
    <p:sldId id="1027" r:id="rId66"/>
    <p:sldId id="1284" r:id="rId67"/>
    <p:sldId id="1088" r:id="rId68"/>
    <p:sldId id="1065" r:id="rId69"/>
    <p:sldId id="1066" r:id="rId70"/>
    <p:sldId id="877" r:id="rId71"/>
    <p:sldId id="1021" r:id="rId72"/>
    <p:sldId id="1431" r:id="rId73"/>
    <p:sldId id="1432" r:id="rId74"/>
    <p:sldId id="1020" r:id="rId75"/>
    <p:sldId id="1152" r:id="rId76"/>
    <p:sldId id="1036" r:id="rId77"/>
    <p:sldId id="1097" r:id="rId78"/>
    <p:sldId id="880" r:id="rId79"/>
    <p:sldId id="1140" r:id="rId80"/>
    <p:sldId id="881" r:id="rId81"/>
    <p:sldId id="1285" r:id="rId82"/>
    <p:sldId id="1098" r:id="rId83"/>
    <p:sldId id="1025" r:id="rId84"/>
    <p:sldId id="882" r:id="rId85"/>
    <p:sldId id="1024" r:id="rId86"/>
    <p:sldId id="884" r:id="rId87"/>
    <p:sldId id="1035" r:id="rId88"/>
    <p:sldId id="1103" r:id="rId89"/>
    <p:sldId id="1104" r:id="rId90"/>
    <p:sldId id="1109" r:id="rId91"/>
    <p:sldId id="1110" r:id="rId92"/>
    <p:sldId id="1111" r:id="rId93"/>
    <p:sldId id="1112" r:id="rId94"/>
    <p:sldId id="1156" r:id="rId95"/>
    <p:sldId id="1068" r:id="rId96"/>
    <p:sldId id="1069" r:id="rId97"/>
    <p:sldId id="888" r:id="rId98"/>
    <p:sldId id="974" r:id="rId99"/>
    <p:sldId id="1070" r:id="rId100"/>
    <p:sldId id="1125" r:id="rId101"/>
    <p:sldId id="1114" r:id="rId102"/>
    <p:sldId id="1118" r:id="rId103"/>
    <p:sldId id="1119" r:id="rId104"/>
    <p:sldId id="1127" r:id="rId105"/>
    <p:sldId id="1128" r:id="rId106"/>
    <p:sldId id="1117" r:id="rId107"/>
    <p:sldId id="981" r:id="rId108"/>
    <p:sldId id="980" r:id="rId109"/>
    <p:sldId id="1141" r:id="rId110"/>
    <p:sldId id="1099" r:id="rId111"/>
    <p:sldId id="1100" r:id="rId112"/>
    <p:sldId id="1038" r:id="rId113"/>
    <p:sldId id="1039" r:id="rId114"/>
    <p:sldId id="1091" r:id="rId115"/>
    <p:sldId id="1089" r:id="rId116"/>
    <p:sldId id="1090" r:id="rId117"/>
    <p:sldId id="1129" r:id="rId118"/>
    <p:sldId id="1130" r:id="rId119"/>
    <p:sldId id="1131" r:id="rId120"/>
    <p:sldId id="1132" r:id="rId121"/>
    <p:sldId id="1133" r:id="rId122"/>
    <p:sldId id="1134" r:id="rId123"/>
    <p:sldId id="1135" r:id="rId124"/>
    <p:sldId id="1136" r:id="rId125"/>
    <p:sldId id="1168" r:id="rId126"/>
    <p:sldId id="1169" r:id="rId127"/>
    <p:sldId id="1170" r:id="rId128"/>
    <p:sldId id="1171" r:id="rId129"/>
    <p:sldId id="1289" r:id="rId130"/>
    <p:sldId id="1172" r:id="rId131"/>
    <p:sldId id="1288" r:id="rId132"/>
    <p:sldId id="1173" r:id="rId133"/>
    <p:sldId id="1174" r:id="rId134"/>
    <p:sldId id="1175" r:id="rId135"/>
    <p:sldId id="1416" r:id="rId136"/>
    <p:sldId id="1417" r:id="rId137"/>
    <p:sldId id="1418" r:id="rId138"/>
    <p:sldId id="1419" r:id="rId139"/>
    <p:sldId id="1420" r:id="rId140"/>
    <p:sldId id="1421" r:id="rId141"/>
    <p:sldId id="1422" r:id="rId142"/>
    <p:sldId id="1423" r:id="rId143"/>
    <p:sldId id="1424" r:id="rId144"/>
    <p:sldId id="1425" r:id="rId145"/>
    <p:sldId id="1426" r:id="rId146"/>
    <p:sldId id="1427" r:id="rId147"/>
    <p:sldId id="1428" r:id="rId148"/>
    <p:sldId id="1429" r:id="rId149"/>
    <p:sldId id="1430" r:id="rId150"/>
    <p:sldId id="1286" r:id="rId151"/>
    <p:sldId id="1176" r:id="rId152"/>
    <p:sldId id="1177" r:id="rId153"/>
    <p:sldId id="1178" r:id="rId154"/>
    <p:sldId id="1287" r:id="rId155"/>
    <p:sldId id="1137" r:id="rId156"/>
    <p:sldId id="921" r:id="rId157"/>
  </p:sldIdLst>
  <p:sldSz cx="9144000" cy="6858000" type="screen4x3"/>
  <p:notesSz cx="6858000" cy="9144000"/>
  <p:custDataLst>
    <p:tags r:id="rId160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2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AEAEA"/>
    <a:srgbClr val="6C4C8F"/>
    <a:srgbClr val="A78DC2"/>
    <a:srgbClr val="E2D9EB"/>
    <a:srgbClr val="CCCCFF"/>
    <a:srgbClr val="FF3300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3"/>
    <p:restoredTop sz="94789"/>
  </p:normalViewPr>
  <p:slideViewPr>
    <p:cSldViewPr snapToObjects="1" showGuides="1">
      <p:cViewPr varScale="1">
        <p:scale>
          <a:sx n="80" d="100"/>
          <a:sy n="80" d="100"/>
        </p:scale>
        <p:origin x="1699" y="58"/>
      </p:cViewPr>
      <p:guideLst>
        <p:guide orient="horz" pos="2151"/>
        <p:guide pos="2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gs" Target="tags/tag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b="0" dirty="0"/>
              <a:t>‹#›</a:t>
            </a:fld>
            <a:endParaRPr lang="en-US" altLang="zh-CN" sz="1200" b="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29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单击以编辑母版文本样式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b="0" dirty="0"/>
              <a:t>‹#›</a:t>
            </a:fld>
            <a:endParaRPr lang="en-US" altLang="zh-CN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fld>
            <a:endParaRPr lang="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4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0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83</a:t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136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85</a:t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124</a:t>
            </a:fld>
            <a:endParaRPr lang="" altLang="zh-CN" sz="1200" b="0" dirty="0"/>
          </a:p>
        </p:txBody>
      </p:sp>
      <p:sp>
        <p:nvSpPr>
          <p:cNvPr id="15462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4628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125</a:t>
            </a:fld>
            <a:endParaRPr lang="" altLang="zh-CN" sz="1200" b="0" dirty="0"/>
          </a:p>
        </p:txBody>
      </p:sp>
      <p:sp>
        <p:nvSpPr>
          <p:cNvPr id="15667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667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126</a:t>
            </a:fld>
            <a:endParaRPr lang="" altLang="zh-CN" sz="1200" b="0" dirty="0"/>
          </a:p>
        </p:txBody>
      </p:sp>
      <p:sp>
        <p:nvSpPr>
          <p:cNvPr id="1587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872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127</a:t>
            </a:fld>
            <a:endParaRPr lang="" altLang="zh-CN" sz="1200" b="0" dirty="0"/>
          </a:p>
        </p:txBody>
      </p:sp>
      <p:sp>
        <p:nvSpPr>
          <p:cNvPr id="16077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077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128</a:t>
            </a:fld>
            <a:endParaRPr lang="" altLang="zh-CN" sz="1200" b="0" dirty="0"/>
          </a:p>
        </p:txBody>
      </p:sp>
      <p:sp>
        <p:nvSpPr>
          <p:cNvPr id="16281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282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129</a:t>
            </a:fld>
            <a:endParaRPr lang="" altLang="zh-CN" sz="1200" b="0" dirty="0"/>
          </a:p>
        </p:txBody>
      </p:sp>
      <p:sp>
        <p:nvSpPr>
          <p:cNvPr id="1648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4868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130</a:t>
            </a:fld>
            <a:endParaRPr lang="" altLang="zh-CN" sz="1200" b="0" dirty="0"/>
          </a:p>
        </p:txBody>
      </p:sp>
      <p:sp>
        <p:nvSpPr>
          <p:cNvPr id="16691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691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131</a:t>
            </a:fld>
            <a:endParaRPr lang="" altLang="zh-CN" sz="1200" b="0" dirty="0"/>
          </a:p>
        </p:txBody>
      </p:sp>
      <p:sp>
        <p:nvSpPr>
          <p:cNvPr id="16896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896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11</a:t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132</a:t>
            </a:fld>
            <a:endParaRPr lang="" altLang="zh-CN" sz="1200" b="0" dirty="0"/>
          </a:p>
        </p:txBody>
      </p:sp>
      <p:sp>
        <p:nvSpPr>
          <p:cNvPr id="17101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7101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133</a:t>
            </a:fld>
            <a:endParaRPr lang="" altLang="zh-CN" sz="1200" b="0" dirty="0"/>
          </a:p>
        </p:txBody>
      </p:sp>
      <p:sp>
        <p:nvSpPr>
          <p:cNvPr id="17305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7306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40</a:t>
            </a:fld>
            <a:endParaRPr lang="" altLang="zh-CN" sz="1200" b="0" dirty="0"/>
          </a:p>
        </p:txBody>
      </p:sp>
      <p:sp>
        <p:nvSpPr>
          <p:cNvPr id="59395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59396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41</a:t>
            </a:fld>
            <a:endParaRPr lang="" altLang="zh-CN" sz="1200" b="0" dirty="0"/>
          </a:p>
        </p:txBody>
      </p:sp>
      <p:sp>
        <p:nvSpPr>
          <p:cNvPr id="61443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1444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43</a:t>
            </a:fld>
            <a:endParaRPr lang="" altLang="zh-CN" sz="1200" b="0" dirty="0"/>
          </a:p>
        </p:txBody>
      </p:sp>
      <p:sp>
        <p:nvSpPr>
          <p:cNvPr id="64515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4516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44</a:t>
            </a:fld>
            <a:endParaRPr lang="" altLang="zh-CN" sz="1200" b="0" dirty="0"/>
          </a:p>
        </p:txBody>
      </p:sp>
      <p:sp>
        <p:nvSpPr>
          <p:cNvPr id="66563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6564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45</a:t>
            </a:fld>
            <a:endParaRPr lang="" altLang="zh-CN" sz="1200" b="0" dirty="0"/>
          </a:p>
        </p:txBody>
      </p:sp>
      <p:sp>
        <p:nvSpPr>
          <p:cNvPr id="68611" name="Rectangle 3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8612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" altLang="zh-CN" sz="1200" b="0" dirty="0"/>
              <a:t>59</a:t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013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/>
              <a:t>75</a:t>
            </a:fld>
            <a:endParaRPr lang="en-US" altLang="zh-CN" sz="1200"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9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等腰三角形 21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49288" y="609600"/>
            <a:ext cx="7983537" cy="55657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</a:p>
        </p:txBody>
      </p:sp>
      <p:cxnSp>
        <p:nvCxnSpPr>
          <p:cNvPr id="1027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" altLang="zh-CN" dirty="0"/>
              <a:t>单击以编辑</a:t>
            </a:r>
            <a:r>
              <a:rPr lang="" altLang="en-US" dirty="0"/>
              <a:t>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</a:p>
        </p:txBody>
      </p:sp>
      <p:cxnSp>
        <p:nvCxnSpPr>
          <p:cNvPr id="2051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55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" altLang="zh-CN" dirty="0"/>
              <a:t>单击以编辑</a:t>
            </a:r>
            <a:r>
              <a:rPr lang="" altLang="en-US" dirty="0"/>
              <a:t>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7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9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2.GIF"/><Relationship Id="rId2" Type="http://schemas.openxmlformats.org/officeDocument/2006/relationships/hyperlink" Target="http://image.baidu.com/i?ct=503316480&amp;z=&amp;tn=baiduimagedetail&amp;word=%C7%BF%B5%C1&amp;in=26523&amp;cl=2&amp;lm=-1&amp;pn=4&amp;rn=1&amp;di=59780694690&amp;ln=2000&amp;fr=&amp;fmq=&amp;ic=0&amp;s=&amp;se=1&amp;sme=0&amp;tab=&amp;width=&amp;height=&amp;face=0&amp;is=&amp;istype=2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image.baidu.com/i?ct=503316480&amp;z=&amp;tn=baiduimagedetail&amp;word=%D2%BD%C9%FA+gif&amp;in=32484&amp;cl=2&amp;lm=-1&amp;pn=0&amp;rn=1&amp;di=29618144055&amp;ln=1151&amp;fr=&amp;fmq=&amp;ic=0&amp;s=0&amp;se=1&amp;sme=0&amp;tab=&amp;width=&amp;height=&amp;face=0&amp;is=&amp;istype=2" TargetMode="External"/><Relationship Id="rId5" Type="http://schemas.openxmlformats.org/officeDocument/2006/relationships/image" Target="../media/image51.jpeg"/><Relationship Id="rId4" Type="http://schemas.openxmlformats.org/officeDocument/2006/relationships/hyperlink" Target="http://image.baidu.com/i?ct=503316480&amp;z=&amp;tn=baiduimagedetail&amp;word=%CA%DC%C9%CB&amp;in=4669&amp;cl=2&amp;lm=-1&amp;pn=8&amp;rn=1&amp;di=43566210165&amp;ln=2000&amp;fr=&amp;fmq=&amp;ic=0&amp;s=0&amp;se=1&amp;sme=0&amp;tab=&amp;width=&amp;height=&amp;face=0&amp;is=&amp;istype=2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hyperlink" Target="http://image.baidu.com/i?ct=503316480&amp;z=&amp;tn=baiduimagedetail&amp;word=%C7%BF%B5%C1&amp;in=26523&amp;cl=2&amp;lm=-1&amp;pn=4&amp;rn=1&amp;di=59780694690&amp;ln=2000&amp;fr=&amp;fmq=&amp;ic=0&amp;s=&amp;se=1&amp;sme=0&amp;tab=&amp;width=&amp;height=&amp;face=0&amp;is=&amp;istype=2" TargetMode="External"/><Relationship Id="rId7" Type="http://schemas.openxmlformats.org/officeDocument/2006/relationships/hyperlink" Target="http://image.baidu.com/i?ct=503316480&amp;z=&amp;tn=baiduimagedetail&amp;word=%D2%BD%C9%FA+gif&amp;in=32484&amp;cl=2&amp;lm=-1&amp;pn=0&amp;rn=1&amp;di=29618144055&amp;ln=1151&amp;fr=&amp;fmq=&amp;ic=0&amp;s=0&amp;se=1&amp;sme=0&amp;tab=&amp;width=&amp;height=&amp;face=0&amp;is=&amp;istype=2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hyperlink" Target="http://image.baidu.com/i?ct=503316480&amp;z=&amp;tn=baiduimagedetail&amp;word=%CA%DC%C9%CB&amp;in=4669&amp;cl=2&amp;lm=-1&amp;pn=8&amp;rn=1&amp;di=43566210165&amp;ln=2000&amp;fr=&amp;fmq=&amp;ic=0&amp;s=0&amp;se=1&amp;sme=0&amp;tab=&amp;width=&amp;height=&amp;face=0&amp;is=&amp;istype=2" TargetMode="External"/><Relationship Id="rId4" Type="http://schemas.openxmlformats.org/officeDocument/2006/relationships/image" Target="../media/image50.GI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audio" Target="../media/audio2.wav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upload.chinaz.com/2012/0709/1341821495398.jp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upload.chinaz.com/2012/0709/1341821495730.jp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2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5" name="Rectangle 41"/>
          <p:cNvSpPr>
            <a:spLocks noChangeArrowheads="1"/>
          </p:cNvSpPr>
          <p:nvPr/>
        </p:nvSpPr>
        <p:spPr bwMode="auto">
          <a:xfrm>
            <a:off x="612775" y="2628900"/>
            <a:ext cx="6802438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一个对一个，如线性表、栈、队列</a:t>
            </a:r>
          </a:p>
        </p:txBody>
      </p:sp>
      <p:sp>
        <p:nvSpPr>
          <p:cNvPr id="16426" name="Rectangle 42"/>
          <p:cNvSpPr>
            <a:spLocks noChangeArrowheads="1"/>
          </p:cNvSpPr>
          <p:nvPr/>
        </p:nvSpPr>
        <p:spPr bwMode="auto">
          <a:xfrm>
            <a:off x="568325" y="3708400"/>
            <a:ext cx="46482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树形结构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一个对多个，如树</a:t>
            </a:r>
          </a:p>
        </p:txBody>
      </p:sp>
      <p:sp>
        <p:nvSpPr>
          <p:cNvPr id="16427" name="Rectangle 43"/>
          <p:cNvSpPr>
            <a:spLocks noChangeArrowheads="1"/>
          </p:cNvSpPr>
          <p:nvPr/>
        </p:nvSpPr>
        <p:spPr bwMode="auto">
          <a:xfrm>
            <a:off x="647700" y="1244600"/>
            <a:ext cx="83407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数据元素间除“同属于一个集合”外，无其它关系</a:t>
            </a:r>
          </a:p>
        </p:txBody>
      </p:sp>
      <p:sp>
        <p:nvSpPr>
          <p:cNvPr id="16428" name="Rectangle 44"/>
          <p:cNvSpPr>
            <a:spLocks noChangeArrowheads="1"/>
          </p:cNvSpPr>
          <p:nvPr/>
        </p:nvSpPr>
        <p:spPr bwMode="auto">
          <a:xfrm>
            <a:off x="527050" y="5224463"/>
            <a:ext cx="46482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图形结构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多个对多个，如图</a:t>
            </a:r>
          </a:p>
        </p:txBody>
      </p:sp>
      <p:sp>
        <p:nvSpPr>
          <p:cNvPr id="16429" name="Rectangle 45"/>
          <p:cNvSpPr>
            <a:spLocks noChangeArrowheads="1"/>
          </p:cNvSpPr>
          <p:nvPr/>
        </p:nvSpPr>
        <p:spPr bwMode="auto">
          <a:xfrm>
            <a:off x="873125" y="190500"/>
            <a:ext cx="2346325" cy="563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grpSp>
        <p:nvGrpSpPr>
          <p:cNvPr id="16391" name="Group 8"/>
          <p:cNvGrpSpPr/>
          <p:nvPr/>
        </p:nvGrpSpPr>
        <p:grpSpPr>
          <a:xfrm>
            <a:off x="2686050" y="3252788"/>
            <a:ext cx="2300288" cy="273050"/>
            <a:chOff x="3056" y="1935"/>
            <a:chExt cx="1449" cy="463"/>
          </a:xfrm>
        </p:grpSpPr>
        <p:sp>
          <p:nvSpPr>
            <p:cNvPr id="2" name="Oval 9"/>
            <p:cNvSpPr>
              <a:spLocks noChangeArrowheads="1"/>
            </p:cNvSpPr>
            <p:nvPr/>
          </p:nvSpPr>
          <p:spPr bwMode="auto">
            <a:xfrm>
              <a:off x="3056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3" name="Oval 10"/>
            <p:cNvSpPr>
              <a:spLocks noChangeArrowheads="1"/>
            </p:cNvSpPr>
            <p:nvPr/>
          </p:nvSpPr>
          <p:spPr bwMode="auto">
            <a:xfrm>
              <a:off x="3474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4" name="Oval 11"/>
            <p:cNvSpPr>
              <a:spLocks noChangeArrowheads="1"/>
            </p:cNvSpPr>
            <p:nvPr/>
          </p:nvSpPr>
          <p:spPr bwMode="auto">
            <a:xfrm>
              <a:off x="3919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5" name="Oval 12"/>
            <p:cNvSpPr>
              <a:spLocks noChangeArrowheads="1"/>
            </p:cNvSpPr>
            <p:nvPr/>
          </p:nvSpPr>
          <p:spPr bwMode="auto">
            <a:xfrm>
              <a:off x="4341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6" name="Line 13"/>
            <p:cNvSpPr>
              <a:spLocks noChangeShapeType="1"/>
            </p:cNvSpPr>
            <p:nvPr/>
          </p:nvSpPr>
          <p:spPr bwMode="auto">
            <a:xfrm>
              <a:off x="3220" y="2167"/>
              <a:ext cx="24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" name="Line 14"/>
            <p:cNvSpPr>
              <a:spLocks noChangeShapeType="1"/>
            </p:cNvSpPr>
            <p:nvPr/>
          </p:nvSpPr>
          <p:spPr bwMode="auto">
            <a:xfrm>
              <a:off x="3638" y="2167"/>
              <a:ext cx="28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8" name="Line 15"/>
            <p:cNvSpPr>
              <a:spLocks noChangeShapeType="1"/>
            </p:cNvSpPr>
            <p:nvPr/>
          </p:nvSpPr>
          <p:spPr bwMode="auto">
            <a:xfrm>
              <a:off x="4078" y="2167"/>
              <a:ext cx="25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2" name="Group 16"/>
          <p:cNvGrpSpPr/>
          <p:nvPr/>
        </p:nvGrpSpPr>
        <p:grpSpPr>
          <a:xfrm>
            <a:off x="2789238" y="4191000"/>
            <a:ext cx="1941512" cy="1000125"/>
            <a:chOff x="4185" y="2055"/>
            <a:chExt cx="1223" cy="630"/>
          </a:xfrm>
        </p:grpSpPr>
        <p:grpSp>
          <p:nvGrpSpPr>
            <p:cNvPr id="16411" name="Group 17"/>
            <p:cNvGrpSpPr/>
            <p:nvPr/>
          </p:nvGrpSpPr>
          <p:grpSpPr>
            <a:xfrm>
              <a:off x="4185" y="2055"/>
              <a:ext cx="629" cy="336"/>
              <a:chOff x="2474" y="2489"/>
              <a:chExt cx="629" cy="336"/>
            </a:xfrm>
          </p:grpSpPr>
          <p:sp>
            <p:nvSpPr>
              <p:cNvPr id="56" name="Oval 18"/>
              <p:cNvSpPr>
                <a:spLocks noChangeArrowheads="1"/>
              </p:cNvSpPr>
              <p:nvPr/>
            </p:nvSpPr>
            <p:spPr bwMode="auto">
              <a:xfrm>
                <a:off x="2711" y="2489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57" name="Oval 19"/>
              <p:cNvSpPr>
                <a:spLocks noChangeArrowheads="1"/>
              </p:cNvSpPr>
              <p:nvPr/>
            </p:nvSpPr>
            <p:spPr bwMode="auto">
              <a:xfrm>
                <a:off x="2474" y="2674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58" name="Oval 20"/>
              <p:cNvSpPr>
                <a:spLocks noChangeArrowheads="1"/>
              </p:cNvSpPr>
              <p:nvPr/>
            </p:nvSpPr>
            <p:spPr bwMode="auto">
              <a:xfrm>
                <a:off x="2947" y="2681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</p:grpSp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4374" y="2519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4897" y="2530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0" name="Oval 23"/>
            <p:cNvSpPr>
              <a:spLocks noChangeArrowheads="1"/>
            </p:cNvSpPr>
            <p:nvPr/>
          </p:nvSpPr>
          <p:spPr bwMode="auto">
            <a:xfrm>
              <a:off x="5252" y="2541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1" name="Line 24"/>
            <p:cNvSpPr>
              <a:spLocks noChangeShapeType="1"/>
            </p:cNvSpPr>
            <p:nvPr/>
          </p:nvSpPr>
          <p:spPr bwMode="auto">
            <a:xfrm flipH="1">
              <a:off x="4334" y="2189"/>
              <a:ext cx="111" cy="11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2" name="Line 25"/>
            <p:cNvSpPr>
              <a:spLocks noChangeShapeType="1"/>
            </p:cNvSpPr>
            <p:nvPr/>
          </p:nvSpPr>
          <p:spPr bwMode="auto">
            <a:xfrm flipH="1">
              <a:off x="4501" y="2378"/>
              <a:ext cx="166" cy="16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3" name="Line 26"/>
            <p:cNvSpPr>
              <a:spLocks noChangeShapeType="1"/>
            </p:cNvSpPr>
            <p:nvPr/>
          </p:nvSpPr>
          <p:spPr bwMode="auto">
            <a:xfrm>
              <a:off x="4534" y="2178"/>
              <a:ext cx="122" cy="1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4" name="Line 27"/>
            <p:cNvSpPr>
              <a:spLocks noChangeShapeType="1"/>
            </p:cNvSpPr>
            <p:nvPr/>
          </p:nvSpPr>
          <p:spPr bwMode="auto">
            <a:xfrm>
              <a:off x="4778" y="2366"/>
              <a:ext cx="178" cy="17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5" name="Line 28"/>
            <p:cNvSpPr>
              <a:spLocks noChangeShapeType="1"/>
            </p:cNvSpPr>
            <p:nvPr/>
          </p:nvSpPr>
          <p:spPr bwMode="auto">
            <a:xfrm>
              <a:off x="4812" y="2333"/>
              <a:ext cx="466" cy="23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grpSp>
        <p:nvGrpSpPr>
          <p:cNvPr id="16393" name="Group 29"/>
          <p:cNvGrpSpPr/>
          <p:nvPr/>
        </p:nvGrpSpPr>
        <p:grpSpPr>
          <a:xfrm>
            <a:off x="2947988" y="5767388"/>
            <a:ext cx="1658937" cy="882650"/>
            <a:chOff x="4363" y="2073"/>
            <a:chExt cx="1045" cy="556"/>
          </a:xfrm>
        </p:grpSpPr>
        <p:sp>
          <p:nvSpPr>
            <p:cNvPr id="60" name="Oval 30"/>
            <p:cNvSpPr>
              <a:spLocks noChangeArrowheads="1"/>
            </p:cNvSpPr>
            <p:nvPr/>
          </p:nvSpPr>
          <p:spPr bwMode="auto">
            <a:xfrm>
              <a:off x="4819" y="2073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6" name="Oval 31"/>
            <p:cNvSpPr>
              <a:spLocks noChangeArrowheads="1"/>
            </p:cNvSpPr>
            <p:nvPr/>
          </p:nvSpPr>
          <p:spPr bwMode="auto">
            <a:xfrm>
              <a:off x="4385" y="2485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7" name="Oval 32"/>
            <p:cNvSpPr>
              <a:spLocks noChangeArrowheads="1"/>
            </p:cNvSpPr>
            <p:nvPr/>
          </p:nvSpPr>
          <p:spPr bwMode="auto">
            <a:xfrm>
              <a:off x="4841" y="2474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8" name="Oval 33"/>
            <p:cNvSpPr>
              <a:spLocks noChangeArrowheads="1"/>
            </p:cNvSpPr>
            <p:nvPr/>
          </p:nvSpPr>
          <p:spPr bwMode="auto">
            <a:xfrm>
              <a:off x="5252" y="2252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9" name="Oval 34"/>
            <p:cNvSpPr>
              <a:spLocks noChangeArrowheads="1"/>
            </p:cNvSpPr>
            <p:nvPr/>
          </p:nvSpPr>
          <p:spPr bwMode="auto">
            <a:xfrm>
              <a:off x="4363" y="2107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0" name="Line 35"/>
            <p:cNvSpPr>
              <a:spLocks noChangeShapeType="1"/>
            </p:cNvSpPr>
            <p:nvPr/>
          </p:nvSpPr>
          <p:spPr bwMode="auto">
            <a:xfrm>
              <a:off x="4445" y="2266"/>
              <a:ext cx="0" cy="24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1" name="Line 36"/>
            <p:cNvSpPr>
              <a:spLocks noChangeShapeType="1"/>
            </p:cNvSpPr>
            <p:nvPr/>
          </p:nvSpPr>
          <p:spPr bwMode="auto">
            <a:xfrm>
              <a:off x="4512" y="2211"/>
              <a:ext cx="366" cy="289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2" name="Line 37"/>
            <p:cNvSpPr>
              <a:spLocks noChangeShapeType="1"/>
            </p:cNvSpPr>
            <p:nvPr/>
          </p:nvSpPr>
          <p:spPr bwMode="auto">
            <a:xfrm>
              <a:off x="4967" y="2189"/>
              <a:ext cx="300" cy="13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3" name="Line 38"/>
            <p:cNvSpPr>
              <a:spLocks noChangeShapeType="1"/>
            </p:cNvSpPr>
            <p:nvPr/>
          </p:nvSpPr>
          <p:spPr bwMode="auto">
            <a:xfrm flipH="1">
              <a:off x="4523" y="2200"/>
              <a:ext cx="322" cy="32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4" name="Line 39"/>
            <p:cNvSpPr>
              <a:spLocks noChangeShapeType="1"/>
            </p:cNvSpPr>
            <p:nvPr/>
          </p:nvSpPr>
          <p:spPr bwMode="auto">
            <a:xfrm flipH="1">
              <a:off x="5001" y="2400"/>
              <a:ext cx="277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5" name="Line 40"/>
            <p:cNvSpPr>
              <a:spLocks noChangeShapeType="1"/>
            </p:cNvSpPr>
            <p:nvPr/>
          </p:nvSpPr>
          <p:spPr bwMode="auto">
            <a:xfrm>
              <a:off x="4512" y="2144"/>
              <a:ext cx="311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grpSp>
        <p:nvGrpSpPr>
          <p:cNvPr id="16394" name="Group 2"/>
          <p:cNvGrpSpPr/>
          <p:nvPr/>
        </p:nvGrpSpPr>
        <p:grpSpPr>
          <a:xfrm>
            <a:off x="2770188" y="1824038"/>
            <a:ext cx="1676400" cy="581025"/>
            <a:chOff x="3774" y="1252"/>
            <a:chExt cx="1056" cy="366"/>
          </a:xfrm>
        </p:grpSpPr>
        <p:sp>
          <p:nvSpPr>
            <p:cNvPr id="47" name="Oval 3"/>
            <p:cNvSpPr>
              <a:spLocks noChangeArrowheads="1"/>
            </p:cNvSpPr>
            <p:nvPr/>
          </p:nvSpPr>
          <p:spPr bwMode="auto">
            <a:xfrm>
              <a:off x="3774" y="1307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9" name="Oval 4"/>
            <p:cNvSpPr>
              <a:spLocks noChangeArrowheads="1"/>
            </p:cNvSpPr>
            <p:nvPr/>
          </p:nvSpPr>
          <p:spPr bwMode="auto">
            <a:xfrm>
              <a:off x="4096" y="1252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4063" y="1474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4373" y="1396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74" y="1385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73"/>
          <p:cNvSpPr>
            <a:spLocks noChangeArrowheads="1"/>
          </p:cNvSpPr>
          <p:nvPr/>
        </p:nvSpPr>
        <p:spPr bwMode="auto">
          <a:xfrm>
            <a:off x="0" y="4175125"/>
            <a:ext cx="9144000" cy="250666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11572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</a:t>
            </a:r>
          </a:p>
        </p:txBody>
      </p:sp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36718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(b)</a:t>
            </a: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62626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</a:t>
            </a:r>
          </a:p>
        </p:txBody>
      </p:sp>
      <p:grpSp>
        <p:nvGrpSpPr>
          <p:cNvPr id="25605" name="Group 7"/>
          <p:cNvGrpSpPr/>
          <p:nvPr/>
        </p:nvGrpSpPr>
        <p:grpSpPr bwMode="auto">
          <a:xfrm>
            <a:off x="3419476" y="4406801"/>
            <a:ext cx="1779586" cy="1627187"/>
            <a:chOff x="2241" y="1968"/>
            <a:chExt cx="1121" cy="10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366" name="Line 8"/>
            <p:cNvSpPr>
              <a:spLocks noChangeShapeType="1"/>
            </p:cNvSpPr>
            <p:nvPr/>
          </p:nvSpPr>
          <p:spPr bwMode="auto">
            <a:xfrm>
              <a:off x="2571" y="2112"/>
              <a:ext cx="4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7" name="Line 9"/>
            <p:cNvSpPr>
              <a:spLocks noChangeShapeType="1"/>
            </p:cNvSpPr>
            <p:nvPr/>
          </p:nvSpPr>
          <p:spPr bwMode="auto">
            <a:xfrm>
              <a:off x="3183" y="2270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8" name="Line 10"/>
            <p:cNvSpPr>
              <a:spLocks noChangeShapeType="1"/>
            </p:cNvSpPr>
            <p:nvPr/>
          </p:nvSpPr>
          <p:spPr bwMode="auto">
            <a:xfrm flipH="1">
              <a:off x="2536" y="2597"/>
              <a:ext cx="171" cy="173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9" name="Line 11"/>
            <p:cNvSpPr>
              <a:spLocks noChangeShapeType="1"/>
            </p:cNvSpPr>
            <p:nvPr/>
          </p:nvSpPr>
          <p:spPr bwMode="auto">
            <a:xfrm>
              <a:off x="2898" y="2620"/>
              <a:ext cx="149" cy="147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58" name="Group 12"/>
            <p:cNvGrpSpPr/>
            <p:nvPr/>
          </p:nvGrpSpPr>
          <p:grpSpPr bwMode="auto">
            <a:xfrm>
              <a:off x="2241" y="1968"/>
              <a:ext cx="408" cy="297"/>
              <a:chOff x="415" y="1680"/>
              <a:chExt cx="408" cy="297"/>
            </a:xfrm>
            <a:grpFill/>
          </p:grpSpPr>
          <p:sp>
            <p:nvSpPr>
              <p:cNvPr id="15371" name="Oval 1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2" name="Text Box 14"/>
              <p:cNvSpPr txBox="1">
                <a:spLocks noChangeArrowheads="1"/>
              </p:cNvSpPr>
              <p:nvPr/>
            </p:nvSpPr>
            <p:spPr bwMode="auto">
              <a:xfrm>
                <a:off x="415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59" name="Group 15"/>
            <p:cNvGrpSpPr/>
            <p:nvPr/>
          </p:nvGrpSpPr>
          <p:grpSpPr bwMode="auto">
            <a:xfrm>
              <a:off x="2945" y="2691"/>
              <a:ext cx="408" cy="302"/>
              <a:chOff x="401" y="1683"/>
              <a:chExt cx="408" cy="302"/>
            </a:xfrm>
            <a:grpFill/>
          </p:grpSpPr>
          <p:sp>
            <p:nvSpPr>
              <p:cNvPr id="15374" name="Oval 1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5" name="Text Box 17"/>
              <p:cNvSpPr txBox="1">
                <a:spLocks noChangeArrowheads="1"/>
              </p:cNvSpPr>
              <p:nvPr/>
            </p:nvSpPr>
            <p:spPr bwMode="auto">
              <a:xfrm>
                <a:off x="401" y="169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5660" name="Group 18"/>
            <p:cNvGrpSpPr/>
            <p:nvPr/>
          </p:nvGrpSpPr>
          <p:grpSpPr bwMode="auto">
            <a:xfrm>
              <a:off x="2241" y="2691"/>
              <a:ext cx="408" cy="294"/>
              <a:chOff x="417" y="1683"/>
              <a:chExt cx="408" cy="294"/>
            </a:xfrm>
            <a:grpFill/>
          </p:grpSpPr>
          <p:sp>
            <p:nvSpPr>
              <p:cNvPr id="15377" name="Oval 1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8" name="Text Box 20"/>
              <p:cNvSpPr txBox="1">
                <a:spLocks noChangeArrowheads="1"/>
              </p:cNvSpPr>
              <p:nvPr/>
            </p:nvSpPr>
            <p:spPr bwMode="auto">
              <a:xfrm>
                <a:off x="417" y="168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5661" name="Group 21"/>
            <p:cNvGrpSpPr/>
            <p:nvPr/>
          </p:nvGrpSpPr>
          <p:grpSpPr bwMode="auto">
            <a:xfrm>
              <a:off x="2954" y="1968"/>
              <a:ext cx="408" cy="294"/>
              <a:chOff x="2928" y="3312"/>
              <a:chExt cx="408" cy="294"/>
            </a:xfrm>
            <a:grpFill/>
          </p:grpSpPr>
          <p:sp>
            <p:nvSpPr>
              <p:cNvPr id="15380" name="Oval 2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81" name="Text Box 2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62" name="Group 24"/>
            <p:cNvGrpSpPr/>
            <p:nvPr/>
          </p:nvGrpSpPr>
          <p:grpSpPr bwMode="auto">
            <a:xfrm>
              <a:off x="2592" y="2350"/>
              <a:ext cx="408" cy="296"/>
              <a:chOff x="1008" y="2302"/>
              <a:chExt cx="408" cy="296"/>
            </a:xfrm>
            <a:grpFill/>
          </p:grpSpPr>
          <p:sp>
            <p:nvSpPr>
              <p:cNvPr id="15383" name="Oval 2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84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30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grpSp>
        <p:nvGrpSpPr>
          <p:cNvPr id="25606" name="Group 27"/>
          <p:cNvGrpSpPr/>
          <p:nvPr/>
        </p:nvGrpSpPr>
        <p:grpSpPr bwMode="auto">
          <a:xfrm>
            <a:off x="6011861" y="4406801"/>
            <a:ext cx="1800225" cy="1614487"/>
            <a:chOff x="4162" y="1968"/>
            <a:chExt cx="1134" cy="101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386" name="Line 28"/>
            <p:cNvSpPr>
              <a:spLocks noChangeShapeType="1"/>
            </p:cNvSpPr>
            <p:nvPr/>
          </p:nvSpPr>
          <p:spPr bwMode="auto">
            <a:xfrm>
              <a:off x="4320" y="2278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7" name="Line 29"/>
            <p:cNvSpPr>
              <a:spLocks noChangeShapeType="1"/>
            </p:cNvSpPr>
            <p:nvPr/>
          </p:nvSpPr>
          <p:spPr bwMode="auto">
            <a:xfrm>
              <a:off x="5103" y="2286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8" name="Line 30"/>
            <p:cNvSpPr>
              <a:spLocks noChangeShapeType="1"/>
            </p:cNvSpPr>
            <p:nvPr/>
          </p:nvSpPr>
          <p:spPr bwMode="auto">
            <a:xfrm flipH="1">
              <a:off x="4831" y="2251"/>
              <a:ext cx="171" cy="173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9" name="Line 31"/>
            <p:cNvSpPr>
              <a:spLocks noChangeShapeType="1"/>
            </p:cNvSpPr>
            <p:nvPr/>
          </p:nvSpPr>
          <p:spPr bwMode="auto">
            <a:xfrm>
              <a:off x="4818" y="2620"/>
              <a:ext cx="149" cy="147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39" name="Group 32"/>
            <p:cNvGrpSpPr/>
            <p:nvPr/>
          </p:nvGrpSpPr>
          <p:grpSpPr bwMode="auto">
            <a:xfrm>
              <a:off x="4162" y="1968"/>
              <a:ext cx="408" cy="297"/>
              <a:chOff x="416" y="1680"/>
              <a:chExt cx="408" cy="297"/>
            </a:xfrm>
            <a:grpFill/>
          </p:grpSpPr>
          <p:sp>
            <p:nvSpPr>
              <p:cNvPr id="15391" name="Oval 3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2" name="Text Box 34"/>
              <p:cNvSpPr txBox="1">
                <a:spLocks noChangeArrowheads="1"/>
              </p:cNvSpPr>
              <p:nvPr/>
            </p:nvSpPr>
            <p:spPr bwMode="auto">
              <a:xfrm>
                <a:off x="416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40" name="Group 35"/>
            <p:cNvGrpSpPr/>
            <p:nvPr/>
          </p:nvGrpSpPr>
          <p:grpSpPr bwMode="auto">
            <a:xfrm>
              <a:off x="4888" y="2688"/>
              <a:ext cx="408" cy="297"/>
              <a:chOff x="424" y="1680"/>
              <a:chExt cx="408" cy="297"/>
            </a:xfrm>
            <a:grpFill/>
          </p:grpSpPr>
          <p:sp>
            <p:nvSpPr>
              <p:cNvPr id="15394" name="Oval 3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5" name="Text Box 37"/>
              <p:cNvSpPr txBox="1">
                <a:spLocks noChangeArrowheads="1"/>
              </p:cNvSpPr>
              <p:nvPr/>
            </p:nvSpPr>
            <p:spPr bwMode="auto">
              <a:xfrm>
                <a:off x="42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5641" name="Group 38"/>
            <p:cNvGrpSpPr/>
            <p:nvPr/>
          </p:nvGrpSpPr>
          <p:grpSpPr bwMode="auto">
            <a:xfrm>
              <a:off x="4162" y="2688"/>
              <a:ext cx="408" cy="297"/>
              <a:chOff x="418" y="1680"/>
              <a:chExt cx="408" cy="297"/>
            </a:xfrm>
            <a:grpFill/>
          </p:grpSpPr>
          <p:sp>
            <p:nvSpPr>
              <p:cNvPr id="15397" name="Oval 3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8" name="Text Box 40"/>
              <p:cNvSpPr txBox="1">
                <a:spLocks noChangeArrowheads="1"/>
              </p:cNvSpPr>
              <p:nvPr/>
            </p:nvSpPr>
            <p:spPr bwMode="auto">
              <a:xfrm>
                <a:off x="418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5642" name="Group 41"/>
            <p:cNvGrpSpPr/>
            <p:nvPr/>
          </p:nvGrpSpPr>
          <p:grpSpPr bwMode="auto">
            <a:xfrm>
              <a:off x="4874" y="1968"/>
              <a:ext cx="408" cy="294"/>
              <a:chOff x="2928" y="3312"/>
              <a:chExt cx="408" cy="294"/>
            </a:xfrm>
            <a:grpFill/>
          </p:grpSpPr>
          <p:sp>
            <p:nvSpPr>
              <p:cNvPr id="15400" name="Oval 4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1" name="Text Box 4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43" name="Group 44"/>
            <p:cNvGrpSpPr/>
            <p:nvPr/>
          </p:nvGrpSpPr>
          <p:grpSpPr bwMode="auto">
            <a:xfrm>
              <a:off x="4512" y="2352"/>
              <a:ext cx="408" cy="294"/>
              <a:chOff x="1008" y="2304"/>
              <a:chExt cx="408" cy="294"/>
            </a:xfrm>
            <a:grpFill/>
          </p:grpSpPr>
          <p:sp>
            <p:nvSpPr>
              <p:cNvPr id="15403" name="Oval 4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4" name="Text Box 46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grpSp>
        <p:nvGrpSpPr>
          <p:cNvPr id="25607" name="Group 47"/>
          <p:cNvGrpSpPr/>
          <p:nvPr/>
        </p:nvGrpSpPr>
        <p:grpSpPr bwMode="auto">
          <a:xfrm>
            <a:off x="971551" y="4406801"/>
            <a:ext cx="1789112" cy="1614487"/>
            <a:chOff x="651" y="1920"/>
            <a:chExt cx="1127" cy="1017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5613" name="Group 48"/>
            <p:cNvGrpSpPr/>
            <p:nvPr/>
          </p:nvGrpSpPr>
          <p:grpSpPr bwMode="auto">
            <a:xfrm>
              <a:off x="816" y="2064"/>
              <a:ext cx="783" cy="658"/>
              <a:chOff x="794" y="2106"/>
              <a:chExt cx="783" cy="658"/>
            </a:xfrm>
            <a:grpFill/>
          </p:grpSpPr>
          <p:sp>
            <p:nvSpPr>
              <p:cNvPr id="15407" name="Line 49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8" name="Line 50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9" name="Line 51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0" name="Line 52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1" name="Line 53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2" name="Line 54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4" name="Group 55"/>
            <p:cNvGrpSpPr/>
            <p:nvPr/>
          </p:nvGrpSpPr>
          <p:grpSpPr bwMode="auto">
            <a:xfrm>
              <a:off x="651" y="1920"/>
              <a:ext cx="408" cy="297"/>
              <a:chOff x="409" y="1680"/>
              <a:chExt cx="408" cy="297"/>
            </a:xfrm>
            <a:grpFill/>
          </p:grpSpPr>
          <p:sp>
            <p:nvSpPr>
              <p:cNvPr id="15414" name="Oval 5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5" name="Text Box 57"/>
              <p:cNvSpPr txBox="1">
                <a:spLocks noChangeArrowheads="1"/>
              </p:cNvSpPr>
              <p:nvPr/>
            </p:nvSpPr>
            <p:spPr bwMode="auto">
              <a:xfrm>
                <a:off x="409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15" name="Group 58"/>
            <p:cNvGrpSpPr/>
            <p:nvPr/>
          </p:nvGrpSpPr>
          <p:grpSpPr bwMode="auto">
            <a:xfrm>
              <a:off x="1368" y="2640"/>
              <a:ext cx="408" cy="297"/>
              <a:chOff x="408" y="1680"/>
              <a:chExt cx="408" cy="297"/>
            </a:xfrm>
            <a:grpFill/>
          </p:grpSpPr>
          <p:sp>
            <p:nvSpPr>
              <p:cNvPr id="15417" name="Oval 5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8" name="Text Box 60"/>
              <p:cNvSpPr txBox="1">
                <a:spLocks noChangeArrowheads="1"/>
              </p:cNvSpPr>
              <p:nvPr/>
            </p:nvSpPr>
            <p:spPr bwMode="auto">
              <a:xfrm>
                <a:off x="408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5616" name="Group 61"/>
            <p:cNvGrpSpPr/>
            <p:nvPr/>
          </p:nvGrpSpPr>
          <p:grpSpPr bwMode="auto">
            <a:xfrm>
              <a:off x="651" y="2640"/>
              <a:ext cx="408" cy="297"/>
              <a:chOff x="411" y="1680"/>
              <a:chExt cx="408" cy="297"/>
            </a:xfrm>
            <a:grpFill/>
          </p:grpSpPr>
          <p:sp>
            <p:nvSpPr>
              <p:cNvPr id="15420" name="Oval 62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1" name="Text Box 63"/>
              <p:cNvSpPr txBox="1">
                <a:spLocks noChangeArrowheads="1"/>
              </p:cNvSpPr>
              <p:nvPr/>
            </p:nvSpPr>
            <p:spPr bwMode="auto">
              <a:xfrm>
                <a:off x="411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5617" name="Group 64"/>
            <p:cNvGrpSpPr/>
            <p:nvPr/>
          </p:nvGrpSpPr>
          <p:grpSpPr bwMode="auto">
            <a:xfrm>
              <a:off x="1370" y="1920"/>
              <a:ext cx="408" cy="294"/>
              <a:chOff x="2928" y="3312"/>
              <a:chExt cx="408" cy="294"/>
            </a:xfrm>
            <a:grpFill/>
          </p:grpSpPr>
          <p:sp>
            <p:nvSpPr>
              <p:cNvPr id="15423" name="Oval 65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4" name="Text Box 66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18" name="Group 67"/>
            <p:cNvGrpSpPr/>
            <p:nvPr/>
          </p:nvGrpSpPr>
          <p:grpSpPr bwMode="auto">
            <a:xfrm>
              <a:off x="1008" y="2304"/>
              <a:ext cx="408" cy="294"/>
              <a:chOff x="1008" y="2304"/>
              <a:chExt cx="408" cy="294"/>
            </a:xfrm>
            <a:grpFill/>
          </p:grpSpPr>
          <p:sp>
            <p:nvSpPr>
              <p:cNvPr id="15426" name="Oval 68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7" name="Text Box 69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sp>
        <p:nvSpPr>
          <p:cNvPr id="952390" name="Rectangle 70"/>
          <p:cNvSpPr>
            <a:spLocks noChangeArrowheads="1"/>
          </p:cNvSpPr>
          <p:nvPr/>
        </p:nvSpPr>
        <p:spPr bwMode="auto">
          <a:xfrm>
            <a:off x="623888" y="2239963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子图</a:t>
            </a:r>
          </a:p>
        </p:txBody>
      </p:sp>
      <p:sp>
        <p:nvSpPr>
          <p:cNvPr id="15429" name="Rectangle 71"/>
          <p:cNvSpPr>
            <a:spLocks noChangeArrowheads="1"/>
          </p:cNvSpPr>
          <p:nvPr/>
        </p:nvSpPr>
        <p:spPr bwMode="auto">
          <a:xfrm>
            <a:off x="623888" y="2697163"/>
            <a:ext cx="7772400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设有两个图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{E}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{E1}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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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的子图。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:(b)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的子图</a:t>
            </a:r>
          </a:p>
        </p:txBody>
      </p:sp>
      <p:sp>
        <p:nvSpPr>
          <p:cNvPr id="26635" name="Text Box 73"/>
          <p:cNvSpPr txBox="1"/>
          <p:nvPr/>
        </p:nvSpPr>
        <p:spPr>
          <a:xfrm>
            <a:off x="644525" y="836613"/>
            <a:ext cx="2362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权与网</a:t>
            </a:r>
          </a:p>
        </p:txBody>
      </p:sp>
      <p:sp>
        <p:nvSpPr>
          <p:cNvPr id="26636" name="Text Box 74"/>
          <p:cNvSpPr txBox="1"/>
          <p:nvPr/>
        </p:nvSpPr>
        <p:spPr>
          <a:xfrm>
            <a:off x="644525" y="1293813"/>
            <a:ext cx="8305800" cy="973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图中边或弧所具有的相关数称为权。表明从一个顶点到另一个顶点的距离或耗费。带权的图称为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网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</a:t>
            </a: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1016000"/>
            <a:ext cx="9144000" cy="53292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9027" name="Picture 5" descr="1410501R2-0"/>
          <p:cNvPicPr>
            <a:picLocks noChangeAspect="1"/>
          </p:cNvPicPr>
          <p:nvPr/>
        </p:nvPicPr>
        <p:blipFill>
          <a:blip r:embed="rId2"/>
          <a:srcRect b="8534"/>
          <a:stretch>
            <a:fillRect/>
          </a:stretch>
        </p:blipFill>
        <p:spPr>
          <a:xfrm>
            <a:off x="250825" y="1016000"/>
            <a:ext cx="8569325" cy="540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7"/>
          <p:cNvSpPr>
            <a:spLocks noChangeArrowheads="1"/>
          </p:cNvSpPr>
          <p:nvPr/>
        </p:nvSpPr>
        <p:spPr bwMode="auto">
          <a:xfrm>
            <a:off x="827088" y="7143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计算机网络路由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016000"/>
            <a:ext cx="7524750" cy="564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6" name="Rectangle 5"/>
          <p:cNvSpPr>
            <a:spLocks noChangeArrowheads="1"/>
          </p:cNvSpPr>
          <p:nvPr/>
        </p:nvSpPr>
        <p:spPr bwMode="auto">
          <a:xfrm>
            <a:off x="763588" y="777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机器人探路</a:t>
            </a: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5"/>
          <p:cNvSpPr>
            <a:spLocks noChangeArrowheads="1"/>
          </p:cNvSpPr>
          <p:nvPr/>
        </p:nvSpPr>
        <p:spPr bwMode="auto">
          <a:xfrm>
            <a:off x="806450" y="66675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游戏开发</a:t>
            </a:r>
          </a:p>
        </p:txBody>
      </p:sp>
      <p:pic>
        <p:nvPicPr>
          <p:cNvPr id="131075" name="Picture 6" descr="u=3237136854,832463645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1075"/>
            <a:ext cx="7621588" cy="5661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016000"/>
            <a:ext cx="9144000" cy="22685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3" name="AutoShape 46"/>
          <p:cNvSpPr>
            <a:spLocks noChangeArrowheads="1"/>
          </p:cNvSpPr>
          <p:nvPr/>
        </p:nvSpPr>
        <p:spPr bwMode="auto">
          <a:xfrm>
            <a:off x="3881438" y="1838325"/>
            <a:ext cx="1446213" cy="225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4" name="AutoShape 78"/>
          <p:cNvSpPr>
            <a:spLocks noChangeArrowheads="1"/>
          </p:cNvSpPr>
          <p:nvPr/>
        </p:nvSpPr>
        <p:spPr bwMode="auto">
          <a:xfrm>
            <a:off x="1204913" y="1712913"/>
            <a:ext cx="2382838" cy="47625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80008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</a:p>
        </p:txBody>
      </p:sp>
      <p:sp>
        <p:nvSpPr>
          <p:cNvPr id="102405" name="AutoShape 79"/>
          <p:cNvSpPr>
            <a:spLocks noChangeArrowheads="1"/>
          </p:cNvSpPr>
          <p:nvPr/>
        </p:nvSpPr>
        <p:spPr bwMode="auto">
          <a:xfrm>
            <a:off x="5508625" y="1665288"/>
            <a:ext cx="2232025" cy="47625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80008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</a:p>
        </p:txBody>
      </p:sp>
      <p:sp>
        <p:nvSpPr>
          <p:cNvPr id="102406" name="Rectangle 7"/>
          <p:cNvSpPr>
            <a:spLocks noChangeArrowheads="1"/>
          </p:cNvSpPr>
          <p:nvPr/>
        </p:nvSpPr>
        <p:spPr bwMode="auto">
          <a:xfrm>
            <a:off x="3824288" y="1187450"/>
            <a:ext cx="1354138" cy="46196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估价值</a:t>
            </a:r>
          </a:p>
        </p:txBody>
      </p:sp>
      <p:sp>
        <p:nvSpPr>
          <p:cNvPr id="102407" name="Rectangle 8"/>
          <p:cNvSpPr>
            <a:spLocks noChangeArrowheads="1"/>
          </p:cNvSpPr>
          <p:nvPr/>
        </p:nvSpPr>
        <p:spPr bwMode="auto">
          <a:xfrm>
            <a:off x="1563688" y="2330450"/>
            <a:ext cx="1435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估价值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102408" name="Rectangle 9"/>
          <p:cNvSpPr>
            <a:spLocks noChangeArrowheads="1"/>
          </p:cNvSpPr>
          <p:nvPr/>
        </p:nvSpPr>
        <p:spPr bwMode="auto">
          <a:xfrm>
            <a:off x="4968875" y="2254250"/>
            <a:ext cx="3311525" cy="97313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静态环境求解最短路最有效的方法 </a:t>
            </a:r>
          </a:p>
        </p:txBody>
      </p:sp>
      <p:sp>
        <p:nvSpPr>
          <p:cNvPr id="102409" name="Rectangle 10"/>
          <p:cNvSpPr>
            <a:spLocks noChangeArrowheads="1"/>
          </p:cNvSpPr>
          <p:nvPr/>
        </p:nvSpPr>
        <p:spPr bwMode="auto">
          <a:xfrm>
            <a:off x="866775" y="66675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算法的改进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—A*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算法（静态环境）</a:t>
            </a:r>
          </a:p>
        </p:txBody>
      </p:sp>
      <p:pic>
        <p:nvPicPr>
          <p:cNvPr id="132106" name="Picture 11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16300"/>
            <a:ext cx="7075488" cy="337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1016000"/>
            <a:ext cx="9144000" cy="56530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427" name="Rectangle 4"/>
          <p:cNvSpPr>
            <a:spLocks noChangeArrowheads="1"/>
          </p:cNvSpPr>
          <p:nvPr/>
        </p:nvSpPr>
        <p:spPr bwMode="auto">
          <a:xfrm>
            <a:off x="939800" y="904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算法的改进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—D*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算法（动态环境）</a:t>
            </a:r>
          </a:p>
        </p:txBody>
      </p:sp>
      <p:pic>
        <p:nvPicPr>
          <p:cNvPr id="133124" name="Picture 5" descr="YGG_URI%8V)F7_)UD58NW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016000"/>
            <a:ext cx="8196262" cy="5653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5" descr="u=3139155211,1320771730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125538"/>
            <a:ext cx="7991475" cy="5413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2" name="Rectangle 6"/>
          <p:cNvSpPr>
            <a:spLocks noChangeArrowheads="1"/>
          </p:cNvSpPr>
          <p:nvPr/>
        </p:nvSpPr>
        <p:spPr bwMode="auto">
          <a:xfrm>
            <a:off x="939800" y="904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火星探测器</a:t>
            </a: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01625" y="3716338"/>
            <a:ext cx="8550275" cy="3025775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475" name="Line 559"/>
          <p:cNvSpPr>
            <a:spLocks noChangeShapeType="1"/>
          </p:cNvSpPr>
          <p:nvPr/>
        </p:nvSpPr>
        <p:spPr bwMode="auto">
          <a:xfrm>
            <a:off x="5781675" y="1089025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477" name="Text Box 554"/>
          <p:cNvSpPr txBox="1">
            <a:spLocks noChangeArrowheads="1"/>
          </p:cNvSpPr>
          <p:nvPr/>
        </p:nvSpPr>
        <p:spPr bwMode="auto">
          <a:xfrm>
            <a:off x="5068888" y="4159250"/>
            <a:ext cx="312738" cy="2152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grpSp>
        <p:nvGrpSpPr>
          <p:cNvPr id="135173" name="Group 209"/>
          <p:cNvGrpSpPr/>
          <p:nvPr/>
        </p:nvGrpSpPr>
        <p:grpSpPr>
          <a:xfrm>
            <a:off x="939800" y="3897313"/>
            <a:ext cx="2590800" cy="2590800"/>
            <a:chOff x="144" y="1104"/>
            <a:chExt cx="1632" cy="1632"/>
          </a:xfrm>
        </p:grpSpPr>
        <p:sp>
          <p:nvSpPr>
            <p:cNvPr id="105479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5480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5481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05482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05483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5484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5485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5486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7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105488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9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05490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1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05492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3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5494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5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5496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7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105498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9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05500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135174" name="Object 275"/>
          <p:cNvGraphicFramePr/>
          <p:nvPr/>
        </p:nvGraphicFramePr>
        <p:xfrm>
          <a:off x="5435600" y="4076700"/>
          <a:ext cx="30273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1765300" imgH="1371600" progId="Equation.3">
                  <p:embed/>
                </p:oleObj>
              </mc:Choice>
              <mc:Fallback>
                <p:oleObj r:id="rId3" imgW="1765300" imgH="1371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4076700"/>
                        <a:ext cx="3027363" cy="2282825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70" name="Rectangle 258"/>
          <p:cNvSpPr>
            <a:spLocks noChangeArrowheads="1"/>
          </p:cNvSpPr>
          <p:nvPr/>
        </p:nvSpPr>
        <p:spPr bwMode="auto">
          <a:xfrm>
            <a:off x="798513" y="125413"/>
            <a:ext cx="8169275" cy="711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到其余各点的最短路径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按路径长度递增次序求解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0513" name="Group 401"/>
          <p:cNvGraphicFramePr>
            <a:graphicFrameLocks noGrp="1"/>
          </p:cNvGraphicFramePr>
          <p:nvPr/>
        </p:nvGraphicFramePr>
        <p:xfrm>
          <a:off x="301625" y="1079500"/>
          <a:ext cx="8550275" cy="2532063"/>
        </p:xfrm>
        <a:graphic>
          <a:graphicData uri="http://schemas.openxmlformats.org/drawingml/2006/table">
            <a:tbl>
              <a:tblPr/>
              <a:tblGrid>
                <a:gridCol w="1144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8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源    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终    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最 短 路 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路 径 长 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13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0" y="3167063"/>
            <a:ext cx="9144000" cy="357505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61193" name="Text Box 9"/>
          <p:cNvSpPr txBox="1">
            <a:spLocks noChangeArrowheads="1"/>
          </p:cNvSpPr>
          <p:nvPr/>
        </p:nvSpPr>
        <p:spPr bwMode="auto">
          <a:xfrm>
            <a:off x="354013" y="915988"/>
            <a:ext cx="8505825" cy="216058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182880" marR="0" lvl="0" indent="-18288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：先找出从源点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到各终点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的直达路径（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），即通过一条弧到达的路径。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：从这些路径中找出一条长度最短的路径（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：然后对其余各条路径进行适当调整：</a:t>
            </a:r>
          </a:p>
        </p:txBody>
      </p:sp>
      <p:sp>
        <p:nvSpPr>
          <p:cNvPr id="106500" name="Rectangle 10"/>
          <p:cNvSpPr>
            <a:spLocks noChangeArrowheads="1"/>
          </p:cNvSpPr>
          <p:nvPr/>
        </p:nvSpPr>
        <p:spPr bwMode="auto">
          <a:xfrm>
            <a:off x="890588" y="198438"/>
            <a:ext cx="43164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算法的思想</a:t>
            </a:r>
          </a:p>
        </p:txBody>
      </p:sp>
      <p:grpSp>
        <p:nvGrpSpPr>
          <p:cNvPr id="136197" name="Group 209"/>
          <p:cNvGrpSpPr/>
          <p:nvPr/>
        </p:nvGrpSpPr>
        <p:grpSpPr>
          <a:xfrm>
            <a:off x="6238875" y="3541713"/>
            <a:ext cx="2590800" cy="2590800"/>
            <a:chOff x="144" y="1104"/>
            <a:chExt cx="1632" cy="1632"/>
          </a:xfrm>
        </p:grpSpPr>
        <p:sp>
          <p:nvSpPr>
            <p:cNvPr id="106502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6503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6504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06505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06506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6507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6508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6509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0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106511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2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06513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4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06515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6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6517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8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6519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0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106521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2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06523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62760" name="Oval 552"/>
          <p:cNvSpPr>
            <a:spLocks noChangeArrowheads="1"/>
          </p:cNvSpPr>
          <p:nvPr/>
        </p:nvSpPr>
        <p:spPr bwMode="auto">
          <a:xfrm>
            <a:off x="6194425" y="4381500"/>
            <a:ext cx="381000" cy="301625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7" name="Line 267"/>
          <p:cNvSpPr>
            <a:spLocks noChangeShapeType="1"/>
          </p:cNvSpPr>
          <p:nvPr/>
        </p:nvSpPr>
        <p:spPr bwMode="auto">
          <a:xfrm>
            <a:off x="6477000" y="4694238"/>
            <a:ext cx="838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92" name="Line 56"/>
          <p:cNvSpPr>
            <a:spLocks noChangeShapeType="1"/>
          </p:cNvSpPr>
          <p:nvPr/>
        </p:nvSpPr>
        <p:spPr bwMode="auto">
          <a:xfrm flipV="1">
            <a:off x="7537450" y="5414963"/>
            <a:ext cx="373063" cy="411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50838" y="3509963"/>
            <a:ext cx="5126038" cy="26225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若在图中存在弧（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u,v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），且（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u,v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则以路径（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）代替（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在调整后的各条路径中，再找长度最短的路径，依此类推。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8627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93" grpId="0" build="p"/>
      <p:bldP spid="862760" grpId="0" animBg="1"/>
      <p:bldP spid="32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ChangeArrowheads="1"/>
          </p:cNvSpPr>
          <p:nvPr/>
        </p:nvSpPr>
        <p:spPr bwMode="auto">
          <a:xfrm>
            <a:off x="112713" y="1046163"/>
            <a:ext cx="6132513" cy="27622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：邻接矩阵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G[n][n]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或者邻接表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：记录相应顶点是否已被确定最短距离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：记录源点到相应顶点路径长度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：记录相应顶点的前驱顶点</a:t>
            </a:r>
          </a:p>
        </p:txBody>
      </p:sp>
      <p:sp>
        <p:nvSpPr>
          <p:cNvPr id="1049619" name="Rectangle 19"/>
          <p:cNvSpPr>
            <a:spLocks noChangeArrowheads="1"/>
          </p:cNvSpPr>
          <p:nvPr/>
        </p:nvSpPr>
        <p:spPr bwMode="auto">
          <a:xfrm>
            <a:off x="827088" y="211138"/>
            <a:ext cx="46847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存储结构（顶点个数为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grpSp>
        <p:nvGrpSpPr>
          <p:cNvPr id="137220" name="Group 209"/>
          <p:cNvGrpSpPr/>
          <p:nvPr/>
        </p:nvGrpSpPr>
        <p:grpSpPr>
          <a:xfrm>
            <a:off x="6405563" y="1362075"/>
            <a:ext cx="2460625" cy="2246313"/>
            <a:chOff x="144" y="1104"/>
            <a:chExt cx="1632" cy="1632"/>
          </a:xfrm>
        </p:grpSpPr>
        <p:sp>
          <p:nvSpPr>
            <p:cNvPr id="107526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7527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07528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07529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07530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5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7531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7532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7533" name="Line 217"/>
            <p:cNvSpPr>
              <a:spLocks noChangeShapeType="1"/>
            </p:cNvSpPr>
            <p:nvPr/>
          </p:nvSpPr>
          <p:spPr bwMode="auto">
            <a:xfrm flipH="1">
              <a:off x="265" y="1265"/>
              <a:ext cx="557" cy="3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4" name="Text Box 218"/>
            <p:cNvSpPr txBox="1">
              <a:spLocks noChangeArrowheads="1"/>
            </p:cNvSpPr>
            <p:nvPr/>
          </p:nvSpPr>
          <p:spPr bwMode="auto">
            <a:xfrm>
              <a:off x="244" y="1262"/>
              <a:ext cx="373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107535" name="Line 219"/>
            <p:cNvSpPr>
              <a:spLocks noChangeShapeType="1"/>
            </p:cNvSpPr>
            <p:nvPr/>
          </p:nvSpPr>
          <p:spPr bwMode="auto">
            <a:xfrm>
              <a:off x="952" y="1265"/>
              <a:ext cx="605" cy="3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6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398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07537" name="Line 221"/>
            <p:cNvSpPr>
              <a:spLocks noChangeShapeType="1"/>
            </p:cNvSpPr>
            <p:nvPr/>
          </p:nvSpPr>
          <p:spPr bwMode="auto">
            <a:xfrm>
              <a:off x="376" y="1729"/>
              <a:ext cx="11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8" name="Text Box 222"/>
            <p:cNvSpPr txBox="1">
              <a:spLocks noChangeArrowheads="1"/>
            </p:cNvSpPr>
            <p:nvPr/>
          </p:nvSpPr>
          <p:spPr bwMode="auto">
            <a:xfrm>
              <a:off x="481" y="1473"/>
              <a:ext cx="356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07539" name="Line 223"/>
            <p:cNvSpPr>
              <a:spLocks noChangeShapeType="1"/>
            </p:cNvSpPr>
            <p:nvPr/>
          </p:nvSpPr>
          <p:spPr bwMode="auto">
            <a:xfrm>
              <a:off x="280" y="1829"/>
              <a:ext cx="544" cy="7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0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7541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7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2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07543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4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1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107545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7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6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07547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12713" y="4779963"/>
          <a:ext cx="8923338" cy="1893888"/>
        </p:xfrm>
        <a:graphic>
          <a:graphicData uri="http://schemas.openxmlformats.org/drawingml/2006/table">
            <a:tbl>
              <a:tblPr/>
              <a:tblGrid>
                <a:gridCol w="17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04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2400" kern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0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1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2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3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4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5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true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2400" kern="1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2400" kern="1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Path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− 1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− 1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590" name="Rectangle 22"/>
          <p:cNvSpPr>
            <a:spLocks noChangeArrowheads="1"/>
          </p:cNvSpPr>
          <p:nvPr/>
        </p:nvSpPr>
        <p:spPr bwMode="auto">
          <a:xfrm>
            <a:off x="3043238" y="4116388"/>
            <a:ext cx="2997200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indent="252730"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25273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667000" algn="ctr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算法初始化结果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4652963"/>
            <a:ext cx="9144000" cy="1439863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547" name="Text Box 4"/>
          <p:cNvSpPr txBox="1">
            <a:spLocks noChangeArrowheads="1"/>
          </p:cNvSpPr>
          <p:nvPr/>
        </p:nvSpPr>
        <p:spPr bwMode="auto">
          <a:xfrm>
            <a:off x="425450" y="1196975"/>
            <a:ext cx="8718550" cy="4691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将源点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到各个终点的最短路径长度初始化为权值，即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0][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i∈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之间有弧，则将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−1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下一条最短路径的终点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，使得：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Min{D[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]|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i∈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108548" name="Rectangle 5"/>
          <p:cNvSpPr>
            <a:spLocks noChangeArrowheads="1"/>
          </p:cNvSpPr>
          <p:nvPr/>
        </p:nvSpPr>
        <p:spPr bwMode="auto">
          <a:xfrm>
            <a:off x="684213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4"/>
          <p:cNvSpPr txBox="1"/>
          <p:nvPr/>
        </p:nvSpPr>
        <p:spPr>
          <a:xfrm>
            <a:off x="395288" y="863600"/>
            <a:ext cx="548640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zh-CN" altLang="en-US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连通分量（强连通分量）</a:t>
            </a:r>
          </a:p>
        </p:txBody>
      </p:sp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503238" y="3278188"/>
            <a:ext cx="615950" cy="1905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非连通图</a:t>
            </a:r>
          </a:p>
        </p:txBody>
      </p:sp>
      <p:sp>
        <p:nvSpPr>
          <p:cNvPr id="16388" name="Oval 6"/>
          <p:cNvSpPr>
            <a:spLocks noChangeArrowheads="1"/>
          </p:cNvSpPr>
          <p:nvPr/>
        </p:nvSpPr>
        <p:spPr bwMode="auto">
          <a:xfrm>
            <a:off x="2932113" y="4802188"/>
            <a:ext cx="2632075" cy="1939925"/>
          </a:xfrm>
          <a:prstGeom prst="ellipse">
            <a:avLst/>
          </a:prstGeom>
          <a:noFill/>
          <a:ln w="12700" cap="rnd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3" name="Group 8"/>
          <p:cNvGrpSpPr/>
          <p:nvPr/>
        </p:nvGrpSpPr>
        <p:grpSpPr>
          <a:xfrm>
            <a:off x="3602038" y="5168900"/>
            <a:ext cx="1166812" cy="900113"/>
            <a:chOff x="1334" y="2823"/>
            <a:chExt cx="735" cy="567"/>
          </a:xfrm>
        </p:grpSpPr>
        <p:sp>
          <p:nvSpPr>
            <p:cNvPr id="16391" name="Line 9"/>
            <p:cNvSpPr>
              <a:spLocks noChangeShapeType="1"/>
            </p:cNvSpPr>
            <p:nvPr/>
          </p:nvSpPr>
          <p:spPr bwMode="auto">
            <a:xfrm>
              <a:off x="1488" y="2919"/>
              <a:ext cx="474" cy="471"/>
            </a:xfrm>
            <a:prstGeom prst="line">
              <a:avLst/>
            </a:prstGeom>
            <a:noFill/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2" name="Line 10"/>
            <p:cNvSpPr>
              <a:spLocks noChangeShapeType="1"/>
            </p:cNvSpPr>
            <p:nvPr/>
          </p:nvSpPr>
          <p:spPr bwMode="auto">
            <a:xfrm>
              <a:off x="1334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3" name="Line 11"/>
            <p:cNvSpPr>
              <a:spLocks noChangeShapeType="1"/>
            </p:cNvSpPr>
            <p:nvPr/>
          </p:nvSpPr>
          <p:spPr bwMode="auto">
            <a:xfrm>
              <a:off x="1494" y="2823"/>
              <a:ext cx="448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4" name="Line 12"/>
            <p:cNvSpPr>
              <a:spLocks noChangeShapeType="1"/>
            </p:cNvSpPr>
            <p:nvPr/>
          </p:nvSpPr>
          <p:spPr bwMode="auto">
            <a:xfrm>
              <a:off x="2069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4" name="Group 13"/>
          <p:cNvGrpSpPr/>
          <p:nvPr/>
        </p:nvGrpSpPr>
        <p:grpSpPr>
          <a:xfrm>
            <a:off x="3314700" y="4954588"/>
            <a:ext cx="1825625" cy="1462087"/>
            <a:chOff x="1153" y="2688"/>
            <a:chExt cx="1150" cy="921"/>
          </a:xfrm>
        </p:grpSpPr>
        <p:grpSp>
          <p:nvGrpSpPr>
            <p:cNvPr id="27691" name="Group 14"/>
            <p:cNvGrpSpPr/>
            <p:nvPr/>
          </p:nvGrpSpPr>
          <p:grpSpPr>
            <a:xfrm>
              <a:off x="1153" y="2691"/>
              <a:ext cx="408" cy="294"/>
              <a:chOff x="409" y="1683"/>
              <a:chExt cx="408" cy="294"/>
            </a:xfrm>
          </p:grpSpPr>
          <p:sp>
            <p:nvSpPr>
              <p:cNvPr id="16397" name="Oval 1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398" name="Text Box 16"/>
              <p:cNvSpPr txBox="1">
                <a:spLocks noChangeArrowheads="1"/>
              </p:cNvSpPr>
              <p:nvPr/>
            </p:nvSpPr>
            <p:spPr bwMode="auto">
              <a:xfrm>
                <a:off x="409" y="1683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7692" name="Group 17"/>
            <p:cNvGrpSpPr/>
            <p:nvPr/>
          </p:nvGrpSpPr>
          <p:grpSpPr>
            <a:xfrm>
              <a:off x="1854" y="3302"/>
              <a:ext cx="408" cy="307"/>
              <a:chOff x="414" y="1670"/>
              <a:chExt cx="408" cy="307"/>
            </a:xfrm>
          </p:grpSpPr>
          <p:sp>
            <p:nvSpPr>
              <p:cNvPr id="16400" name="Oval 1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1" name="Text Box 19"/>
              <p:cNvSpPr txBox="1">
                <a:spLocks noChangeArrowheads="1"/>
              </p:cNvSpPr>
              <p:nvPr/>
            </p:nvSpPr>
            <p:spPr bwMode="auto">
              <a:xfrm>
                <a:off x="414" y="167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grpSp>
          <p:nvGrpSpPr>
            <p:cNvPr id="27693" name="Group 20"/>
            <p:cNvGrpSpPr/>
            <p:nvPr/>
          </p:nvGrpSpPr>
          <p:grpSpPr>
            <a:xfrm>
              <a:off x="1160" y="3302"/>
              <a:ext cx="408" cy="307"/>
              <a:chOff x="418" y="1670"/>
              <a:chExt cx="408" cy="307"/>
            </a:xfrm>
          </p:grpSpPr>
          <p:sp>
            <p:nvSpPr>
              <p:cNvPr id="16403" name="Oval 2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4" name="Text Box 22"/>
              <p:cNvSpPr txBox="1">
                <a:spLocks noChangeArrowheads="1"/>
              </p:cNvSpPr>
              <p:nvPr/>
            </p:nvSpPr>
            <p:spPr bwMode="auto">
              <a:xfrm>
                <a:off x="418" y="167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7694" name="Group 23"/>
            <p:cNvGrpSpPr/>
            <p:nvPr/>
          </p:nvGrpSpPr>
          <p:grpSpPr>
            <a:xfrm>
              <a:off x="1895" y="2688"/>
              <a:ext cx="408" cy="297"/>
              <a:chOff x="2951" y="3312"/>
              <a:chExt cx="408" cy="297"/>
            </a:xfrm>
          </p:grpSpPr>
          <p:sp>
            <p:nvSpPr>
              <p:cNvPr id="16406" name="Oval 2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7" name="Text Box 25"/>
              <p:cNvSpPr txBox="1">
                <a:spLocks noChangeArrowheads="1"/>
              </p:cNvSpPr>
              <p:nvPr/>
            </p:nvSpPr>
            <p:spPr bwMode="auto">
              <a:xfrm>
                <a:off x="2951" y="3321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</p:grpSp>
      <p:sp>
        <p:nvSpPr>
          <p:cNvPr id="16409" name="Oval 27"/>
          <p:cNvSpPr>
            <a:spLocks noChangeArrowheads="1"/>
          </p:cNvSpPr>
          <p:nvPr/>
        </p:nvSpPr>
        <p:spPr bwMode="auto">
          <a:xfrm>
            <a:off x="7046913" y="4802188"/>
            <a:ext cx="914400" cy="1939925"/>
          </a:xfrm>
          <a:prstGeom prst="ellipse">
            <a:avLst/>
          </a:prstGeom>
          <a:noFill/>
          <a:ln w="12700" cap="rnd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6" name="Group 28"/>
          <p:cNvGrpSpPr/>
          <p:nvPr/>
        </p:nvGrpSpPr>
        <p:grpSpPr>
          <a:xfrm>
            <a:off x="7180263" y="5029200"/>
            <a:ext cx="669925" cy="1463675"/>
            <a:chOff x="3588" y="2735"/>
            <a:chExt cx="422" cy="922"/>
          </a:xfrm>
        </p:grpSpPr>
        <p:sp>
          <p:nvSpPr>
            <p:cNvPr id="16411" name="Line 29"/>
            <p:cNvSpPr>
              <a:spLocks noChangeShapeType="1"/>
            </p:cNvSpPr>
            <p:nvPr/>
          </p:nvSpPr>
          <p:spPr bwMode="auto">
            <a:xfrm>
              <a:off x="3806" y="2999"/>
              <a:ext cx="0" cy="369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85" name="Group 30"/>
            <p:cNvGrpSpPr/>
            <p:nvPr/>
          </p:nvGrpSpPr>
          <p:grpSpPr>
            <a:xfrm>
              <a:off x="3588" y="3363"/>
              <a:ext cx="408" cy="294"/>
              <a:chOff x="420" y="1683"/>
              <a:chExt cx="408" cy="294"/>
            </a:xfrm>
          </p:grpSpPr>
          <p:sp>
            <p:nvSpPr>
              <p:cNvPr id="16413" name="Oval 3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14" name="Text Box 32"/>
              <p:cNvSpPr txBox="1">
                <a:spLocks noChangeArrowheads="1"/>
              </p:cNvSpPr>
              <p:nvPr/>
            </p:nvSpPr>
            <p:spPr bwMode="auto">
              <a:xfrm>
                <a:off x="420" y="168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V5</a:t>
                </a:r>
              </a:p>
            </p:txBody>
          </p:sp>
        </p:grpSp>
        <p:grpSp>
          <p:nvGrpSpPr>
            <p:cNvPr id="27686" name="Group 33"/>
            <p:cNvGrpSpPr/>
            <p:nvPr/>
          </p:nvGrpSpPr>
          <p:grpSpPr>
            <a:xfrm>
              <a:off x="3602" y="2735"/>
              <a:ext cx="408" cy="298"/>
              <a:chOff x="410" y="1679"/>
              <a:chExt cx="408" cy="298"/>
            </a:xfrm>
          </p:grpSpPr>
          <p:sp>
            <p:nvSpPr>
              <p:cNvPr id="16416" name="Oval 3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17" name="Text Box 35"/>
              <p:cNvSpPr txBox="1">
                <a:spLocks noChangeArrowheads="1"/>
              </p:cNvSpPr>
              <p:nvPr/>
            </p:nvSpPr>
            <p:spPr bwMode="auto">
              <a:xfrm>
                <a:off x="410" y="167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</p:grpSp>
      <p:sp>
        <p:nvSpPr>
          <p:cNvPr id="16418" name="Rectangle 36"/>
          <p:cNvSpPr>
            <a:spLocks noChangeArrowheads="1"/>
          </p:cNvSpPr>
          <p:nvPr/>
        </p:nvSpPr>
        <p:spPr bwMode="auto">
          <a:xfrm>
            <a:off x="377825" y="1487488"/>
            <a:ext cx="8229600" cy="17081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的极大连通子图称为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的连通分量。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极大连通子图意思是：该子图是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连通子图，将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的任何不在该子图中的顶点加入，子图不再连通。</a:t>
            </a:r>
          </a:p>
        </p:txBody>
      </p:sp>
      <p:grpSp>
        <p:nvGrpSpPr>
          <p:cNvPr id="27658" name="Group 38"/>
          <p:cNvGrpSpPr/>
          <p:nvPr/>
        </p:nvGrpSpPr>
        <p:grpSpPr>
          <a:xfrm>
            <a:off x="1509713" y="3492500"/>
            <a:ext cx="1166812" cy="900113"/>
            <a:chOff x="1334" y="2823"/>
            <a:chExt cx="735" cy="567"/>
          </a:xfrm>
        </p:grpSpPr>
        <p:sp>
          <p:nvSpPr>
            <p:cNvPr id="16421" name="Line 39"/>
            <p:cNvSpPr>
              <a:spLocks noChangeShapeType="1"/>
            </p:cNvSpPr>
            <p:nvPr/>
          </p:nvSpPr>
          <p:spPr bwMode="auto">
            <a:xfrm>
              <a:off x="1488" y="2919"/>
              <a:ext cx="474" cy="471"/>
            </a:xfrm>
            <a:prstGeom prst="line">
              <a:avLst/>
            </a:prstGeom>
            <a:noFill/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2" name="Line 40"/>
            <p:cNvSpPr>
              <a:spLocks noChangeShapeType="1"/>
            </p:cNvSpPr>
            <p:nvPr/>
          </p:nvSpPr>
          <p:spPr bwMode="auto">
            <a:xfrm>
              <a:off x="1334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3" name="Line 41"/>
            <p:cNvSpPr>
              <a:spLocks noChangeShapeType="1"/>
            </p:cNvSpPr>
            <p:nvPr/>
          </p:nvSpPr>
          <p:spPr bwMode="auto">
            <a:xfrm>
              <a:off x="1494" y="2823"/>
              <a:ext cx="448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4" name="Line 42"/>
            <p:cNvSpPr>
              <a:spLocks noChangeShapeType="1"/>
            </p:cNvSpPr>
            <p:nvPr/>
          </p:nvSpPr>
          <p:spPr bwMode="auto">
            <a:xfrm>
              <a:off x="2069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9" name="Group 43"/>
          <p:cNvGrpSpPr/>
          <p:nvPr/>
        </p:nvGrpSpPr>
        <p:grpSpPr>
          <a:xfrm>
            <a:off x="1217613" y="3278188"/>
            <a:ext cx="1770062" cy="1474787"/>
            <a:chOff x="1150" y="2688"/>
            <a:chExt cx="1115" cy="929"/>
          </a:xfrm>
        </p:grpSpPr>
        <p:grpSp>
          <p:nvGrpSpPr>
            <p:cNvPr id="27668" name="Group 44"/>
            <p:cNvGrpSpPr/>
            <p:nvPr/>
          </p:nvGrpSpPr>
          <p:grpSpPr>
            <a:xfrm>
              <a:off x="1150" y="2688"/>
              <a:ext cx="408" cy="297"/>
              <a:chOff x="406" y="1680"/>
              <a:chExt cx="408" cy="297"/>
            </a:xfrm>
          </p:grpSpPr>
          <p:sp>
            <p:nvSpPr>
              <p:cNvPr id="16427" name="Oval 4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28" name="Text Box 46"/>
              <p:cNvSpPr txBox="1">
                <a:spLocks noChangeArrowheads="1"/>
              </p:cNvSpPr>
              <p:nvPr/>
            </p:nvSpPr>
            <p:spPr bwMode="auto">
              <a:xfrm>
                <a:off x="406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7669" name="Group 47"/>
            <p:cNvGrpSpPr/>
            <p:nvPr/>
          </p:nvGrpSpPr>
          <p:grpSpPr>
            <a:xfrm>
              <a:off x="1857" y="3315"/>
              <a:ext cx="408" cy="302"/>
              <a:chOff x="417" y="1683"/>
              <a:chExt cx="408" cy="302"/>
            </a:xfrm>
          </p:grpSpPr>
          <p:sp>
            <p:nvSpPr>
              <p:cNvPr id="16430" name="Oval 4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1" name="Text Box 49"/>
              <p:cNvSpPr txBox="1">
                <a:spLocks noChangeArrowheads="1"/>
              </p:cNvSpPr>
              <p:nvPr/>
            </p:nvSpPr>
            <p:spPr bwMode="auto">
              <a:xfrm>
                <a:off x="417" y="169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grpSp>
          <p:nvGrpSpPr>
            <p:cNvPr id="27670" name="Group 50"/>
            <p:cNvGrpSpPr/>
            <p:nvPr/>
          </p:nvGrpSpPr>
          <p:grpSpPr>
            <a:xfrm>
              <a:off x="1177" y="3312"/>
              <a:ext cx="408" cy="297"/>
              <a:chOff x="435" y="1680"/>
              <a:chExt cx="408" cy="297"/>
            </a:xfrm>
          </p:grpSpPr>
          <p:sp>
            <p:nvSpPr>
              <p:cNvPr id="16433" name="Oval 5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4" name="Text Box 52"/>
              <p:cNvSpPr txBox="1">
                <a:spLocks noChangeArrowheads="1"/>
              </p:cNvSpPr>
              <p:nvPr/>
            </p:nvSpPr>
            <p:spPr bwMode="auto">
              <a:xfrm>
                <a:off x="435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7671" name="Group 53"/>
            <p:cNvGrpSpPr/>
            <p:nvPr/>
          </p:nvGrpSpPr>
          <p:grpSpPr>
            <a:xfrm>
              <a:off x="1857" y="2688"/>
              <a:ext cx="408" cy="303"/>
              <a:chOff x="2913" y="3312"/>
              <a:chExt cx="408" cy="303"/>
            </a:xfrm>
          </p:grpSpPr>
          <p:sp>
            <p:nvSpPr>
              <p:cNvPr id="16436" name="Oval 5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7" name="Text Box 55"/>
              <p:cNvSpPr txBox="1">
                <a:spLocks noChangeArrowheads="1"/>
              </p:cNvSpPr>
              <p:nvPr/>
            </p:nvSpPr>
            <p:spPr bwMode="auto">
              <a:xfrm>
                <a:off x="2913" y="332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</p:grpSp>
      <p:sp>
        <p:nvSpPr>
          <p:cNvPr id="16439" name="Line 57"/>
          <p:cNvSpPr>
            <a:spLocks noChangeShapeType="1"/>
          </p:cNvSpPr>
          <p:nvPr/>
        </p:nvSpPr>
        <p:spPr bwMode="auto">
          <a:xfrm>
            <a:off x="3259138" y="3695700"/>
            <a:ext cx="0" cy="585788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640" name="Group 58"/>
          <p:cNvGrpSpPr/>
          <p:nvPr/>
        </p:nvGrpSpPr>
        <p:grpSpPr bwMode="auto">
          <a:xfrm>
            <a:off x="2916236" y="4268043"/>
            <a:ext cx="647700" cy="471488"/>
            <a:chOff x="422" y="1680"/>
            <a:chExt cx="408" cy="297"/>
          </a:xfrm>
          <a:solidFill>
            <a:srgbClr val="A78DC2"/>
          </a:solidFill>
        </p:grpSpPr>
        <p:sp>
          <p:nvSpPr>
            <p:cNvPr id="16441" name="Oval 59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grpFill/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2" name="Text Box 60"/>
            <p:cNvSpPr txBox="1">
              <a:spLocks noChangeArrowheads="1"/>
            </p:cNvSpPr>
            <p:nvPr/>
          </p:nvSpPr>
          <p:spPr bwMode="auto">
            <a:xfrm>
              <a:off x="422" y="1680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</p:grpSp>
      <p:grpSp>
        <p:nvGrpSpPr>
          <p:cNvPr id="26641" name="Group 61"/>
          <p:cNvGrpSpPr/>
          <p:nvPr/>
        </p:nvGrpSpPr>
        <p:grpSpPr bwMode="auto">
          <a:xfrm>
            <a:off x="2916237" y="3277443"/>
            <a:ext cx="647700" cy="471488"/>
            <a:chOff x="398" y="1680"/>
            <a:chExt cx="408" cy="297"/>
          </a:xfrm>
          <a:solidFill>
            <a:srgbClr val="A78DC2"/>
          </a:solidFill>
        </p:grpSpPr>
        <p:sp>
          <p:nvSpPr>
            <p:cNvPr id="16444" name="Oval 62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grpFill/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5" name="Text Box 63"/>
            <p:cNvSpPr txBox="1">
              <a:spLocks noChangeArrowheads="1"/>
            </p:cNvSpPr>
            <p:nvPr/>
          </p:nvSpPr>
          <p:spPr bwMode="auto">
            <a:xfrm>
              <a:off x="398" y="1680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</p:grpSp>
      <p:grpSp>
        <p:nvGrpSpPr>
          <p:cNvPr id="27663" name="Group 64"/>
          <p:cNvGrpSpPr/>
          <p:nvPr/>
        </p:nvGrpSpPr>
        <p:grpSpPr>
          <a:xfrm>
            <a:off x="4532313" y="4192588"/>
            <a:ext cx="3048000" cy="609600"/>
            <a:chOff x="3456" y="2352"/>
            <a:chExt cx="1920" cy="384"/>
          </a:xfrm>
        </p:grpSpPr>
        <p:sp>
          <p:nvSpPr>
            <p:cNvPr id="16447" name="Oval 65"/>
            <p:cNvSpPr>
              <a:spLocks noChangeArrowheads="1"/>
            </p:cNvSpPr>
            <p:nvPr/>
          </p:nvSpPr>
          <p:spPr bwMode="auto">
            <a:xfrm>
              <a:off x="3648" y="2352"/>
              <a:ext cx="1584" cy="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连通分量</a:t>
              </a:r>
            </a:p>
          </p:txBody>
        </p:sp>
        <p:sp>
          <p:nvSpPr>
            <p:cNvPr id="16448" name="Line 66"/>
            <p:cNvSpPr>
              <a:spLocks noChangeShapeType="1"/>
            </p:cNvSpPr>
            <p:nvPr/>
          </p:nvSpPr>
          <p:spPr bwMode="auto">
            <a:xfrm flipH="1">
              <a:off x="3456" y="2592"/>
              <a:ext cx="192" cy="144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9" name="Line 67"/>
            <p:cNvSpPr>
              <a:spLocks noChangeShapeType="1"/>
            </p:cNvSpPr>
            <p:nvPr/>
          </p:nvSpPr>
          <p:spPr bwMode="auto">
            <a:xfrm>
              <a:off x="5184" y="2592"/>
              <a:ext cx="192" cy="144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0" y="2860675"/>
            <a:ext cx="9144000" cy="359410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430213" y="2852738"/>
            <a:ext cx="8442325" cy="3546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中，即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出发到集合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上任一顶点的最短路径的长度，同时更改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的前驱为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]=false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且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]+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]&lt;D[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]+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Path 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]=k;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</a:p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⑤ 重复②～④ 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− 1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次，即可按照路径长度的递增顺序，逐个求得从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到图上其余各顶点的最短路径。</a:t>
            </a:r>
          </a:p>
        </p:txBody>
      </p:sp>
      <p:sp>
        <p:nvSpPr>
          <p:cNvPr id="109572" name="Rectangle 5"/>
          <p:cNvSpPr>
            <a:spLocks noChangeArrowheads="1"/>
          </p:cNvSpPr>
          <p:nvPr/>
        </p:nvSpPr>
        <p:spPr bwMode="auto">
          <a:xfrm>
            <a:off x="688975" y="1682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grpSp>
        <p:nvGrpSpPr>
          <p:cNvPr id="139269" name="Group 6"/>
          <p:cNvGrpSpPr/>
          <p:nvPr/>
        </p:nvGrpSpPr>
        <p:grpSpPr>
          <a:xfrm>
            <a:off x="5662613" y="908050"/>
            <a:ext cx="3276600" cy="1855788"/>
            <a:chOff x="3888" y="816"/>
            <a:chExt cx="1536" cy="765"/>
          </a:xfrm>
        </p:grpSpPr>
        <p:sp>
          <p:nvSpPr>
            <p:cNvPr id="109574" name="Oval 7"/>
            <p:cNvSpPr>
              <a:spLocks noChangeArrowheads="1"/>
            </p:cNvSpPr>
            <p:nvPr/>
          </p:nvSpPr>
          <p:spPr bwMode="auto">
            <a:xfrm>
              <a:off x="4608" y="9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5" name="Oval 8"/>
            <p:cNvSpPr>
              <a:spLocks noChangeArrowheads="1"/>
            </p:cNvSpPr>
            <p:nvPr/>
          </p:nvSpPr>
          <p:spPr bwMode="auto">
            <a:xfrm>
              <a:off x="4608" y="13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6" name="Oval 9"/>
            <p:cNvSpPr>
              <a:spLocks noChangeArrowheads="1"/>
            </p:cNvSpPr>
            <p:nvPr/>
          </p:nvSpPr>
          <p:spPr bwMode="auto">
            <a:xfrm>
              <a:off x="4992" y="12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7" name="Freeform 10"/>
            <p:cNvSpPr>
              <a:spLocks noChangeArrowheads="1"/>
            </p:cNvSpPr>
            <p:nvPr/>
          </p:nvSpPr>
          <p:spPr bwMode="auto">
            <a:xfrm>
              <a:off x="4704" y="1056"/>
              <a:ext cx="336" cy="192"/>
            </a:xfrm>
            <a:custGeom>
              <a:avLst/>
              <a:gdLst>
                <a:gd name="T0" fmla="*/ 0 w 336"/>
                <a:gd name="T1" fmla="*/ 0 h 192"/>
                <a:gd name="T2" fmla="*/ 144 w 336"/>
                <a:gd name="T3" fmla="*/ 48 h 192"/>
                <a:gd name="T4" fmla="*/ 192 w 336"/>
                <a:gd name="T5" fmla="*/ 144 h 192"/>
                <a:gd name="T6" fmla="*/ 336 w 33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192">
                  <a:moveTo>
                    <a:pt x="0" y="0"/>
                  </a:moveTo>
                  <a:cubicBezTo>
                    <a:pt x="56" y="12"/>
                    <a:pt x="112" y="24"/>
                    <a:pt x="144" y="48"/>
                  </a:cubicBezTo>
                  <a:cubicBezTo>
                    <a:pt x="176" y="72"/>
                    <a:pt x="160" y="120"/>
                    <a:pt x="192" y="144"/>
                  </a:cubicBezTo>
                  <a:cubicBezTo>
                    <a:pt x="224" y="168"/>
                    <a:pt x="304" y="184"/>
                    <a:pt x="336" y="19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8" name="Line 11"/>
            <p:cNvSpPr>
              <a:spLocks noChangeShapeType="1"/>
            </p:cNvSpPr>
            <p:nvPr/>
          </p:nvSpPr>
          <p:spPr bwMode="auto">
            <a:xfrm flipH="1">
              <a:off x="4704" y="1344"/>
              <a:ext cx="33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9" name="Text Box 12"/>
            <p:cNvSpPr txBox="1">
              <a:spLocks noChangeArrowheads="1"/>
            </p:cNvSpPr>
            <p:nvPr/>
          </p:nvSpPr>
          <p:spPr bwMode="auto">
            <a:xfrm>
              <a:off x="4464" y="816"/>
              <a:ext cx="144" cy="1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109580" name="Text Box 13"/>
            <p:cNvSpPr txBox="1">
              <a:spLocks noChangeArrowheads="1"/>
            </p:cNvSpPr>
            <p:nvPr/>
          </p:nvSpPr>
          <p:spPr bwMode="auto">
            <a:xfrm>
              <a:off x="4560" y="1392"/>
              <a:ext cx="144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109581" name="Text Box 14"/>
            <p:cNvSpPr txBox="1">
              <a:spLocks noChangeArrowheads="1"/>
            </p:cNvSpPr>
            <p:nvPr/>
          </p:nvSpPr>
          <p:spPr bwMode="auto">
            <a:xfrm>
              <a:off x="5088" y="1200"/>
              <a:ext cx="192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k</a:t>
              </a:r>
            </a:p>
          </p:txBody>
        </p:sp>
        <p:sp>
          <p:nvSpPr>
            <p:cNvPr id="109582" name="Freeform 15"/>
            <p:cNvSpPr>
              <a:spLocks noChangeArrowheads="1"/>
            </p:cNvSpPr>
            <p:nvPr/>
          </p:nvSpPr>
          <p:spPr bwMode="auto">
            <a:xfrm>
              <a:off x="4272" y="1032"/>
              <a:ext cx="336" cy="480"/>
            </a:xfrm>
            <a:custGeom>
              <a:avLst/>
              <a:gdLst>
                <a:gd name="T0" fmla="*/ 336 w 336"/>
                <a:gd name="T1" fmla="*/ 24 h 480"/>
                <a:gd name="T2" fmla="*/ 96 w 336"/>
                <a:gd name="T3" fmla="*/ 24 h 480"/>
                <a:gd name="T4" fmla="*/ 0 w 336"/>
                <a:gd name="T5" fmla="*/ 168 h 480"/>
                <a:gd name="T6" fmla="*/ 96 w 336"/>
                <a:gd name="T7" fmla="*/ 264 h 480"/>
                <a:gd name="T8" fmla="*/ 144 w 336"/>
                <a:gd name="T9" fmla="*/ 456 h 480"/>
                <a:gd name="T10" fmla="*/ 336 w 336"/>
                <a:gd name="T11" fmla="*/ 40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480">
                  <a:moveTo>
                    <a:pt x="336" y="24"/>
                  </a:moveTo>
                  <a:cubicBezTo>
                    <a:pt x="244" y="12"/>
                    <a:pt x="152" y="0"/>
                    <a:pt x="96" y="24"/>
                  </a:cubicBezTo>
                  <a:cubicBezTo>
                    <a:pt x="40" y="48"/>
                    <a:pt x="0" y="128"/>
                    <a:pt x="0" y="168"/>
                  </a:cubicBezTo>
                  <a:cubicBezTo>
                    <a:pt x="0" y="208"/>
                    <a:pt x="72" y="216"/>
                    <a:pt x="96" y="264"/>
                  </a:cubicBezTo>
                  <a:cubicBezTo>
                    <a:pt x="120" y="312"/>
                    <a:pt x="104" y="432"/>
                    <a:pt x="144" y="456"/>
                  </a:cubicBezTo>
                  <a:cubicBezTo>
                    <a:pt x="184" y="480"/>
                    <a:pt x="260" y="444"/>
                    <a:pt x="336" y="40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3" name="Text Box 16"/>
            <p:cNvSpPr txBox="1">
              <a:spLocks noChangeArrowheads="1"/>
            </p:cNvSpPr>
            <p:nvPr/>
          </p:nvSpPr>
          <p:spPr bwMode="auto">
            <a:xfrm>
              <a:off x="3888" y="1104"/>
              <a:ext cx="528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D[i]</a:t>
              </a:r>
            </a:p>
          </p:txBody>
        </p:sp>
        <p:sp>
          <p:nvSpPr>
            <p:cNvPr id="109584" name="Text Box 17"/>
            <p:cNvSpPr txBox="1">
              <a:spLocks noChangeArrowheads="1"/>
            </p:cNvSpPr>
            <p:nvPr/>
          </p:nvSpPr>
          <p:spPr bwMode="auto">
            <a:xfrm>
              <a:off x="4848" y="960"/>
              <a:ext cx="576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D[k]</a:t>
              </a:r>
            </a:p>
          </p:txBody>
        </p:sp>
      </p:grp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876300"/>
            <a:ext cx="9144000" cy="590073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40291" name="Object 158"/>
          <p:cNvGraphicFramePr/>
          <p:nvPr/>
        </p:nvGraphicFramePr>
        <p:xfrm>
          <a:off x="1871663" y="876300"/>
          <a:ext cx="4429125" cy="590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2343785" imgH="3790315" progId="SmartDraw.2">
                  <p:embed/>
                </p:oleObj>
              </mc:Choice>
              <mc:Fallback>
                <p:oleObj r:id="rId3" imgW="2343785" imgH="3790315" progId="SmartDraw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1663" y="876300"/>
                        <a:ext cx="4429125" cy="590073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8975" y="1682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grpSp>
        <p:nvGrpSpPr>
          <p:cNvPr id="140293" name="组合 3"/>
          <p:cNvGrpSpPr/>
          <p:nvPr/>
        </p:nvGrpSpPr>
        <p:grpSpPr>
          <a:xfrm>
            <a:off x="7596188" y="5594350"/>
            <a:ext cx="1547812" cy="985838"/>
            <a:chOff x="8172400" y="5373216"/>
            <a:chExt cx="971600" cy="986532"/>
          </a:xfrm>
        </p:grpSpPr>
        <p:sp>
          <p:nvSpPr>
            <p:cNvPr id="3" name="矩形 2"/>
            <p:cNvSpPr/>
            <p:nvPr/>
          </p:nvSpPr>
          <p:spPr bwMode="auto">
            <a:xfrm>
              <a:off x="8172400" y="5373216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172400" y="5546376"/>
              <a:ext cx="971600" cy="7148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8172400" y="5719535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8172400" y="5891105"/>
              <a:ext cx="971600" cy="730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6089683"/>
              <a:ext cx="971600" cy="7148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8172400" y="6288260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104" name="AutoShape 144"/>
          <p:cNvSpPr>
            <a:spLocks noChangeArrowheads="1"/>
          </p:cNvSpPr>
          <p:nvPr/>
        </p:nvSpPr>
        <p:spPr bwMode="auto">
          <a:xfrm>
            <a:off x="5915025" y="5926138"/>
            <a:ext cx="2895600" cy="671513"/>
          </a:xfrm>
          <a:prstGeom prst="wedgeRoundRectCallout">
            <a:avLst>
              <a:gd name="adj1" fmla="val -40294"/>
              <a:gd name="adj2" fmla="val -40474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)+ 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)&lt;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graphicFrame>
        <p:nvGraphicFramePr>
          <p:cNvPr id="10395" name="Group 155"/>
          <p:cNvGraphicFramePr>
            <a:graphicFrameLocks noGrp="1"/>
          </p:cNvGraphicFramePr>
          <p:nvPr/>
        </p:nvGraphicFramePr>
        <p:xfrm>
          <a:off x="3276600" y="1111250"/>
          <a:ext cx="5715000" cy="4173538"/>
        </p:xfrm>
        <a:graphic>
          <a:graphicData uri="http://schemas.openxmlformats.org/drawingml/2006/table">
            <a:tbl>
              <a:tblPr/>
              <a:tblGrid>
                <a:gridCol w="651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5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0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终点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到各终点的长度和最短路径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3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9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37153" name="AutoShape 193"/>
          <p:cNvSpPr>
            <a:spLocks noChangeArrowheads="1"/>
          </p:cNvSpPr>
          <p:nvPr/>
        </p:nvSpPr>
        <p:spPr bwMode="auto">
          <a:xfrm>
            <a:off x="3276600" y="5911850"/>
            <a:ext cx="2133600" cy="685800"/>
          </a:xfrm>
          <a:prstGeom prst="wedgeRoundRectCallout">
            <a:avLst>
              <a:gd name="adj1" fmla="val -40847"/>
              <a:gd name="adj2" fmla="val -15833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之外的当前最短路径之顶点</a:t>
            </a:r>
          </a:p>
        </p:txBody>
      </p:sp>
      <p:grpSp>
        <p:nvGrpSpPr>
          <p:cNvPr id="2" name="Group 194"/>
          <p:cNvGrpSpPr/>
          <p:nvPr/>
        </p:nvGrpSpPr>
        <p:grpSpPr>
          <a:xfrm>
            <a:off x="5075238" y="3094038"/>
            <a:ext cx="1266825" cy="595312"/>
            <a:chOff x="4272" y="2400"/>
            <a:chExt cx="798" cy="375"/>
          </a:xfrm>
        </p:grpSpPr>
        <p:sp>
          <p:nvSpPr>
            <p:cNvPr id="111670" name="Text Box 195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11671" name="Text Box 196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3" name="Group 197"/>
          <p:cNvGrpSpPr/>
          <p:nvPr/>
        </p:nvGrpSpPr>
        <p:grpSpPr>
          <a:xfrm>
            <a:off x="6200775" y="3106738"/>
            <a:ext cx="1266825" cy="595312"/>
            <a:chOff x="4272" y="2400"/>
            <a:chExt cx="798" cy="375"/>
          </a:xfrm>
        </p:grpSpPr>
        <p:sp>
          <p:nvSpPr>
            <p:cNvPr id="111673" name="Text Box 198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11674" name="Text Box 199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4" name="Group 200"/>
          <p:cNvGrpSpPr/>
          <p:nvPr/>
        </p:nvGrpSpPr>
        <p:grpSpPr>
          <a:xfrm>
            <a:off x="4876800" y="3716338"/>
            <a:ext cx="1266825" cy="595312"/>
            <a:chOff x="4272" y="2400"/>
            <a:chExt cx="798" cy="375"/>
          </a:xfrm>
        </p:grpSpPr>
        <p:sp>
          <p:nvSpPr>
            <p:cNvPr id="111676" name="Text Box 201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11677" name="Text Box 202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5" name="Group 203"/>
          <p:cNvGrpSpPr/>
          <p:nvPr/>
        </p:nvGrpSpPr>
        <p:grpSpPr>
          <a:xfrm>
            <a:off x="6200775" y="4325938"/>
            <a:ext cx="1266825" cy="595312"/>
            <a:chOff x="4272" y="2400"/>
            <a:chExt cx="798" cy="375"/>
          </a:xfrm>
        </p:grpSpPr>
        <p:sp>
          <p:nvSpPr>
            <p:cNvPr id="111679" name="Text Box 204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90</a:t>
              </a:r>
            </a:p>
          </p:txBody>
        </p:sp>
        <p:sp>
          <p:nvSpPr>
            <p:cNvPr id="111680" name="Text Box 205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6" name="Group 206"/>
          <p:cNvGrpSpPr/>
          <p:nvPr/>
        </p:nvGrpSpPr>
        <p:grpSpPr>
          <a:xfrm>
            <a:off x="7543800" y="4311650"/>
            <a:ext cx="1266825" cy="595313"/>
            <a:chOff x="4272" y="2400"/>
            <a:chExt cx="798" cy="375"/>
          </a:xfrm>
        </p:grpSpPr>
        <p:sp>
          <p:nvSpPr>
            <p:cNvPr id="111682" name="Text Box 207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11683" name="Text Box 208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7" name="Group 209"/>
          <p:cNvGrpSpPr/>
          <p:nvPr/>
        </p:nvGrpSpPr>
        <p:grpSpPr>
          <a:xfrm>
            <a:off x="354013" y="1362075"/>
            <a:ext cx="2590800" cy="2590800"/>
            <a:chOff x="144" y="1104"/>
            <a:chExt cx="1632" cy="1632"/>
          </a:xfrm>
        </p:grpSpPr>
        <p:sp>
          <p:nvSpPr>
            <p:cNvPr id="111685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11686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111687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11688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111689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11690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11691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11692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3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111694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5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</a:p>
          </p:txBody>
        </p:sp>
        <p:sp>
          <p:nvSpPr>
            <p:cNvPr id="111696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7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</a:p>
          </p:txBody>
        </p:sp>
        <p:sp>
          <p:nvSpPr>
            <p:cNvPr id="111698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9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11700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1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</a:p>
          </p:txBody>
        </p:sp>
        <p:sp>
          <p:nvSpPr>
            <p:cNvPr id="111702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3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</a:p>
          </p:txBody>
        </p:sp>
        <p:sp>
          <p:nvSpPr>
            <p:cNvPr id="111704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5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11706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937192" name="Group 232"/>
          <p:cNvGraphicFramePr>
            <a:graphicFrameLocks noGrp="1"/>
          </p:cNvGraphicFramePr>
          <p:nvPr/>
        </p:nvGraphicFramePr>
        <p:xfrm>
          <a:off x="3276600" y="5302250"/>
          <a:ext cx="5715000" cy="381000"/>
        </p:xfrm>
        <a:graphic>
          <a:graphicData uri="http://schemas.openxmlformats.org/drawingml/2006/table">
            <a:tbl>
              <a:tblPr/>
              <a:tblGrid>
                <a:gridCol w="651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6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7206" name="Rectangle 246"/>
          <p:cNvSpPr>
            <a:spLocks noChangeArrowheads="1"/>
          </p:cNvSpPr>
          <p:nvPr/>
        </p:nvSpPr>
        <p:spPr bwMode="auto">
          <a:xfrm>
            <a:off x="3886200" y="5302250"/>
            <a:ext cx="803275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937207" name="Rectangle 247"/>
          <p:cNvSpPr>
            <a:spLocks noChangeArrowheads="1"/>
          </p:cNvSpPr>
          <p:nvPr/>
        </p:nvSpPr>
        <p:spPr bwMode="auto">
          <a:xfrm>
            <a:off x="5083175" y="5302250"/>
            <a:ext cx="1127125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937208" name="Rectangle 248"/>
          <p:cNvSpPr>
            <a:spLocks noChangeArrowheads="1"/>
          </p:cNvSpPr>
          <p:nvPr/>
        </p:nvSpPr>
        <p:spPr bwMode="auto">
          <a:xfrm>
            <a:off x="6269038" y="5302250"/>
            <a:ext cx="1285875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937209" name="Rectangle 249"/>
          <p:cNvSpPr>
            <a:spLocks noChangeArrowheads="1"/>
          </p:cNvSpPr>
          <p:nvPr/>
        </p:nvSpPr>
        <p:spPr bwMode="auto">
          <a:xfrm>
            <a:off x="7507288" y="5302250"/>
            <a:ext cx="15430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8" name="Group 250"/>
          <p:cNvGrpSpPr/>
          <p:nvPr/>
        </p:nvGrpSpPr>
        <p:grpSpPr>
          <a:xfrm>
            <a:off x="3581400" y="1857375"/>
            <a:ext cx="1371600" cy="3063875"/>
            <a:chOff x="2256" y="662"/>
            <a:chExt cx="864" cy="1930"/>
          </a:xfrm>
        </p:grpSpPr>
        <p:grpSp>
          <p:nvGrpSpPr>
            <p:cNvPr id="141419" name="Group 251"/>
            <p:cNvGrpSpPr/>
            <p:nvPr/>
          </p:nvGrpSpPr>
          <p:grpSpPr>
            <a:xfrm>
              <a:off x="2322" y="1065"/>
              <a:ext cx="798" cy="375"/>
              <a:chOff x="4272" y="2400"/>
              <a:chExt cx="798" cy="375"/>
            </a:xfrm>
          </p:grpSpPr>
          <p:sp>
            <p:nvSpPr>
              <p:cNvPr id="111727" name="Text Box 252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10</a:t>
                </a:r>
              </a:p>
            </p:txBody>
          </p:sp>
          <p:sp>
            <p:nvSpPr>
              <p:cNvPr id="111728" name="Text Box 253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</a:p>
            </p:txBody>
          </p:sp>
        </p:grpSp>
        <p:grpSp>
          <p:nvGrpSpPr>
            <p:cNvPr id="141420" name="Group 254"/>
            <p:cNvGrpSpPr/>
            <p:nvPr/>
          </p:nvGrpSpPr>
          <p:grpSpPr>
            <a:xfrm>
              <a:off x="2256" y="1488"/>
              <a:ext cx="798" cy="394"/>
              <a:chOff x="4272" y="2400"/>
              <a:chExt cx="798" cy="394"/>
            </a:xfrm>
          </p:grpSpPr>
          <p:sp>
            <p:nvSpPr>
              <p:cNvPr id="111730" name="Text Box 255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∞</a:t>
                </a:r>
              </a:p>
            </p:txBody>
          </p:sp>
          <p:sp>
            <p:nvSpPr>
              <p:cNvPr id="111731" name="Text Box 256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	</a:t>
                </a:r>
              </a:p>
            </p:txBody>
          </p:sp>
        </p:grpSp>
        <p:grpSp>
          <p:nvGrpSpPr>
            <p:cNvPr id="141421" name="Group 257"/>
            <p:cNvGrpSpPr/>
            <p:nvPr/>
          </p:nvGrpSpPr>
          <p:grpSpPr>
            <a:xfrm>
              <a:off x="2274" y="1830"/>
              <a:ext cx="798" cy="378"/>
              <a:chOff x="4272" y="2400"/>
              <a:chExt cx="798" cy="369"/>
            </a:xfrm>
          </p:grpSpPr>
          <p:sp>
            <p:nvSpPr>
              <p:cNvPr id="111733" name="Text Box 258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30</a:t>
                </a:r>
              </a:p>
            </p:txBody>
          </p:sp>
          <p:sp>
            <p:nvSpPr>
              <p:cNvPr id="111734" name="Text Box 259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</a:p>
            </p:txBody>
          </p:sp>
        </p:grpSp>
        <p:grpSp>
          <p:nvGrpSpPr>
            <p:cNvPr id="141422" name="Group 260"/>
            <p:cNvGrpSpPr/>
            <p:nvPr/>
          </p:nvGrpSpPr>
          <p:grpSpPr>
            <a:xfrm>
              <a:off x="2304" y="2217"/>
              <a:ext cx="798" cy="375"/>
              <a:chOff x="4272" y="2400"/>
              <a:chExt cx="798" cy="375"/>
            </a:xfrm>
          </p:grpSpPr>
          <p:sp>
            <p:nvSpPr>
              <p:cNvPr id="111736" name="Text Box 261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100</a:t>
                </a:r>
              </a:p>
            </p:txBody>
          </p:sp>
          <p:sp>
            <p:nvSpPr>
              <p:cNvPr id="111737" name="Text Box 262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 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</a:p>
            </p:txBody>
          </p:sp>
        </p:grpSp>
        <p:sp>
          <p:nvSpPr>
            <p:cNvPr id="111738" name="Rectangle 263"/>
            <p:cNvSpPr>
              <a:spLocks noChangeArrowheads="1"/>
            </p:cNvSpPr>
            <p:nvPr/>
          </p:nvSpPr>
          <p:spPr bwMode="auto">
            <a:xfrm>
              <a:off x="2544" y="662"/>
              <a:ext cx="231" cy="25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∞</a:t>
              </a:r>
            </a:p>
          </p:txBody>
        </p:sp>
      </p:grpSp>
      <p:sp>
        <p:nvSpPr>
          <p:cNvPr id="937224" name="Rectangle 264"/>
          <p:cNvSpPr>
            <a:spLocks noChangeArrowheads="1"/>
          </p:cNvSpPr>
          <p:nvPr/>
        </p:nvSpPr>
        <p:spPr bwMode="auto">
          <a:xfrm>
            <a:off x="5353050" y="1873250"/>
            <a:ext cx="3667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</p:txBody>
      </p:sp>
      <p:sp>
        <p:nvSpPr>
          <p:cNvPr id="937225" name="Rectangle 265"/>
          <p:cNvSpPr>
            <a:spLocks noChangeArrowheads="1"/>
          </p:cNvSpPr>
          <p:nvPr/>
        </p:nvSpPr>
        <p:spPr bwMode="auto">
          <a:xfrm>
            <a:off x="6553200" y="1873250"/>
            <a:ext cx="43815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</p:txBody>
      </p:sp>
      <p:sp>
        <p:nvSpPr>
          <p:cNvPr id="937226" name="Rectangle 266"/>
          <p:cNvSpPr>
            <a:spLocks noChangeArrowheads="1"/>
          </p:cNvSpPr>
          <p:nvPr/>
        </p:nvSpPr>
        <p:spPr bwMode="auto">
          <a:xfrm>
            <a:off x="8020050" y="1873250"/>
            <a:ext cx="3667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</p:txBody>
      </p:sp>
      <p:sp>
        <p:nvSpPr>
          <p:cNvPr id="937227" name="Line 267"/>
          <p:cNvSpPr>
            <a:spLocks noChangeShapeType="1"/>
          </p:cNvSpPr>
          <p:nvPr/>
        </p:nvSpPr>
        <p:spPr bwMode="auto">
          <a:xfrm>
            <a:off x="582613" y="2505075"/>
            <a:ext cx="838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8" name="Line 268"/>
          <p:cNvSpPr>
            <a:spLocks noChangeShapeType="1"/>
          </p:cNvSpPr>
          <p:nvPr/>
        </p:nvSpPr>
        <p:spPr bwMode="auto">
          <a:xfrm>
            <a:off x="658813" y="2352675"/>
            <a:ext cx="1916113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9" name="Line 269"/>
          <p:cNvSpPr>
            <a:spLocks noChangeShapeType="1"/>
          </p:cNvSpPr>
          <p:nvPr/>
        </p:nvSpPr>
        <p:spPr bwMode="auto">
          <a:xfrm flipH="1">
            <a:off x="2187575" y="2428875"/>
            <a:ext cx="452438" cy="60483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0" name="Line 270"/>
          <p:cNvSpPr>
            <a:spLocks noChangeShapeType="1"/>
          </p:cNvSpPr>
          <p:nvPr/>
        </p:nvSpPr>
        <p:spPr bwMode="auto">
          <a:xfrm>
            <a:off x="723900" y="2357438"/>
            <a:ext cx="1916113" cy="158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1" name="Line 271"/>
          <p:cNvSpPr>
            <a:spLocks noChangeShapeType="1"/>
          </p:cNvSpPr>
          <p:nvPr/>
        </p:nvSpPr>
        <p:spPr bwMode="auto">
          <a:xfrm>
            <a:off x="1517650" y="1704975"/>
            <a:ext cx="549275" cy="12398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sm" len="lg"/>
            <a:tailEnd type="non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2" name="Line 272"/>
          <p:cNvSpPr>
            <a:spLocks noChangeShapeType="1"/>
          </p:cNvSpPr>
          <p:nvPr/>
        </p:nvSpPr>
        <p:spPr bwMode="auto">
          <a:xfrm flipH="1">
            <a:off x="2187575" y="2428875"/>
            <a:ext cx="452438" cy="6048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3" name="Line 273"/>
          <p:cNvSpPr>
            <a:spLocks noChangeShapeType="1"/>
          </p:cNvSpPr>
          <p:nvPr/>
        </p:nvSpPr>
        <p:spPr bwMode="auto">
          <a:xfrm>
            <a:off x="750888" y="2359025"/>
            <a:ext cx="182403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4" name="Rectangle 274"/>
          <p:cNvSpPr>
            <a:spLocks noChangeArrowheads="1"/>
          </p:cNvSpPr>
          <p:nvPr/>
        </p:nvSpPr>
        <p:spPr bwMode="auto">
          <a:xfrm>
            <a:off x="277813" y="969963"/>
            <a:ext cx="1295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</a:p>
        </p:txBody>
      </p:sp>
      <p:graphicFrame>
        <p:nvGraphicFramePr>
          <p:cNvPr id="937235" name="Object 275"/>
          <p:cNvGraphicFramePr/>
          <p:nvPr/>
        </p:nvGraphicFramePr>
        <p:xfrm>
          <a:off x="125413" y="4229100"/>
          <a:ext cx="29718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1332865" imgH="774065" progId="Equation.3">
                  <p:embed/>
                </p:oleObj>
              </mc:Choice>
              <mc:Fallback>
                <p:oleObj r:id="rId3" imgW="1332865" imgH="77406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413" y="4229100"/>
                        <a:ext cx="2971800" cy="2362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236" name="Oval 276"/>
          <p:cNvSpPr>
            <a:spLocks noChangeArrowheads="1"/>
          </p:cNvSpPr>
          <p:nvPr/>
        </p:nvSpPr>
        <p:spPr bwMode="auto">
          <a:xfrm>
            <a:off x="354013" y="2200275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7" name="Rectangle 277"/>
          <p:cNvSpPr>
            <a:spLocks noChangeArrowheads="1"/>
          </p:cNvSpPr>
          <p:nvPr/>
        </p:nvSpPr>
        <p:spPr bwMode="auto">
          <a:xfrm>
            <a:off x="411480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937238" name="Rectangle 278"/>
          <p:cNvSpPr>
            <a:spLocks noChangeArrowheads="1"/>
          </p:cNvSpPr>
          <p:nvPr/>
        </p:nvSpPr>
        <p:spPr bwMode="auto">
          <a:xfrm>
            <a:off x="3924300" y="2579688"/>
            <a:ext cx="1184275" cy="51276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9" name="Rectangle 279"/>
          <p:cNvSpPr>
            <a:spLocks noChangeArrowheads="1"/>
          </p:cNvSpPr>
          <p:nvPr/>
        </p:nvSpPr>
        <p:spPr bwMode="auto">
          <a:xfrm>
            <a:off x="53403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937240" name="Rectangle 280"/>
          <p:cNvSpPr>
            <a:spLocks noChangeArrowheads="1"/>
          </p:cNvSpPr>
          <p:nvPr/>
        </p:nvSpPr>
        <p:spPr bwMode="auto">
          <a:xfrm>
            <a:off x="5133975" y="3702050"/>
            <a:ext cx="1135063" cy="609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1" name="Rectangle 281"/>
          <p:cNvSpPr>
            <a:spLocks noChangeArrowheads="1"/>
          </p:cNvSpPr>
          <p:nvPr/>
        </p:nvSpPr>
        <p:spPr bwMode="auto">
          <a:xfrm>
            <a:off x="6303963" y="3122613"/>
            <a:ext cx="1231900" cy="54133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2" name="Rectangle 282"/>
          <p:cNvSpPr>
            <a:spLocks noChangeArrowheads="1"/>
          </p:cNvSpPr>
          <p:nvPr/>
        </p:nvSpPr>
        <p:spPr bwMode="auto">
          <a:xfrm>
            <a:off x="66357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37243" name="Rectangle 283"/>
          <p:cNvSpPr>
            <a:spLocks noChangeArrowheads="1"/>
          </p:cNvSpPr>
          <p:nvPr/>
        </p:nvSpPr>
        <p:spPr bwMode="auto">
          <a:xfrm>
            <a:off x="7570788" y="4311650"/>
            <a:ext cx="1397000" cy="5651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4" name="Rectangle 284"/>
          <p:cNvSpPr>
            <a:spLocks noChangeArrowheads="1"/>
          </p:cNvSpPr>
          <p:nvPr/>
        </p:nvSpPr>
        <p:spPr bwMode="auto">
          <a:xfrm>
            <a:off x="80835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grpSp>
        <p:nvGrpSpPr>
          <p:cNvPr id="13" name="Group 285"/>
          <p:cNvGrpSpPr/>
          <p:nvPr/>
        </p:nvGrpSpPr>
        <p:grpSpPr>
          <a:xfrm>
            <a:off x="4876800" y="4325938"/>
            <a:ext cx="1266825" cy="595312"/>
            <a:chOff x="4272" y="2400"/>
            <a:chExt cx="798" cy="375"/>
          </a:xfrm>
        </p:grpSpPr>
        <p:sp>
          <p:nvSpPr>
            <p:cNvPr id="111761" name="Text Box 286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</a:p>
          </p:txBody>
        </p:sp>
        <p:sp>
          <p:nvSpPr>
            <p:cNvPr id="111762" name="Text Box 287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sp>
        <p:nvSpPr>
          <p:cNvPr id="937249" name="Text Box 289"/>
          <p:cNvSpPr txBox="1">
            <a:spLocks noChangeArrowheads="1"/>
          </p:cNvSpPr>
          <p:nvPr/>
        </p:nvSpPr>
        <p:spPr bwMode="auto">
          <a:xfrm>
            <a:off x="430213" y="4381500"/>
            <a:ext cx="381000" cy="20812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937250" name="Rectangle 290"/>
          <p:cNvSpPr>
            <a:spLocks noChangeArrowheads="1"/>
          </p:cNvSpPr>
          <p:nvPr/>
        </p:nvSpPr>
        <p:spPr bwMode="auto">
          <a:xfrm>
            <a:off x="4194175" y="1262063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D[w]</a:t>
            </a:r>
          </a:p>
        </p:txBody>
      </p:sp>
      <p:sp>
        <p:nvSpPr>
          <p:cNvPr id="937251" name="Text Box 291"/>
          <p:cNvSpPr txBox="1">
            <a:spLocks noChangeArrowheads="1"/>
          </p:cNvSpPr>
          <p:nvPr/>
        </p:nvSpPr>
        <p:spPr bwMode="auto">
          <a:xfrm>
            <a:off x="277813" y="4076700"/>
            <a:ext cx="2667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0    1     2      3      4      5</a:t>
            </a:r>
          </a:p>
        </p:txBody>
      </p:sp>
      <p:sp>
        <p:nvSpPr>
          <p:cNvPr id="937253" name="Text Box 293"/>
          <p:cNvSpPr txBox="1">
            <a:spLocks noChangeArrowheads="1"/>
          </p:cNvSpPr>
          <p:nvPr/>
        </p:nvSpPr>
        <p:spPr bwMode="auto">
          <a:xfrm>
            <a:off x="7562850" y="2559050"/>
            <a:ext cx="1404938" cy="5556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4" name="Text Box 294"/>
          <p:cNvSpPr txBox="1">
            <a:spLocks noChangeArrowheads="1"/>
          </p:cNvSpPr>
          <p:nvPr/>
        </p:nvSpPr>
        <p:spPr bwMode="auto">
          <a:xfrm>
            <a:off x="7570788" y="3146425"/>
            <a:ext cx="1397000" cy="53498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50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937255" name="Text Box 295"/>
          <p:cNvSpPr txBox="1">
            <a:spLocks noChangeArrowheads="1"/>
          </p:cNvSpPr>
          <p:nvPr/>
        </p:nvSpPr>
        <p:spPr bwMode="auto">
          <a:xfrm>
            <a:off x="7562850" y="3756025"/>
            <a:ext cx="1428750" cy="508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688975" y="1555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3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3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3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3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3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3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3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3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93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3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104" grpId="0" animBg="1"/>
      <p:bldP spid="937153" grpId="0" animBg="1"/>
      <p:bldP spid="937206" grpId="0"/>
      <p:bldP spid="937207" grpId="0"/>
      <p:bldP spid="937208" grpId="0"/>
      <p:bldP spid="937209" grpId="0"/>
      <p:bldP spid="937224" grpId="0"/>
      <p:bldP spid="937225" grpId="0"/>
      <p:bldP spid="937226" grpId="0"/>
      <p:bldP spid="937236" grpId="0" animBg="1"/>
      <p:bldP spid="937237" grpId="0"/>
      <p:bldP spid="937238" grpId="0" animBg="1"/>
      <p:bldP spid="937239" grpId="0"/>
      <p:bldP spid="937240" grpId="0" animBg="1"/>
      <p:bldP spid="937241" grpId="0" animBg="1"/>
      <p:bldP spid="937242" grpId="0"/>
      <p:bldP spid="937243" grpId="0" animBg="1"/>
      <p:bldP spid="937244" grpId="0"/>
      <p:bldP spid="937249" grpId="0"/>
      <p:bldP spid="937250" grpId="0"/>
      <p:bldP spid="937251" grpId="0"/>
      <p:bldP spid="937253" grpId="0" animBg="1"/>
      <p:bldP spid="937254" grpId="0" animBg="1"/>
      <p:bldP spid="93725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838200" y="514350"/>
            <a:ext cx="7543800" cy="6324600"/>
            <a:chOff x="528" y="192"/>
            <a:chExt cx="4752" cy="3984"/>
          </a:xfrm>
        </p:grpSpPr>
        <p:sp>
          <p:nvSpPr>
            <p:cNvPr id="112645" name="Line 4"/>
            <p:cNvSpPr>
              <a:spLocks noChangeShapeType="1"/>
            </p:cNvSpPr>
            <p:nvPr/>
          </p:nvSpPr>
          <p:spPr bwMode="auto">
            <a:xfrm flipH="1">
              <a:off x="2928" y="192"/>
              <a:ext cx="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6" name="Line 5"/>
            <p:cNvSpPr>
              <a:spLocks noChangeShapeType="1"/>
            </p:cNvSpPr>
            <p:nvPr/>
          </p:nvSpPr>
          <p:spPr bwMode="auto">
            <a:xfrm>
              <a:off x="864" y="2302"/>
              <a:ext cx="0" cy="18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7" name="Line 6"/>
            <p:cNvSpPr>
              <a:spLocks noChangeShapeType="1"/>
            </p:cNvSpPr>
            <p:nvPr/>
          </p:nvSpPr>
          <p:spPr bwMode="auto">
            <a:xfrm>
              <a:off x="864" y="768"/>
              <a:ext cx="1344" cy="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8" name="AutoShape 7"/>
            <p:cNvSpPr>
              <a:spLocks noChangeArrowheads="1"/>
            </p:cNvSpPr>
            <p:nvPr/>
          </p:nvSpPr>
          <p:spPr bwMode="auto">
            <a:xfrm>
              <a:off x="2208" y="697"/>
              <a:ext cx="1397" cy="164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i&lt;G.vexnum</a:t>
              </a:r>
            </a:p>
          </p:txBody>
        </p:sp>
        <p:sp>
          <p:nvSpPr>
            <p:cNvPr id="112649" name="AutoShape 8"/>
            <p:cNvSpPr>
              <a:spLocks noChangeArrowheads="1"/>
            </p:cNvSpPr>
            <p:nvPr/>
          </p:nvSpPr>
          <p:spPr bwMode="auto">
            <a:xfrm>
              <a:off x="2208" y="366"/>
              <a:ext cx="1440" cy="209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初始化过程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 (i=1;)</a:t>
              </a:r>
            </a:p>
          </p:txBody>
        </p:sp>
        <p:sp>
          <p:nvSpPr>
            <p:cNvPr id="112650" name="AutoShape 9"/>
            <p:cNvSpPr>
              <a:spLocks noChangeArrowheads="1"/>
            </p:cNvSpPr>
            <p:nvPr/>
          </p:nvSpPr>
          <p:spPr bwMode="auto">
            <a:xfrm>
              <a:off x="4700" y="1319"/>
              <a:ext cx="580" cy="220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End</a:t>
              </a:r>
            </a:p>
          </p:txBody>
        </p:sp>
        <p:sp>
          <p:nvSpPr>
            <p:cNvPr id="112651" name="Line 10"/>
            <p:cNvSpPr>
              <a:spLocks noChangeShapeType="1"/>
            </p:cNvSpPr>
            <p:nvPr/>
          </p:nvSpPr>
          <p:spPr bwMode="auto">
            <a:xfrm>
              <a:off x="3600" y="779"/>
              <a:ext cx="137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2" name="Line 11"/>
            <p:cNvSpPr>
              <a:spLocks noChangeShapeType="1"/>
            </p:cNvSpPr>
            <p:nvPr/>
          </p:nvSpPr>
          <p:spPr bwMode="auto">
            <a:xfrm>
              <a:off x="4991" y="760"/>
              <a:ext cx="1" cy="5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3" name="Rectangle 12"/>
            <p:cNvSpPr>
              <a:spLocks noChangeArrowheads="1"/>
            </p:cNvSpPr>
            <p:nvPr/>
          </p:nvSpPr>
          <p:spPr bwMode="auto">
            <a:xfrm>
              <a:off x="3915" y="615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54" name="Line 13"/>
            <p:cNvSpPr>
              <a:spLocks noChangeShapeType="1"/>
            </p:cNvSpPr>
            <p:nvPr/>
          </p:nvSpPr>
          <p:spPr bwMode="auto">
            <a:xfrm flipH="1">
              <a:off x="2928" y="575"/>
              <a:ext cx="1" cy="1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5" name="Line 14"/>
            <p:cNvSpPr>
              <a:spLocks noChangeShapeType="1"/>
            </p:cNvSpPr>
            <p:nvPr/>
          </p:nvSpPr>
          <p:spPr bwMode="auto">
            <a:xfrm flipH="1">
              <a:off x="2928" y="861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6" name="Line 15"/>
            <p:cNvSpPr>
              <a:spLocks noChangeShapeType="1"/>
            </p:cNvSpPr>
            <p:nvPr/>
          </p:nvSpPr>
          <p:spPr bwMode="auto">
            <a:xfrm flipH="1">
              <a:off x="2928" y="3042"/>
              <a:ext cx="1" cy="1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7" name="Rectangle 16"/>
            <p:cNvSpPr>
              <a:spLocks noChangeArrowheads="1"/>
            </p:cNvSpPr>
            <p:nvPr/>
          </p:nvSpPr>
          <p:spPr bwMode="auto">
            <a:xfrm>
              <a:off x="2960" y="825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</a:p>
          </p:txBody>
        </p:sp>
        <p:sp>
          <p:nvSpPr>
            <p:cNvPr id="112658" name="AutoShape 17"/>
            <p:cNvSpPr>
              <a:spLocks noChangeArrowheads="1"/>
            </p:cNvSpPr>
            <p:nvPr/>
          </p:nvSpPr>
          <p:spPr bwMode="auto">
            <a:xfrm>
              <a:off x="2304" y="2874"/>
              <a:ext cx="1253" cy="164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 &lt; G.vexnum</a:t>
              </a:r>
            </a:p>
          </p:txBody>
        </p:sp>
        <p:sp>
          <p:nvSpPr>
            <p:cNvPr id="112659" name="AutoShape 18"/>
            <p:cNvSpPr>
              <a:spLocks noChangeArrowheads="1"/>
            </p:cNvSpPr>
            <p:nvPr/>
          </p:nvSpPr>
          <p:spPr bwMode="auto">
            <a:xfrm>
              <a:off x="2160" y="982"/>
              <a:ext cx="1519" cy="201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min = INFINTY; (w=0;)</a:t>
              </a:r>
            </a:p>
          </p:txBody>
        </p:sp>
        <p:sp>
          <p:nvSpPr>
            <p:cNvPr id="112660" name="AutoShape 19"/>
            <p:cNvSpPr>
              <a:spLocks noChangeArrowheads="1"/>
            </p:cNvSpPr>
            <p:nvPr/>
          </p:nvSpPr>
          <p:spPr bwMode="auto">
            <a:xfrm>
              <a:off x="2299" y="1304"/>
              <a:ext cx="1253" cy="160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 &lt; G.vexnum</a:t>
              </a:r>
            </a:p>
          </p:txBody>
        </p:sp>
        <p:sp>
          <p:nvSpPr>
            <p:cNvPr id="112661" name="Line 20"/>
            <p:cNvSpPr>
              <a:spLocks noChangeShapeType="1"/>
            </p:cNvSpPr>
            <p:nvPr/>
          </p:nvSpPr>
          <p:spPr bwMode="auto">
            <a:xfrm flipH="1">
              <a:off x="2928" y="1183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2" name="Line 21"/>
            <p:cNvSpPr>
              <a:spLocks noChangeShapeType="1"/>
            </p:cNvSpPr>
            <p:nvPr/>
          </p:nvSpPr>
          <p:spPr bwMode="auto">
            <a:xfrm flipV="1">
              <a:off x="1872" y="1382"/>
              <a:ext cx="432" cy="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3" name="Line 22"/>
            <p:cNvSpPr>
              <a:spLocks noChangeShapeType="1"/>
            </p:cNvSpPr>
            <p:nvPr/>
          </p:nvSpPr>
          <p:spPr bwMode="auto">
            <a:xfrm>
              <a:off x="3744" y="1670"/>
              <a:ext cx="0" cy="9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4" name="Line 23"/>
            <p:cNvSpPr>
              <a:spLocks noChangeShapeType="1"/>
            </p:cNvSpPr>
            <p:nvPr/>
          </p:nvSpPr>
          <p:spPr bwMode="auto">
            <a:xfrm>
              <a:off x="3552" y="1382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5" name="Rectangle 24"/>
            <p:cNvSpPr>
              <a:spLocks noChangeArrowheads="1"/>
            </p:cNvSpPr>
            <p:nvPr/>
          </p:nvSpPr>
          <p:spPr bwMode="auto">
            <a:xfrm>
              <a:off x="3536" y="1757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66" name="Rectangle 25"/>
            <p:cNvSpPr>
              <a:spLocks noChangeArrowheads="1"/>
            </p:cNvSpPr>
            <p:nvPr/>
          </p:nvSpPr>
          <p:spPr bwMode="auto">
            <a:xfrm>
              <a:off x="2960" y="200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</a:p>
          </p:txBody>
        </p:sp>
        <p:sp>
          <p:nvSpPr>
            <p:cNvPr id="112667" name="AutoShape 26"/>
            <p:cNvSpPr>
              <a:spLocks noChangeArrowheads="1"/>
            </p:cNvSpPr>
            <p:nvPr/>
          </p:nvSpPr>
          <p:spPr bwMode="auto">
            <a:xfrm>
              <a:off x="2400" y="1592"/>
              <a:ext cx="1104" cy="161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! S[w]</a:t>
              </a:r>
            </a:p>
          </p:txBody>
        </p:sp>
        <p:sp>
          <p:nvSpPr>
            <p:cNvPr id="112668" name="AutoShape 27"/>
            <p:cNvSpPr>
              <a:spLocks noChangeArrowheads="1"/>
            </p:cNvSpPr>
            <p:nvPr/>
          </p:nvSpPr>
          <p:spPr bwMode="auto">
            <a:xfrm>
              <a:off x="2299" y="1881"/>
              <a:ext cx="1253" cy="161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D[w] &lt; min</a:t>
              </a:r>
            </a:p>
          </p:txBody>
        </p:sp>
        <p:sp>
          <p:nvSpPr>
            <p:cNvPr id="112669" name="Line 28"/>
            <p:cNvSpPr>
              <a:spLocks noChangeShapeType="1"/>
            </p:cNvSpPr>
            <p:nvPr/>
          </p:nvSpPr>
          <p:spPr bwMode="auto">
            <a:xfrm flipH="1">
              <a:off x="2928" y="1464"/>
              <a:ext cx="1" cy="1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0" name="Line 29"/>
            <p:cNvSpPr>
              <a:spLocks noChangeShapeType="1"/>
            </p:cNvSpPr>
            <p:nvPr/>
          </p:nvSpPr>
          <p:spPr bwMode="auto">
            <a:xfrm flipH="1">
              <a:off x="2928" y="1756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1" name="Rectangle 30"/>
            <p:cNvSpPr>
              <a:spLocks noChangeArrowheads="1"/>
            </p:cNvSpPr>
            <p:nvPr/>
          </p:nvSpPr>
          <p:spPr bwMode="auto">
            <a:xfrm>
              <a:off x="2352" y="2166"/>
              <a:ext cx="1029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v=w; min=D[w];</a:t>
              </a:r>
            </a:p>
          </p:txBody>
        </p:sp>
        <p:sp>
          <p:nvSpPr>
            <p:cNvPr id="112672" name="Line 31"/>
            <p:cNvSpPr>
              <a:spLocks noChangeShapeType="1"/>
            </p:cNvSpPr>
            <p:nvPr/>
          </p:nvSpPr>
          <p:spPr bwMode="auto">
            <a:xfrm flipH="1">
              <a:off x="2928" y="2045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3" name="Rectangle 32"/>
            <p:cNvSpPr>
              <a:spLocks noChangeArrowheads="1"/>
            </p:cNvSpPr>
            <p:nvPr/>
          </p:nvSpPr>
          <p:spPr bwMode="auto">
            <a:xfrm>
              <a:off x="2960" y="1736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</a:p>
          </p:txBody>
        </p:sp>
        <p:sp>
          <p:nvSpPr>
            <p:cNvPr id="112674" name="Line 33"/>
            <p:cNvSpPr>
              <a:spLocks noChangeShapeType="1"/>
            </p:cNvSpPr>
            <p:nvPr/>
          </p:nvSpPr>
          <p:spPr bwMode="auto">
            <a:xfrm>
              <a:off x="3504" y="1670"/>
              <a:ext cx="240" cy="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5" name="Rectangle 34"/>
            <p:cNvSpPr>
              <a:spLocks noChangeArrowheads="1"/>
            </p:cNvSpPr>
            <p:nvPr/>
          </p:nvSpPr>
          <p:spPr bwMode="auto">
            <a:xfrm>
              <a:off x="3536" y="1506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76" name="Rectangle 35"/>
            <p:cNvSpPr>
              <a:spLocks noChangeArrowheads="1"/>
            </p:cNvSpPr>
            <p:nvPr/>
          </p:nvSpPr>
          <p:spPr bwMode="auto">
            <a:xfrm>
              <a:off x="2640" y="2496"/>
              <a:ext cx="576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++w</a:t>
              </a:r>
            </a:p>
          </p:txBody>
        </p:sp>
        <p:sp>
          <p:nvSpPr>
            <p:cNvPr id="112677" name="Line 36"/>
            <p:cNvSpPr>
              <a:spLocks noChangeShapeType="1"/>
            </p:cNvSpPr>
            <p:nvPr/>
          </p:nvSpPr>
          <p:spPr bwMode="auto">
            <a:xfrm>
              <a:off x="1872" y="1392"/>
              <a:ext cx="0" cy="12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8" name="Line 37"/>
            <p:cNvSpPr>
              <a:spLocks noChangeShapeType="1"/>
            </p:cNvSpPr>
            <p:nvPr/>
          </p:nvSpPr>
          <p:spPr bwMode="auto">
            <a:xfrm flipH="1" flipV="1">
              <a:off x="1872" y="2640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9" name="Rectangle 38"/>
            <p:cNvSpPr>
              <a:spLocks noChangeArrowheads="1"/>
            </p:cNvSpPr>
            <p:nvPr/>
          </p:nvSpPr>
          <p:spPr bwMode="auto">
            <a:xfrm>
              <a:off x="3648" y="1224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80" name="AutoShape 39"/>
            <p:cNvSpPr>
              <a:spLocks noChangeArrowheads="1"/>
            </p:cNvSpPr>
            <p:nvPr/>
          </p:nvSpPr>
          <p:spPr bwMode="auto">
            <a:xfrm>
              <a:off x="1440" y="3171"/>
              <a:ext cx="2928" cy="206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! S[w] &amp;&amp;(min+G.arcs[v,w]&lt;D[w])</a:t>
              </a:r>
            </a:p>
          </p:txBody>
        </p:sp>
        <p:sp>
          <p:nvSpPr>
            <p:cNvPr id="112681" name="Line 40"/>
            <p:cNvSpPr>
              <a:spLocks noChangeShapeType="1"/>
            </p:cNvSpPr>
            <p:nvPr/>
          </p:nvSpPr>
          <p:spPr bwMode="auto">
            <a:xfrm flipH="1">
              <a:off x="2928" y="3378"/>
              <a:ext cx="1" cy="1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2" name="AutoShape 41"/>
            <p:cNvSpPr>
              <a:spLocks noChangeArrowheads="1"/>
            </p:cNvSpPr>
            <p:nvPr/>
          </p:nvSpPr>
          <p:spPr bwMode="auto">
            <a:xfrm>
              <a:off x="1440" y="3507"/>
              <a:ext cx="2928" cy="20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D[w]=min+G.arcs[v,w]; Path[w]=v;</a:t>
              </a:r>
            </a:p>
          </p:txBody>
        </p:sp>
        <p:sp>
          <p:nvSpPr>
            <p:cNvPr id="112683" name="Line 42"/>
            <p:cNvSpPr>
              <a:spLocks noChangeShapeType="1"/>
            </p:cNvSpPr>
            <p:nvPr/>
          </p:nvSpPr>
          <p:spPr bwMode="auto">
            <a:xfrm flipV="1">
              <a:off x="2928" y="2784"/>
              <a:ext cx="960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4" name="Line 43"/>
            <p:cNvSpPr>
              <a:spLocks noChangeShapeType="1"/>
            </p:cNvSpPr>
            <p:nvPr/>
          </p:nvSpPr>
          <p:spPr bwMode="auto">
            <a:xfrm>
              <a:off x="2928" y="2791"/>
              <a:ext cx="0" cy="8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5" name="Rectangle 44"/>
            <p:cNvSpPr>
              <a:spLocks noChangeArrowheads="1"/>
            </p:cNvSpPr>
            <p:nvPr/>
          </p:nvSpPr>
          <p:spPr bwMode="auto">
            <a:xfrm>
              <a:off x="2544" y="3853"/>
              <a:ext cx="816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++w;</a:t>
              </a:r>
            </a:p>
          </p:txBody>
        </p:sp>
        <p:sp>
          <p:nvSpPr>
            <p:cNvPr id="112686" name="Line 45"/>
            <p:cNvSpPr>
              <a:spLocks noChangeShapeType="1"/>
            </p:cNvSpPr>
            <p:nvPr/>
          </p:nvSpPr>
          <p:spPr bwMode="auto">
            <a:xfrm flipH="1">
              <a:off x="2928" y="3726"/>
              <a:ext cx="1" cy="1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7" name="Rectangle 46"/>
            <p:cNvSpPr>
              <a:spLocks noChangeArrowheads="1"/>
            </p:cNvSpPr>
            <p:nvPr/>
          </p:nvSpPr>
          <p:spPr bwMode="auto">
            <a:xfrm>
              <a:off x="1728" y="2767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88" name="Rectangle 47"/>
            <p:cNvSpPr>
              <a:spLocks noChangeArrowheads="1"/>
            </p:cNvSpPr>
            <p:nvPr/>
          </p:nvSpPr>
          <p:spPr bwMode="auto">
            <a:xfrm>
              <a:off x="4448" y="309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689" name="Line 48"/>
            <p:cNvSpPr>
              <a:spLocks noChangeShapeType="1"/>
            </p:cNvSpPr>
            <p:nvPr/>
          </p:nvSpPr>
          <p:spPr bwMode="auto">
            <a:xfrm>
              <a:off x="4848" y="3264"/>
              <a:ext cx="0" cy="7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0" name="Line 49"/>
            <p:cNvSpPr>
              <a:spLocks noChangeShapeType="1"/>
            </p:cNvSpPr>
            <p:nvPr/>
          </p:nvSpPr>
          <p:spPr bwMode="auto">
            <a:xfrm flipH="1">
              <a:off x="3360" y="3988"/>
              <a:ext cx="14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1" name="Rectangle 50"/>
            <p:cNvSpPr>
              <a:spLocks noChangeArrowheads="1"/>
            </p:cNvSpPr>
            <p:nvPr/>
          </p:nvSpPr>
          <p:spPr bwMode="auto">
            <a:xfrm>
              <a:off x="2976" y="2998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</a:p>
          </p:txBody>
        </p:sp>
        <p:sp>
          <p:nvSpPr>
            <p:cNvPr id="112692" name="Rectangle 51"/>
            <p:cNvSpPr>
              <a:spLocks noChangeArrowheads="1"/>
            </p:cNvSpPr>
            <p:nvPr/>
          </p:nvSpPr>
          <p:spPr bwMode="auto">
            <a:xfrm>
              <a:off x="2976" y="334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</a:p>
          </p:txBody>
        </p:sp>
        <p:sp>
          <p:nvSpPr>
            <p:cNvPr id="112693" name="Line 52"/>
            <p:cNvSpPr>
              <a:spLocks noChangeShapeType="1"/>
            </p:cNvSpPr>
            <p:nvPr/>
          </p:nvSpPr>
          <p:spPr bwMode="auto">
            <a:xfrm>
              <a:off x="1248" y="3988"/>
              <a:ext cx="12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4" name="Line 53"/>
            <p:cNvSpPr>
              <a:spLocks noChangeShapeType="1"/>
            </p:cNvSpPr>
            <p:nvPr/>
          </p:nvSpPr>
          <p:spPr bwMode="auto">
            <a:xfrm>
              <a:off x="1248" y="2971"/>
              <a:ext cx="0" cy="101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5" name="Line 54"/>
            <p:cNvSpPr>
              <a:spLocks noChangeShapeType="1"/>
            </p:cNvSpPr>
            <p:nvPr/>
          </p:nvSpPr>
          <p:spPr bwMode="auto">
            <a:xfrm>
              <a:off x="1248" y="2971"/>
              <a:ext cx="105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6" name="Line 55"/>
            <p:cNvSpPr>
              <a:spLocks noChangeShapeType="1"/>
            </p:cNvSpPr>
            <p:nvPr/>
          </p:nvSpPr>
          <p:spPr bwMode="auto">
            <a:xfrm>
              <a:off x="3552" y="2971"/>
              <a:ext cx="15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7" name="Line 56"/>
            <p:cNvSpPr>
              <a:spLocks noChangeShapeType="1"/>
            </p:cNvSpPr>
            <p:nvPr/>
          </p:nvSpPr>
          <p:spPr bwMode="auto">
            <a:xfrm>
              <a:off x="864" y="4176"/>
              <a:ext cx="42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8" name="Line 57"/>
            <p:cNvSpPr>
              <a:spLocks noChangeShapeType="1"/>
            </p:cNvSpPr>
            <p:nvPr/>
          </p:nvSpPr>
          <p:spPr bwMode="auto">
            <a:xfrm>
              <a:off x="5088" y="2976"/>
              <a:ext cx="0" cy="1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9" name="Rectangle 58"/>
            <p:cNvSpPr>
              <a:spLocks noChangeArrowheads="1"/>
            </p:cNvSpPr>
            <p:nvPr/>
          </p:nvSpPr>
          <p:spPr bwMode="auto">
            <a:xfrm>
              <a:off x="3600" y="2784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112700" name="Line 59"/>
            <p:cNvSpPr>
              <a:spLocks noChangeShapeType="1"/>
            </p:cNvSpPr>
            <p:nvPr/>
          </p:nvSpPr>
          <p:spPr bwMode="auto">
            <a:xfrm>
              <a:off x="864" y="768"/>
              <a:ext cx="0" cy="13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1" name="Rectangle 60"/>
            <p:cNvSpPr>
              <a:spLocks noChangeArrowheads="1"/>
            </p:cNvSpPr>
            <p:nvPr/>
          </p:nvSpPr>
          <p:spPr bwMode="auto">
            <a:xfrm>
              <a:off x="528" y="2089"/>
              <a:ext cx="672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++i;</a:t>
              </a:r>
            </a:p>
          </p:txBody>
        </p:sp>
        <p:sp>
          <p:nvSpPr>
            <p:cNvPr id="112702" name="Rectangle 61"/>
            <p:cNvSpPr>
              <a:spLocks noChangeArrowheads="1"/>
            </p:cNvSpPr>
            <p:nvPr/>
          </p:nvSpPr>
          <p:spPr bwMode="auto">
            <a:xfrm>
              <a:off x="3888" y="2490"/>
              <a:ext cx="960" cy="3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S[v] =true;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(w=0;)</a:t>
              </a:r>
            </a:p>
          </p:txBody>
        </p:sp>
        <p:sp>
          <p:nvSpPr>
            <p:cNvPr id="112703" name="Line 62"/>
            <p:cNvSpPr>
              <a:spLocks noChangeShapeType="1"/>
            </p:cNvSpPr>
            <p:nvPr/>
          </p:nvSpPr>
          <p:spPr bwMode="auto">
            <a:xfrm flipH="1">
              <a:off x="3216" y="2640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4" name="Line 63"/>
            <p:cNvSpPr>
              <a:spLocks noChangeShapeType="1"/>
            </p:cNvSpPr>
            <p:nvPr/>
          </p:nvSpPr>
          <p:spPr bwMode="auto">
            <a:xfrm flipH="1">
              <a:off x="2928" y="2400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5" name="Line 64"/>
            <p:cNvSpPr>
              <a:spLocks noChangeShapeType="1"/>
            </p:cNvSpPr>
            <p:nvPr/>
          </p:nvSpPr>
          <p:spPr bwMode="auto">
            <a:xfrm>
              <a:off x="3552" y="1968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6" name="Line 65"/>
            <p:cNvSpPr>
              <a:spLocks noChangeShapeType="1"/>
            </p:cNvSpPr>
            <p:nvPr/>
          </p:nvSpPr>
          <p:spPr bwMode="auto">
            <a:xfrm>
              <a:off x="4176" y="1392"/>
              <a:ext cx="0" cy="11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7" name="Line 66"/>
            <p:cNvSpPr>
              <a:spLocks noChangeShapeType="1"/>
            </p:cNvSpPr>
            <p:nvPr/>
          </p:nvSpPr>
          <p:spPr bwMode="auto">
            <a:xfrm>
              <a:off x="4368" y="3264"/>
              <a:ext cx="4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94371" name="AutoShape 67"/>
          <p:cNvSpPr>
            <a:spLocks noChangeArrowheads="1"/>
          </p:cNvSpPr>
          <p:nvPr/>
        </p:nvSpPr>
        <p:spPr bwMode="auto">
          <a:xfrm>
            <a:off x="304800" y="4552950"/>
            <a:ext cx="1447800" cy="990600"/>
          </a:xfrm>
          <a:prstGeom prst="wedgeRoundRectCallout">
            <a:avLst>
              <a:gd name="adj1" fmla="val 75986"/>
              <a:gd name="adj2" fmla="val 74681"/>
              <a:gd name="adj3" fmla="val 16667"/>
            </a:avLst>
          </a:prstGeom>
          <a:solidFill>
            <a:schemeClr val="accent1"/>
          </a:solidFill>
          <a:ln w="38100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V- 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中顶点的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4372" name="AutoShape 68"/>
          <p:cNvSpPr>
            <a:spLocks noChangeArrowheads="1"/>
          </p:cNvSpPr>
          <p:nvPr/>
        </p:nvSpPr>
        <p:spPr bwMode="auto">
          <a:xfrm>
            <a:off x="457200" y="1962150"/>
            <a:ext cx="1524000" cy="762000"/>
          </a:xfrm>
          <a:prstGeom prst="wedgeRoundRectCallout">
            <a:avLst>
              <a:gd name="adj1" fmla="val 113750"/>
              <a:gd name="adj2" fmla="val 104583"/>
              <a:gd name="adj3" fmla="val 16667"/>
            </a:avLst>
          </a:prstGeom>
          <a:solidFill>
            <a:schemeClr val="accent1"/>
          </a:solidFill>
          <a:ln w="38100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求最短路径长度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10" name="Rectangle 69"/>
          <p:cNvSpPr>
            <a:spLocks noChangeArrowheads="1"/>
          </p:cNvSpPr>
          <p:nvPr/>
        </p:nvSpPr>
        <p:spPr bwMode="auto">
          <a:xfrm>
            <a:off x="801688" y="192088"/>
            <a:ext cx="2246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算法流程图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71" grpId="0" animBg="1"/>
      <p:bldP spid="99437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484313"/>
            <a:ext cx="9144000" cy="4927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667" name="Text Box 4"/>
          <p:cNvSpPr txBox="1">
            <a:spLocks noChangeArrowheads="1"/>
          </p:cNvSpPr>
          <p:nvPr/>
        </p:nvSpPr>
        <p:spPr bwMode="auto">
          <a:xfrm>
            <a:off x="76200" y="987425"/>
            <a:ext cx="8991600" cy="54244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ShortestPath_DIJ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v0)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算法求有向网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顶点到其余顶点的最短路径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 		//n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中顶点的个数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for(v = 0; v&lt;n; ++v){             	//n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个顶点依次初始化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S[v] = false;                  	//S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初始为空集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D[v]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[v0][v];    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到各个终点的最短路径长度初始化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if(D[v]&lt;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Path [v]=v0; //v0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之间有弧，将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else Path [v]=-1;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之间无弧，则将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}//for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S[v0]=true;     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加入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D[v0]=0;       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源点到源点的距离为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	</a:t>
            </a:r>
          </a:p>
        </p:txBody>
      </p:sp>
      <p:sp>
        <p:nvSpPr>
          <p:cNvPr id="113668" name="Rectangle 5"/>
          <p:cNvSpPr>
            <a:spLocks noChangeArrowheads="1"/>
          </p:cNvSpPr>
          <p:nvPr/>
        </p:nvSpPr>
        <p:spPr bwMode="auto">
          <a:xfrm>
            <a:off x="603250" y="163513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0" y="6524625"/>
            <a:ext cx="9144000" cy="115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261" name="Rectangle 5"/>
          <p:cNvSpPr>
            <a:spLocks noChangeArrowheads="1"/>
          </p:cNvSpPr>
          <p:nvPr/>
        </p:nvSpPr>
        <p:spPr bwMode="auto">
          <a:xfrm>
            <a:off x="6427788" y="1009650"/>
            <a:ext cx="2743200" cy="484188"/>
          </a:xfrm>
          <a:prstGeom prst="round2SameRect">
            <a:avLst/>
          </a:prstGeom>
          <a:solidFill>
            <a:srgbClr val="6C4C8F"/>
          </a:solidFill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时间复杂度：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0" y="1484313"/>
            <a:ext cx="9144000" cy="52006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/*―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开始主循环，每次求得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到某个顶点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的最短路径，将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―*/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for(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=1;i&lt;n; ++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对其余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n−1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个顶点，依次进行计算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min=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for(w=0;w&lt;n; ++w)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if(!S[w]&amp;&amp;D[w]&lt;min)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{v=w; min=D[w];}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选择一条当前的最短路径，终点为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S[v]=true;   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for(w=0;w&lt;n; ++w)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出发到集合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V−S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上所有顶点的最短路径长度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if(!S[w]&amp;&amp;(D[v]+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[v][w]&lt;D[w])){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D[w]=D[v]+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[v][w];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D[w]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Path [w]=v;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}//if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}//for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ShortestPath_DIJ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114693" name="Rectangle 7"/>
          <p:cNvSpPr>
            <a:spLocks noChangeArrowheads="1"/>
          </p:cNvSpPr>
          <p:nvPr/>
        </p:nvSpPr>
        <p:spPr bwMode="auto">
          <a:xfrm>
            <a:off x="669925" y="166688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6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ChangeArrowheads="1"/>
          </p:cNvSpPr>
          <p:nvPr/>
        </p:nvSpPr>
        <p:spPr bwMode="auto">
          <a:xfrm>
            <a:off x="442913" y="1379538"/>
            <a:ext cx="8382000" cy="1709738"/>
          </a:xfrm>
          <a:prstGeom prst="roundRect">
            <a:avLst>
              <a:gd name="adj" fmla="val 5616"/>
            </a:avLst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用有向图来描述一个工程或系统的进行过程。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一个工程可以分为若干个子工程，只要完成了这些子工程（活动），就可以导致整个工程的完成。</a:t>
            </a:r>
          </a:p>
        </p:txBody>
      </p:sp>
      <p:sp>
        <p:nvSpPr>
          <p:cNvPr id="1035267" name="Rectangle 3"/>
          <p:cNvSpPr>
            <a:spLocks noChangeArrowheads="1"/>
          </p:cNvSpPr>
          <p:nvPr/>
        </p:nvSpPr>
        <p:spPr bwMode="auto">
          <a:xfrm>
            <a:off x="425450" y="3600450"/>
            <a:ext cx="8382000" cy="97313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(Activity  On Vertices)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表示活动的网络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(Activity  On Edges)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表示活动的网络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5268" name="Rectangle 4"/>
          <p:cNvSpPr>
            <a:spLocks noChangeArrowheads="1"/>
          </p:cNvSpPr>
          <p:nvPr/>
        </p:nvSpPr>
        <p:spPr bwMode="auto">
          <a:xfrm>
            <a:off x="400050" y="5013325"/>
            <a:ext cx="8407400" cy="1141413"/>
          </a:xfrm>
          <a:prstGeom prst="roundRect">
            <a:avLst>
              <a:gd name="adj" fmla="val 8239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比如教学计划的制定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哪些课程是必须先修的，哪些课程是可以并行学习的。</a:t>
            </a:r>
          </a:p>
        </p:txBody>
      </p:sp>
      <p:sp>
        <p:nvSpPr>
          <p:cNvPr id="115718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52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52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5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5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5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526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526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2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52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5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5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5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5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6" grpId="0" build="p" animBg="1"/>
      <p:bldP spid="1035267" grpId="0" build="p" animBg="1"/>
      <p:bldP spid="1035268" grpId="0" build="p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6291" name="Group 3"/>
          <p:cNvGraphicFramePr>
            <a:graphicFrameLocks noGrp="1"/>
          </p:cNvGraphicFramePr>
          <p:nvPr/>
        </p:nvGraphicFramePr>
        <p:xfrm>
          <a:off x="120650" y="4114800"/>
          <a:ext cx="6948488" cy="2449513"/>
        </p:xfrm>
        <a:graphic>
          <a:graphicData uri="http://schemas.openxmlformats.org/drawingml/2006/table">
            <a:tbl>
              <a:tblPr/>
              <a:tblGrid>
                <a:gridCol w="2465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情节编号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先决条件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遭遇强盗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受伤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买药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C4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看医生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治愈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C3,C4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6321" name="Rectangle 33"/>
          <p:cNvSpPr>
            <a:spLocks noChangeArrowheads="1"/>
          </p:cNvSpPr>
          <p:nvPr/>
        </p:nvSpPr>
        <p:spPr bwMode="auto">
          <a:xfrm>
            <a:off x="120650" y="1035050"/>
            <a:ext cx="6948488" cy="28082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</a:ln>
          <a:effectLst/>
        </p:spPr>
        <p:txBody>
          <a:bodyPr lIns="0"/>
          <a:lstStyle/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在游戏的情节脚本中，描述各个分支情节之间的关系</a:t>
            </a:r>
          </a:p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分支情节之间，存在着一定的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先决条件约束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，即有些情节必须在其他情节完成后方可开始发展，而有些分支情节没有这样的约束 </a:t>
            </a:r>
          </a:p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网中，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不应该出现有向环路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，否则，顶点的先后关系就会进入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死循环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。即情节将不能正确发展。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grpSp>
        <p:nvGrpSpPr>
          <p:cNvPr id="2" name="Group 34"/>
          <p:cNvGrpSpPr/>
          <p:nvPr/>
        </p:nvGrpSpPr>
        <p:grpSpPr>
          <a:xfrm>
            <a:off x="7277100" y="1035050"/>
            <a:ext cx="1727200" cy="5529263"/>
            <a:chOff x="4468" y="34"/>
            <a:chExt cx="1088" cy="3483"/>
          </a:xfrm>
        </p:grpSpPr>
        <p:grpSp>
          <p:nvGrpSpPr>
            <p:cNvPr id="146467" name="Group 35"/>
            <p:cNvGrpSpPr/>
            <p:nvPr/>
          </p:nvGrpSpPr>
          <p:grpSpPr>
            <a:xfrm>
              <a:off x="4468" y="34"/>
              <a:ext cx="1088" cy="2215"/>
              <a:chOff x="4468" y="34"/>
              <a:chExt cx="1088" cy="2215"/>
            </a:xfrm>
          </p:grpSpPr>
          <p:pic>
            <p:nvPicPr>
              <p:cNvPr id="146469" name="Picture 36" descr="u=4241583828,847052609&amp;fm=0&amp;gp=0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" y="34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46470" name="Picture 37" descr="u=1637653033,966231778&amp;fm=0&amp;gp=0">
                <a:hlinkClick r:id="rId4"/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" y="1161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46468" name="Picture 38" descr="u=2378357007,1732222321&amp;fm=15&amp;gp=0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8" y="2379"/>
              <a:ext cx="1088" cy="113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63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63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6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6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6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6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6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6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3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1" grpId="0" build="p" bldLvl="2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datastruct_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4130675"/>
            <a:ext cx="4519612" cy="2466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1037315" name="Group 3"/>
          <p:cNvGraphicFramePr>
            <a:graphicFrameLocks noGrp="1"/>
          </p:cNvGraphicFramePr>
          <p:nvPr/>
        </p:nvGraphicFramePr>
        <p:xfrm>
          <a:off x="503238" y="1081088"/>
          <a:ext cx="4519613" cy="2882900"/>
        </p:xfrm>
        <a:graphic>
          <a:graphicData uri="http://schemas.openxmlformats.org/drawingml/2006/table">
            <a:tbl>
              <a:tblPr/>
              <a:tblGrid>
                <a:gridCol w="16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情节编号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先决条件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遭遇强盗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受伤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买药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C4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看医生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治愈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C3,C4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7794" name="AutoShape 33"/>
          <p:cNvSpPr>
            <a:spLocks noChangeArrowheads="1"/>
          </p:cNvSpPr>
          <p:nvPr/>
        </p:nvSpPr>
        <p:spPr bwMode="auto">
          <a:xfrm>
            <a:off x="5580063" y="2789238"/>
            <a:ext cx="865188" cy="2665413"/>
          </a:xfrm>
          <a:prstGeom prst="curvedLeftArrow">
            <a:avLst>
              <a:gd name="adj1" fmla="val 46253"/>
              <a:gd name="adj2" fmla="val 92507"/>
              <a:gd name="adj3" fmla="val 33324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7490" name="Group 34"/>
          <p:cNvGrpSpPr/>
          <p:nvPr/>
        </p:nvGrpSpPr>
        <p:grpSpPr>
          <a:xfrm>
            <a:off x="6713538" y="1081088"/>
            <a:ext cx="1755775" cy="5516562"/>
            <a:chOff x="4450" y="352"/>
            <a:chExt cx="1106" cy="3475"/>
          </a:xfrm>
        </p:grpSpPr>
        <p:grpSp>
          <p:nvGrpSpPr>
            <p:cNvPr id="147492" name="Group 35"/>
            <p:cNvGrpSpPr/>
            <p:nvPr/>
          </p:nvGrpSpPr>
          <p:grpSpPr>
            <a:xfrm>
              <a:off x="4468" y="352"/>
              <a:ext cx="1088" cy="2235"/>
              <a:chOff x="4468" y="352"/>
              <a:chExt cx="1088" cy="2235"/>
            </a:xfrm>
          </p:grpSpPr>
          <p:pic>
            <p:nvPicPr>
              <p:cNvPr id="147494" name="Picture 36" descr="u=4241583828,847052609&amp;fm=0&amp;gp=0">
                <a:hlinkClick r:id="rId3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8" y="352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47495" name="Picture 37" descr="u=1637653033,966231778&amp;fm=0&amp;gp=0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8" y="1499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47493" name="Picture 38" descr="u=2378357007,1732222321&amp;fm=15&amp;gp=0">
              <a:hlinkClick r:id="rId7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0" y="2689"/>
              <a:ext cx="1088" cy="113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4" name="Rectangle 9"/>
          <p:cNvSpPr>
            <a:spLocks noChangeArrowheads="1"/>
          </p:cNvSpPr>
          <p:nvPr/>
        </p:nvSpPr>
        <p:spPr bwMode="auto">
          <a:xfrm>
            <a:off x="827088" y="212725"/>
            <a:ext cx="3308350" cy="476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教学计划的制定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31825" y="1254125"/>
          <a:ext cx="7848600" cy="518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课程代号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课程名称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先修课程</a:t>
                      </a: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高等数学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程序设计基础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离散数学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7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数据结构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10000"/>
                        </a:lnSpc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7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高级语言程序设计</a:t>
                      </a:r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10000"/>
                        </a:lnSpc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编译方法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操作系统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普通物理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93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计算机原理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473075" y="987425"/>
            <a:ext cx="8420100" cy="22463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的极大强连通子图称为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的强连通分量。极大强连通子图意思是：该子图是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的强连通子图，将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的任何不在该子图中的顶点加入，子图不再是强连通的。</a:t>
            </a:r>
          </a:p>
        </p:txBody>
      </p:sp>
      <p:grpSp>
        <p:nvGrpSpPr>
          <p:cNvPr id="27651" name="Group 5"/>
          <p:cNvGrpSpPr/>
          <p:nvPr/>
        </p:nvGrpSpPr>
        <p:grpSpPr bwMode="auto">
          <a:xfrm>
            <a:off x="4675462" y="3700463"/>
            <a:ext cx="3048000" cy="609600"/>
            <a:chOff x="3456" y="2352"/>
            <a:chExt cx="1920" cy="384"/>
          </a:xfrm>
          <a:solidFill>
            <a:srgbClr val="A78DC2"/>
          </a:solidFill>
        </p:grpSpPr>
        <p:sp>
          <p:nvSpPr>
            <p:cNvPr id="17412" name="Oval 6"/>
            <p:cNvSpPr>
              <a:spLocks noChangeArrowheads="1"/>
            </p:cNvSpPr>
            <p:nvPr/>
          </p:nvSpPr>
          <p:spPr bwMode="auto">
            <a:xfrm>
              <a:off x="3648" y="2352"/>
              <a:ext cx="1584" cy="384"/>
            </a:xfrm>
            <a:prstGeom prst="ellipse">
              <a:avLst/>
            </a:prstGeom>
            <a:grpFill/>
            <a:ln w="9525">
              <a:solidFill>
                <a:srgbClr val="3E4DBA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强连通分量</a:t>
              </a:r>
            </a:p>
          </p:txBody>
        </p:sp>
        <p:sp>
          <p:nvSpPr>
            <p:cNvPr id="17413" name="Line 7"/>
            <p:cNvSpPr>
              <a:spLocks noChangeShapeType="1"/>
            </p:cNvSpPr>
            <p:nvPr/>
          </p:nvSpPr>
          <p:spPr bwMode="auto">
            <a:xfrm flipH="1">
              <a:off x="3456" y="2592"/>
              <a:ext cx="192" cy="144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4" name="Line 8"/>
            <p:cNvSpPr>
              <a:spLocks noChangeShapeType="1"/>
            </p:cNvSpPr>
            <p:nvPr/>
          </p:nvSpPr>
          <p:spPr bwMode="auto">
            <a:xfrm>
              <a:off x="5184" y="2592"/>
              <a:ext cx="192" cy="144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2" name="Group 9"/>
          <p:cNvGrpSpPr/>
          <p:nvPr/>
        </p:nvGrpSpPr>
        <p:grpSpPr bwMode="auto">
          <a:xfrm>
            <a:off x="1094061" y="4462463"/>
            <a:ext cx="1866900" cy="1690688"/>
            <a:chOff x="432" y="1680"/>
            <a:chExt cx="1176" cy="1065"/>
          </a:xfrm>
          <a:solidFill>
            <a:srgbClr val="A78DC2"/>
          </a:solidFill>
        </p:grpSpPr>
        <p:sp>
          <p:nvSpPr>
            <p:cNvPr id="17416" name="Line 10"/>
            <p:cNvSpPr>
              <a:spLocks noChangeShapeType="1"/>
            </p:cNvSpPr>
            <p:nvPr/>
          </p:nvSpPr>
          <p:spPr bwMode="auto">
            <a:xfrm>
              <a:off x="618" y="2019"/>
              <a:ext cx="0" cy="412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7" name="Line 11"/>
            <p:cNvSpPr>
              <a:spLocks noChangeShapeType="1"/>
            </p:cNvSpPr>
            <p:nvPr/>
          </p:nvSpPr>
          <p:spPr bwMode="auto">
            <a:xfrm>
              <a:off x="752" y="2602"/>
              <a:ext cx="506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8" name="Line 12"/>
            <p:cNvSpPr>
              <a:spLocks noChangeShapeType="1"/>
            </p:cNvSpPr>
            <p:nvPr/>
          </p:nvSpPr>
          <p:spPr bwMode="auto">
            <a:xfrm>
              <a:off x="752" y="1848"/>
              <a:ext cx="472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9" name="Line 13"/>
            <p:cNvSpPr>
              <a:spLocks noChangeShapeType="1"/>
            </p:cNvSpPr>
            <p:nvPr/>
          </p:nvSpPr>
          <p:spPr bwMode="auto">
            <a:xfrm flipH="1" flipV="1">
              <a:off x="672" y="1920"/>
              <a:ext cx="672" cy="624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78" name="Group 14"/>
            <p:cNvGrpSpPr/>
            <p:nvPr/>
          </p:nvGrpSpPr>
          <p:grpSpPr bwMode="auto">
            <a:xfrm>
              <a:off x="432" y="1680"/>
              <a:ext cx="408" cy="297"/>
              <a:chOff x="432" y="1680"/>
              <a:chExt cx="408" cy="297"/>
            </a:xfrm>
            <a:grpFill/>
          </p:grpSpPr>
          <p:sp>
            <p:nvSpPr>
              <p:cNvPr id="17421" name="Oval 1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2" name="Text Box 16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7679" name="Group 17"/>
            <p:cNvGrpSpPr/>
            <p:nvPr/>
          </p:nvGrpSpPr>
          <p:grpSpPr bwMode="auto">
            <a:xfrm>
              <a:off x="1200" y="1682"/>
              <a:ext cx="408" cy="297"/>
              <a:chOff x="432" y="1680"/>
              <a:chExt cx="408" cy="297"/>
            </a:xfrm>
            <a:grpFill/>
          </p:grpSpPr>
          <p:sp>
            <p:nvSpPr>
              <p:cNvPr id="17424" name="Oval 1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5" name="Text Box 19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7680" name="Group 20"/>
            <p:cNvGrpSpPr/>
            <p:nvPr/>
          </p:nvGrpSpPr>
          <p:grpSpPr bwMode="auto">
            <a:xfrm>
              <a:off x="432" y="2448"/>
              <a:ext cx="408" cy="297"/>
              <a:chOff x="432" y="1680"/>
              <a:chExt cx="408" cy="297"/>
            </a:xfrm>
            <a:grpFill/>
          </p:grpSpPr>
          <p:sp>
            <p:nvSpPr>
              <p:cNvPr id="17427" name="Oval 2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8" name="Text Box 22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grpSp>
          <p:nvGrpSpPr>
            <p:cNvPr id="27681" name="Group 23"/>
            <p:cNvGrpSpPr/>
            <p:nvPr/>
          </p:nvGrpSpPr>
          <p:grpSpPr bwMode="auto">
            <a:xfrm>
              <a:off x="1200" y="2448"/>
              <a:ext cx="408" cy="297"/>
              <a:chOff x="432" y="1680"/>
              <a:chExt cx="408" cy="297"/>
            </a:xfrm>
            <a:grpFill/>
          </p:grpSpPr>
          <p:sp>
            <p:nvSpPr>
              <p:cNvPr id="17430" name="Oval 2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1" name="Text Box 2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</p:grpSp>
      <p:grpSp>
        <p:nvGrpSpPr>
          <p:cNvPr id="27653" name="Group 26"/>
          <p:cNvGrpSpPr/>
          <p:nvPr/>
        </p:nvGrpSpPr>
        <p:grpSpPr bwMode="auto">
          <a:xfrm>
            <a:off x="3532464" y="4310062"/>
            <a:ext cx="4800600" cy="2057400"/>
            <a:chOff x="2208" y="1584"/>
            <a:chExt cx="3024" cy="1296"/>
          </a:xfrm>
          <a:solidFill>
            <a:srgbClr val="A78DC2"/>
          </a:solidFill>
        </p:grpSpPr>
        <p:grpSp>
          <p:nvGrpSpPr>
            <p:cNvPr id="27655" name="Group 27"/>
            <p:cNvGrpSpPr/>
            <p:nvPr/>
          </p:nvGrpSpPr>
          <p:grpSpPr bwMode="auto">
            <a:xfrm>
              <a:off x="2496" y="1680"/>
              <a:ext cx="1176" cy="1065"/>
              <a:chOff x="2496" y="1680"/>
              <a:chExt cx="1176" cy="1065"/>
            </a:xfrm>
            <a:grpFill/>
          </p:grpSpPr>
          <p:sp>
            <p:nvSpPr>
              <p:cNvPr id="17434" name="Line 28"/>
              <p:cNvSpPr>
                <a:spLocks noChangeShapeType="1"/>
              </p:cNvSpPr>
              <p:nvPr/>
            </p:nvSpPr>
            <p:spPr bwMode="auto">
              <a:xfrm>
                <a:off x="2682" y="2019"/>
                <a:ext cx="0" cy="412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5" name="Line 29"/>
              <p:cNvSpPr>
                <a:spLocks noChangeShapeType="1"/>
              </p:cNvSpPr>
              <p:nvPr/>
            </p:nvSpPr>
            <p:spPr bwMode="auto">
              <a:xfrm>
                <a:off x="2816" y="2602"/>
                <a:ext cx="506" cy="0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6" name="Line 30"/>
              <p:cNvSpPr>
                <a:spLocks noChangeShapeType="1"/>
              </p:cNvSpPr>
              <p:nvPr/>
            </p:nvSpPr>
            <p:spPr bwMode="auto">
              <a:xfrm flipH="1" flipV="1">
                <a:off x="2736" y="1920"/>
                <a:ext cx="672" cy="624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27665" name="Group 31"/>
              <p:cNvGrpSpPr/>
              <p:nvPr/>
            </p:nvGrpSpPr>
            <p:grpSpPr bwMode="auto">
              <a:xfrm>
                <a:off x="2496" y="1680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38" name="Oval 32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3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V0</a:t>
                  </a:r>
                </a:p>
              </p:txBody>
            </p:sp>
          </p:grpSp>
          <p:grpSp>
            <p:nvGrpSpPr>
              <p:cNvPr id="27666" name="Group 34"/>
              <p:cNvGrpSpPr/>
              <p:nvPr/>
            </p:nvGrpSpPr>
            <p:grpSpPr bwMode="auto">
              <a:xfrm>
                <a:off x="2496" y="2448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1" name="Oval 35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4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V2</a:t>
                  </a:r>
                </a:p>
              </p:txBody>
            </p:sp>
          </p:grpSp>
          <p:grpSp>
            <p:nvGrpSpPr>
              <p:cNvPr id="27667" name="Group 37"/>
              <p:cNvGrpSpPr/>
              <p:nvPr/>
            </p:nvGrpSpPr>
            <p:grpSpPr bwMode="auto">
              <a:xfrm>
                <a:off x="3264" y="2448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4" name="Oval 38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4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V3</a:t>
                  </a:r>
                </a:p>
              </p:txBody>
            </p:sp>
          </p:grpSp>
        </p:grpSp>
        <p:sp>
          <p:nvSpPr>
            <p:cNvPr id="17446" name="Oval 40"/>
            <p:cNvSpPr>
              <a:spLocks noChangeArrowheads="1"/>
            </p:cNvSpPr>
            <p:nvPr/>
          </p:nvSpPr>
          <p:spPr bwMode="auto">
            <a:xfrm>
              <a:off x="2208" y="1584"/>
              <a:ext cx="1632" cy="1296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57" name="Group 41"/>
            <p:cNvGrpSpPr/>
            <p:nvPr/>
          </p:nvGrpSpPr>
          <p:grpSpPr bwMode="auto">
            <a:xfrm>
              <a:off x="4368" y="1680"/>
              <a:ext cx="864" cy="528"/>
              <a:chOff x="4368" y="1680"/>
              <a:chExt cx="864" cy="528"/>
            </a:xfrm>
            <a:grpFill/>
          </p:grpSpPr>
          <p:grpSp>
            <p:nvGrpSpPr>
              <p:cNvPr id="27658" name="Group 42"/>
              <p:cNvGrpSpPr/>
              <p:nvPr/>
            </p:nvGrpSpPr>
            <p:grpSpPr bwMode="auto">
              <a:xfrm>
                <a:off x="4656" y="1776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9" name="Oval 43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5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V1</a:t>
                  </a:r>
                </a:p>
              </p:txBody>
            </p:sp>
          </p:grpSp>
          <p:sp>
            <p:nvSpPr>
              <p:cNvPr id="17451" name="Oval 45"/>
              <p:cNvSpPr>
                <a:spLocks noChangeArrowheads="1"/>
              </p:cNvSpPr>
              <p:nvPr/>
            </p:nvSpPr>
            <p:spPr bwMode="auto">
              <a:xfrm>
                <a:off x="4368" y="1680"/>
                <a:ext cx="864" cy="528"/>
              </a:xfrm>
              <a:prstGeom prst="ellips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矩形 1"/>
          <p:cNvSpPr/>
          <p:nvPr/>
        </p:nvSpPr>
        <p:spPr>
          <a:xfrm>
            <a:off x="0" y="2565400"/>
            <a:ext cx="9144000" cy="4292600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pic>
        <p:nvPicPr>
          <p:cNvPr id="149507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713" y="2781300"/>
            <a:ext cx="5630862" cy="316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2771775" y="6230938"/>
            <a:ext cx="2954338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学生课程学习工程图</a:t>
            </a:r>
          </a:p>
        </p:txBody>
      </p:sp>
      <p:sp>
        <p:nvSpPr>
          <p:cNvPr id="1039364" name="AutoShape 4"/>
          <p:cNvSpPr>
            <a:spLocks noChangeArrowheads="1"/>
          </p:cNvSpPr>
          <p:nvPr/>
        </p:nvSpPr>
        <p:spPr bwMode="auto">
          <a:xfrm>
            <a:off x="5795963" y="4221163"/>
            <a:ext cx="1660525" cy="533400"/>
          </a:xfrm>
          <a:prstGeom prst="wedgeRoundRectCallout">
            <a:avLst>
              <a:gd name="adj1" fmla="val -72076"/>
              <a:gd name="adj2" fmla="val -8929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</a:t>
            </a:r>
          </a:p>
        </p:txBody>
      </p:sp>
      <p:sp>
        <p:nvSpPr>
          <p:cNvPr id="1039365" name="AutoShape 5"/>
          <p:cNvSpPr>
            <a:spLocks noChangeArrowheads="1"/>
          </p:cNvSpPr>
          <p:nvPr/>
        </p:nvSpPr>
        <p:spPr bwMode="auto">
          <a:xfrm>
            <a:off x="3446463" y="3295650"/>
            <a:ext cx="1604963" cy="533400"/>
          </a:xfrm>
          <a:prstGeom prst="wedgeRoundRectCallout">
            <a:avLst>
              <a:gd name="adj1" fmla="val -28749"/>
              <a:gd name="adj2" fmla="val 76786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离散数学</a:t>
            </a:r>
          </a:p>
        </p:txBody>
      </p:sp>
      <p:sp>
        <p:nvSpPr>
          <p:cNvPr id="1039366" name="AutoShape 6"/>
          <p:cNvSpPr>
            <a:spLocks noChangeArrowheads="1"/>
          </p:cNvSpPr>
          <p:nvPr/>
        </p:nvSpPr>
        <p:spPr bwMode="auto">
          <a:xfrm>
            <a:off x="684213" y="4095750"/>
            <a:ext cx="2087563" cy="531813"/>
          </a:xfrm>
          <a:prstGeom prst="wedgeRoundRectCallout">
            <a:avLst>
              <a:gd name="adj1" fmla="val 17482"/>
              <a:gd name="adj2" fmla="val 95933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程序设计基础</a:t>
            </a:r>
          </a:p>
        </p:txBody>
      </p:sp>
      <p:sp>
        <p:nvSpPr>
          <p:cNvPr id="1039367" name="Rectangle 7"/>
          <p:cNvSpPr>
            <a:spLocks noChangeArrowheads="1"/>
          </p:cNvSpPr>
          <p:nvPr/>
        </p:nvSpPr>
        <p:spPr bwMode="auto">
          <a:xfrm>
            <a:off x="250825" y="984250"/>
            <a:ext cx="8642350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对学生选课工程图进行拓扑排序，得到的拓扑有序序列为</a:t>
            </a:r>
          </a:p>
          <a:p>
            <a:pPr marL="342900" marR="0" lvl="0" indent="-34290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b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7088" y="212725"/>
            <a:ext cx="3308350" cy="476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教学计划的制定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365" grpId="0" animBg="1"/>
      <p:bldP spid="1039366" grpId="0" animBg="1"/>
      <p:bldP spid="103936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809625" y="3706813"/>
            <a:ext cx="7939088" cy="23860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040386" name="Rectangle 2"/>
          <p:cNvSpPr>
            <a:spLocks noChangeArrowheads="1"/>
          </p:cNvSpPr>
          <p:nvPr/>
        </p:nvSpPr>
        <p:spPr bwMode="auto">
          <a:xfrm>
            <a:off x="1343025" y="1400175"/>
            <a:ext cx="8077200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9144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网络。令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为顶点个数。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网络中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选一个没有直接前驱的顶点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并输出之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从图中删去该顶点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同时删去所有它发出的有向边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重复以上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直到：</a:t>
            </a:r>
          </a:p>
        </p:txBody>
      </p:sp>
      <p:sp>
        <p:nvSpPr>
          <p:cNvPr id="120836" name="Rectangle 3"/>
          <p:cNvSpPr>
            <a:spLocks noChangeArrowheads="1"/>
          </p:cNvSpPr>
          <p:nvPr/>
        </p:nvSpPr>
        <p:spPr bwMode="auto">
          <a:xfrm>
            <a:off x="755650" y="207963"/>
            <a:ext cx="820896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拓扑排序算法的思想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重复选择没有直接前驱的顶点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563" y="1458913"/>
            <a:ext cx="449262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lstStyle/>
          <a:p>
            <a:pPr eaLnBrk="1" hangingPunct="1"/>
            <a:r>
              <a:rPr lang="en-US" altLang="zh-CN" sz="2400" b="0" dirty="0">
                <a:solidFill>
                  <a:srgbClr val="FF99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17563" y="2016125"/>
            <a:ext cx="449262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lstStyle/>
          <a:p>
            <a:pPr eaLnBrk="1" hangingPunct="1"/>
            <a:r>
              <a:rPr lang="en-US" altLang="zh-CN" sz="2400" b="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817563" y="2587625"/>
            <a:ext cx="449262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lstStyle/>
          <a:p>
            <a:pPr eaLnBrk="1" hangingPunct="1"/>
            <a:r>
              <a:rPr lang="en-US" altLang="zh-CN" sz="2400" b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09625" y="3130550"/>
            <a:ext cx="449263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lstStyle/>
          <a:p>
            <a:pPr eaLnBrk="1" hangingPunct="1"/>
            <a:r>
              <a:rPr lang="en-US" altLang="zh-CN" sz="2400" b="0" dirty="0">
                <a:solidFill>
                  <a:srgbClr val="960096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0" dirty="0">
              <a:solidFill>
                <a:srgbClr val="9600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95288" y="3706813"/>
            <a:ext cx="8353425" cy="2273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9144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914400" marR="0" lvl="1" indent="-457200" algn="l" defTabSz="914400" rtl="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全部顶点均已输出，拓扑有序序列形成，拓扑排序完成；或：</a:t>
            </a:r>
          </a:p>
          <a:p>
            <a:pPr marL="914400" marR="0" lvl="1" indent="-457200" algn="l" defTabSz="914400" rtl="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图中还有未输出的顶点，但已跳出处理循环。这说明图中还剩下一些顶点，它们都有直接前驱，再也找不到没有前驱的顶点了。这时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网络中必定存在有向环。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1040386" grpId="0" build="p"/>
      <p:bldP spid="7" grpId="0" build="p"/>
      <p:bldP spid="10" grpId="0" build="p"/>
      <p:bldP spid="13" grpId="0" build="p"/>
      <p:bldP spid="16" grpId="0" build="p"/>
      <p:bldP spid="18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/>
          </p:cNvPicPr>
          <p:nvPr/>
        </p:nvPicPr>
        <p:blipFill>
          <a:blip r:embed="rId2"/>
          <a:srcRect r="49673" b="54501"/>
          <a:stretch>
            <a:fillRect/>
          </a:stretch>
        </p:blipFill>
        <p:spPr>
          <a:xfrm>
            <a:off x="263525" y="908050"/>
            <a:ext cx="8629650" cy="2808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2"/>
          <a:srcRect l="49097" b="50105"/>
          <a:stretch>
            <a:fillRect/>
          </a:stretch>
        </p:blipFill>
        <p:spPr>
          <a:xfrm>
            <a:off x="276225" y="3913188"/>
            <a:ext cx="8218488" cy="290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1" name="Rectangle 4"/>
          <p:cNvSpPr>
            <a:spLocks noChangeArrowheads="1"/>
          </p:cNvSpPr>
          <p:nvPr/>
        </p:nvSpPr>
        <p:spPr bwMode="auto">
          <a:xfrm>
            <a:off x="854075" y="234950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拓扑排序的过程</a:t>
            </a:r>
          </a:p>
        </p:txBody>
      </p:sp>
      <p:sp>
        <p:nvSpPr>
          <p:cNvPr id="151557" name="矩形 1"/>
          <p:cNvSpPr/>
          <p:nvPr/>
        </p:nvSpPr>
        <p:spPr>
          <a:xfrm>
            <a:off x="0" y="1196975"/>
            <a:ext cx="263525" cy="5400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51558" name="矩形 7"/>
          <p:cNvSpPr/>
          <p:nvPr/>
        </p:nvSpPr>
        <p:spPr>
          <a:xfrm>
            <a:off x="8910638" y="1193800"/>
            <a:ext cx="265112" cy="5400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/>
          </p:cNvPicPr>
          <p:nvPr/>
        </p:nvPicPr>
        <p:blipFill>
          <a:blip r:embed="rId2"/>
          <a:srcRect l="49023" t="72386"/>
          <a:stretch>
            <a:fillRect/>
          </a:stretch>
        </p:blipFill>
        <p:spPr>
          <a:xfrm>
            <a:off x="76200" y="3349625"/>
            <a:ext cx="8739188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79" name="Picture 3"/>
          <p:cNvPicPr>
            <a:picLocks noChangeAspect="1"/>
          </p:cNvPicPr>
          <p:nvPr/>
        </p:nvPicPr>
        <p:blipFill>
          <a:blip r:embed="rId2"/>
          <a:srcRect t="50105" r="52060"/>
          <a:stretch>
            <a:fillRect/>
          </a:stretch>
        </p:blipFill>
        <p:spPr>
          <a:xfrm>
            <a:off x="336550" y="976313"/>
            <a:ext cx="8218488" cy="237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2436" name="Text Box 4"/>
          <p:cNvSpPr txBox="1"/>
          <p:nvPr/>
        </p:nvSpPr>
        <p:spPr>
          <a:xfrm>
            <a:off x="0" y="5084763"/>
            <a:ext cx="9144000" cy="1477962"/>
          </a:xfrm>
          <a:prstGeom prst="rect">
            <a:avLst/>
          </a:prstGeom>
          <a:solidFill>
            <a:srgbClr val="A78DC2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最后得到拓扑序列</a:t>
            </a: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。满足图中给出的所有前驱和后继关系，对于本来没有这种关系的顶点，如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，也排出了先后次序关系。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54075" y="209550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拓扑排序的过程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4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43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25"/>
          <p:cNvSpPr txBox="1">
            <a:spLocks noChangeArrowheads="1"/>
          </p:cNvSpPr>
          <p:nvPr/>
        </p:nvSpPr>
        <p:spPr bwMode="auto">
          <a:xfrm>
            <a:off x="107950" y="993775"/>
            <a:ext cx="8610600" cy="1062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用途：估算工程项目完成时间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网络：定义结点为事件，有向边的指向表示事件的执行次序。单位是时间（时刻）。有向边定义为活动，它的权值定义为活动进行所需要的时间。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6" name="Text Box 26"/>
          <p:cNvSpPr txBox="1">
            <a:spLocks noChangeArrowheads="1"/>
          </p:cNvSpPr>
          <p:nvPr/>
        </p:nvSpPr>
        <p:spPr bwMode="auto">
          <a:xfrm>
            <a:off x="107950" y="2060575"/>
            <a:ext cx="8610600" cy="4940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术语：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源点：表示整个工程的开始点，也称起点。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收点：表示整个工程的结束点，也称汇点。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事件结点：单位时间，表示的是时刻。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活动（有向边）：它的权值定义为活动进行所需要的时间。方向表示起始结点事件先发生，而终止结点事件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才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能发生。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事件的最早发生时间（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从起点到本结点的最长的路径。意味着事件最早能够发生的时刻。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事件的最迟发生时间（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 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不影响工程的如期完工，本结点事件必须发发生的时刻。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活动的最早开始时间：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活动的最迟开始时间：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V l( k )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7" name="Oval 27"/>
          <p:cNvSpPr>
            <a:spLocks noChangeArrowheads="1"/>
          </p:cNvSpPr>
          <p:nvPr/>
        </p:nvSpPr>
        <p:spPr bwMode="auto">
          <a:xfrm>
            <a:off x="5908675" y="6184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8" name="Oval 28"/>
          <p:cNvSpPr>
            <a:spLocks noChangeArrowheads="1"/>
          </p:cNvSpPr>
          <p:nvPr/>
        </p:nvSpPr>
        <p:spPr bwMode="auto">
          <a:xfrm>
            <a:off x="7280275" y="32496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123909" name="Line 29"/>
          <p:cNvSpPr>
            <a:spLocks noChangeShapeType="1"/>
          </p:cNvSpPr>
          <p:nvPr/>
        </p:nvSpPr>
        <p:spPr bwMode="auto">
          <a:xfrm flipH="1" flipV="1">
            <a:off x="6365875" y="3402013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0" name="Text Box 30"/>
          <p:cNvSpPr txBox="1">
            <a:spLocks noChangeArrowheads="1"/>
          </p:cNvSpPr>
          <p:nvPr/>
        </p:nvSpPr>
        <p:spPr bwMode="auto">
          <a:xfrm>
            <a:off x="6594475" y="3413125"/>
            <a:ext cx="457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</a:p>
        </p:txBody>
      </p:sp>
      <p:sp>
        <p:nvSpPr>
          <p:cNvPr id="123911" name="Oval 32"/>
          <p:cNvSpPr>
            <a:spLocks noChangeArrowheads="1"/>
          </p:cNvSpPr>
          <p:nvPr/>
        </p:nvSpPr>
        <p:spPr bwMode="auto">
          <a:xfrm>
            <a:off x="7280275" y="6184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</p:txBody>
      </p:sp>
      <p:sp>
        <p:nvSpPr>
          <p:cNvPr id="123912" name="Oval 33"/>
          <p:cNvSpPr>
            <a:spLocks noChangeArrowheads="1"/>
          </p:cNvSpPr>
          <p:nvPr/>
        </p:nvSpPr>
        <p:spPr bwMode="auto">
          <a:xfrm>
            <a:off x="5908675" y="32496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3" name="Line 35"/>
          <p:cNvSpPr>
            <a:spLocks noChangeShapeType="1"/>
          </p:cNvSpPr>
          <p:nvPr/>
        </p:nvSpPr>
        <p:spPr bwMode="auto">
          <a:xfrm flipH="1" flipV="1">
            <a:off x="6365875" y="64135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4" name="Text Box 37"/>
          <p:cNvSpPr txBox="1">
            <a:spLocks noChangeArrowheads="1"/>
          </p:cNvSpPr>
          <p:nvPr/>
        </p:nvSpPr>
        <p:spPr bwMode="auto">
          <a:xfrm>
            <a:off x="5973763" y="6184900"/>
            <a:ext cx="260350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</a:p>
        </p:txBody>
      </p:sp>
      <p:sp>
        <p:nvSpPr>
          <p:cNvPr id="123915" name="Text Box 40"/>
          <p:cNvSpPr txBox="1">
            <a:spLocks noChangeArrowheads="1"/>
          </p:cNvSpPr>
          <p:nvPr/>
        </p:nvSpPr>
        <p:spPr bwMode="auto">
          <a:xfrm>
            <a:off x="6213475" y="6032500"/>
            <a:ext cx="13716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j,k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123916" name="Text Box 41"/>
          <p:cNvSpPr txBox="1">
            <a:spLocks noChangeArrowheads="1"/>
          </p:cNvSpPr>
          <p:nvPr/>
        </p:nvSpPr>
        <p:spPr bwMode="auto">
          <a:xfrm>
            <a:off x="6289675" y="6413500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</a:p>
        </p:txBody>
      </p:sp>
      <p:sp>
        <p:nvSpPr>
          <p:cNvPr id="123917" name="Rectangle 4"/>
          <p:cNvSpPr>
            <a:spLocks noChangeArrowheads="1"/>
          </p:cNvSpPr>
          <p:nvPr/>
        </p:nvSpPr>
        <p:spPr bwMode="auto">
          <a:xfrm>
            <a:off x="852488" y="204788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>
    <p:wipe dir="d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矩形 1"/>
          <p:cNvSpPr/>
          <p:nvPr/>
        </p:nvSpPr>
        <p:spPr>
          <a:xfrm>
            <a:off x="0" y="4056063"/>
            <a:ext cx="9144000" cy="261302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25953" name="Text Box 4"/>
          <p:cNvSpPr txBox="1">
            <a:spLocks noChangeArrowheads="1"/>
          </p:cNvSpPr>
          <p:nvPr/>
        </p:nvSpPr>
        <p:spPr bwMode="auto">
          <a:xfrm>
            <a:off x="6350" y="955675"/>
            <a:ext cx="9001125" cy="300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事件的最早发生时间（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从起点到本结点的最长的路径。意味着事件最早能够发生的时刻。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事件的最迟发生时间（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 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不影响工程的如期完工，本结点事件必须发发生的时刻。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活动的最早开始时间：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活动的最迟开始时间：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V l( k )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关键活动：最早开始时间 ＝ 最迟开始时间的活动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关键路径：从源点到收点的最长的一条路径，或者全部由关键活动构成的路径。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4" name="Oval 5"/>
          <p:cNvSpPr>
            <a:spLocks noChangeArrowheads="1"/>
          </p:cNvSpPr>
          <p:nvPr/>
        </p:nvSpPr>
        <p:spPr bwMode="auto">
          <a:xfrm>
            <a:off x="5962650" y="26971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5" name="Oval 6"/>
          <p:cNvSpPr>
            <a:spLocks noChangeArrowheads="1"/>
          </p:cNvSpPr>
          <p:nvPr/>
        </p:nvSpPr>
        <p:spPr bwMode="auto">
          <a:xfrm>
            <a:off x="7334250" y="22161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  <p:sp>
        <p:nvSpPr>
          <p:cNvPr id="125956" name="Line 7"/>
          <p:cNvSpPr>
            <a:spLocks noChangeShapeType="1"/>
          </p:cNvSpPr>
          <p:nvPr/>
        </p:nvSpPr>
        <p:spPr bwMode="auto">
          <a:xfrm flipH="1" flipV="1">
            <a:off x="6419850" y="236855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7" name="Text Box 8"/>
          <p:cNvSpPr txBox="1">
            <a:spLocks noChangeArrowheads="1"/>
          </p:cNvSpPr>
          <p:nvPr/>
        </p:nvSpPr>
        <p:spPr bwMode="auto">
          <a:xfrm>
            <a:off x="6648450" y="2044700"/>
            <a:ext cx="457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</a:p>
        </p:txBody>
      </p:sp>
      <p:sp>
        <p:nvSpPr>
          <p:cNvPr id="125958" name="Oval 9"/>
          <p:cNvSpPr>
            <a:spLocks noChangeArrowheads="1"/>
          </p:cNvSpPr>
          <p:nvPr/>
        </p:nvSpPr>
        <p:spPr bwMode="auto">
          <a:xfrm>
            <a:off x="7334250" y="26971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</p:txBody>
      </p:sp>
      <p:sp>
        <p:nvSpPr>
          <p:cNvPr id="125959" name="Oval 10"/>
          <p:cNvSpPr>
            <a:spLocks noChangeArrowheads="1"/>
          </p:cNvSpPr>
          <p:nvPr/>
        </p:nvSpPr>
        <p:spPr bwMode="auto">
          <a:xfrm>
            <a:off x="5962650" y="22161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0" name="Line 11"/>
          <p:cNvSpPr>
            <a:spLocks noChangeShapeType="1"/>
          </p:cNvSpPr>
          <p:nvPr/>
        </p:nvSpPr>
        <p:spPr bwMode="auto">
          <a:xfrm flipH="1" flipV="1">
            <a:off x="6419850" y="2925763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1" name="Text Box 12"/>
          <p:cNvSpPr txBox="1">
            <a:spLocks noChangeArrowheads="1"/>
          </p:cNvSpPr>
          <p:nvPr/>
        </p:nvSpPr>
        <p:spPr bwMode="auto">
          <a:xfrm>
            <a:off x="6032500" y="2697163"/>
            <a:ext cx="249238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</a:p>
        </p:txBody>
      </p:sp>
      <p:sp>
        <p:nvSpPr>
          <p:cNvPr id="125962" name="Text Box 13"/>
          <p:cNvSpPr txBox="1">
            <a:spLocks noChangeArrowheads="1"/>
          </p:cNvSpPr>
          <p:nvPr/>
        </p:nvSpPr>
        <p:spPr bwMode="auto">
          <a:xfrm>
            <a:off x="6369050" y="2544763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j,k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125963" name="Text Box 14"/>
          <p:cNvSpPr txBox="1">
            <a:spLocks noChangeArrowheads="1"/>
          </p:cNvSpPr>
          <p:nvPr/>
        </p:nvSpPr>
        <p:spPr bwMode="auto">
          <a:xfrm>
            <a:off x="6343650" y="2925763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</a:p>
        </p:txBody>
      </p:sp>
      <p:sp>
        <p:nvSpPr>
          <p:cNvPr id="125964" name="Oval 15"/>
          <p:cNvSpPr>
            <a:spLocks noChangeArrowheads="1"/>
          </p:cNvSpPr>
          <p:nvPr/>
        </p:nvSpPr>
        <p:spPr bwMode="auto">
          <a:xfrm>
            <a:off x="844550" y="4727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5" name="Oval 16"/>
          <p:cNvSpPr>
            <a:spLocks noChangeArrowheads="1"/>
          </p:cNvSpPr>
          <p:nvPr/>
        </p:nvSpPr>
        <p:spPr bwMode="auto">
          <a:xfrm>
            <a:off x="3663950" y="4727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6" name="Freeform 17"/>
          <p:cNvSpPr>
            <a:spLocks noChangeArrowheads="1"/>
          </p:cNvSpPr>
          <p:nvPr/>
        </p:nvSpPr>
        <p:spPr bwMode="auto">
          <a:xfrm>
            <a:off x="1276350" y="4206875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7" name="Freeform 18"/>
          <p:cNvSpPr>
            <a:spLocks noChangeArrowheads="1"/>
          </p:cNvSpPr>
          <p:nvPr/>
        </p:nvSpPr>
        <p:spPr bwMode="auto">
          <a:xfrm>
            <a:off x="1311275" y="4822825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8" name="Freeform 19"/>
          <p:cNvSpPr>
            <a:spLocks noChangeArrowheads="1"/>
          </p:cNvSpPr>
          <p:nvPr/>
        </p:nvSpPr>
        <p:spPr bwMode="auto">
          <a:xfrm>
            <a:off x="1311275" y="4606925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9" name="Freeform 20"/>
          <p:cNvSpPr>
            <a:spLocks noChangeArrowheads="1"/>
          </p:cNvSpPr>
          <p:nvPr/>
        </p:nvSpPr>
        <p:spPr bwMode="auto">
          <a:xfrm>
            <a:off x="1311275" y="4764088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0" name="Freeform 21"/>
          <p:cNvSpPr>
            <a:spLocks noChangeArrowheads="1"/>
          </p:cNvSpPr>
          <p:nvPr/>
        </p:nvSpPr>
        <p:spPr bwMode="auto">
          <a:xfrm>
            <a:off x="1346200" y="4694238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1" name="Freeform 22"/>
          <p:cNvSpPr>
            <a:spLocks noChangeArrowheads="1"/>
          </p:cNvSpPr>
          <p:nvPr/>
        </p:nvSpPr>
        <p:spPr bwMode="auto">
          <a:xfrm>
            <a:off x="1276350" y="5099050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2" name="Freeform 23"/>
          <p:cNvSpPr>
            <a:spLocks noChangeArrowheads="1"/>
          </p:cNvSpPr>
          <p:nvPr/>
        </p:nvSpPr>
        <p:spPr bwMode="auto">
          <a:xfrm>
            <a:off x="1366838" y="5065713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3" name="Freeform 24"/>
          <p:cNvSpPr>
            <a:spLocks noChangeArrowheads="1"/>
          </p:cNvSpPr>
          <p:nvPr/>
        </p:nvSpPr>
        <p:spPr bwMode="auto">
          <a:xfrm>
            <a:off x="1149350" y="5133975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4" name="Text Box 25"/>
          <p:cNvSpPr txBox="1">
            <a:spLocks noChangeArrowheads="1"/>
          </p:cNvSpPr>
          <p:nvPr/>
        </p:nvSpPr>
        <p:spPr bwMode="auto">
          <a:xfrm>
            <a:off x="1911350" y="4194175"/>
            <a:ext cx="609600" cy="1616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</a:p>
        </p:txBody>
      </p:sp>
      <p:sp>
        <p:nvSpPr>
          <p:cNvPr id="125975" name="Text Box 26"/>
          <p:cNvSpPr txBox="1">
            <a:spLocks noChangeArrowheads="1"/>
          </p:cNvSpPr>
          <p:nvPr/>
        </p:nvSpPr>
        <p:spPr bwMode="auto">
          <a:xfrm>
            <a:off x="311150" y="6022975"/>
            <a:ext cx="41910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Ve(Vj) = 88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1、5、12、88的最大值 88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6" name="Text Box 27"/>
          <p:cNvSpPr txBox="1">
            <a:spLocks noChangeArrowheads="1"/>
          </p:cNvSpPr>
          <p:nvPr/>
        </p:nvSpPr>
        <p:spPr bwMode="auto">
          <a:xfrm>
            <a:off x="158750" y="4422775"/>
            <a:ext cx="1066800" cy="784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125977" name="Oval 28"/>
          <p:cNvSpPr>
            <a:spLocks noChangeArrowheads="1"/>
          </p:cNvSpPr>
          <p:nvPr/>
        </p:nvSpPr>
        <p:spPr bwMode="auto">
          <a:xfrm>
            <a:off x="4730750" y="46958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8" name="Oval 29"/>
          <p:cNvSpPr>
            <a:spLocks noChangeArrowheads="1"/>
          </p:cNvSpPr>
          <p:nvPr/>
        </p:nvSpPr>
        <p:spPr bwMode="auto">
          <a:xfrm>
            <a:off x="7550150" y="46958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9" name="Freeform 30"/>
          <p:cNvSpPr>
            <a:spLocks noChangeArrowheads="1"/>
          </p:cNvSpPr>
          <p:nvPr/>
        </p:nvSpPr>
        <p:spPr bwMode="auto">
          <a:xfrm>
            <a:off x="5197475" y="4791075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0" name="Freeform 31"/>
          <p:cNvSpPr>
            <a:spLocks noChangeArrowheads="1"/>
          </p:cNvSpPr>
          <p:nvPr/>
        </p:nvSpPr>
        <p:spPr bwMode="auto">
          <a:xfrm>
            <a:off x="5197475" y="4575175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1" name="Freeform 32"/>
          <p:cNvSpPr>
            <a:spLocks noChangeArrowheads="1"/>
          </p:cNvSpPr>
          <p:nvPr/>
        </p:nvSpPr>
        <p:spPr bwMode="auto">
          <a:xfrm>
            <a:off x="5197475" y="4732338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2" name="Freeform 33"/>
          <p:cNvSpPr>
            <a:spLocks noChangeArrowheads="1"/>
          </p:cNvSpPr>
          <p:nvPr/>
        </p:nvSpPr>
        <p:spPr bwMode="auto">
          <a:xfrm>
            <a:off x="5232400" y="4662488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3" name="Freeform 34"/>
          <p:cNvSpPr>
            <a:spLocks noChangeArrowheads="1"/>
          </p:cNvSpPr>
          <p:nvPr/>
        </p:nvSpPr>
        <p:spPr bwMode="auto">
          <a:xfrm>
            <a:off x="5162550" y="5067300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4" name="Freeform 35"/>
          <p:cNvSpPr>
            <a:spLocks noChangeArrowheads="1"/>
          </p:cNvSpPr>
          <p:nvPr/>
        </p:nvSpPr>
        <p:spPr bwMode="auto">
          <a:xfrm>
            <a:off x="5253038" y="5033963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5" name="Freeform 36"/>
          <p:cNvSpPr>
            <a:spLocks noChangeArrowheads="1"/>
          </p:cNvSpPr>
          <p:nvPr/>
        </p:nvSpPr>
        <p:spPr bwMode="auto">
          <a:xfrm>
            <a:off x="5035550" y="5102225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6" name="Text Box 37"/>
          <p:cNvSpPr txBox="1">
            <a:spLocks noChangeArrowheads="1"/>
          </p:cNvSpPr>
          <p:nvPr/>
        </p:nvSpPr>
        <p:spPr bwMode="auto">
          <a:xfrm>
            <a:off x="4730750" y="6015038"/>
            <a:ext cx="41148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10-2、10-4、10-3、10-7的最小值 3;或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10 - 最长路径 7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7" name="Freeform 38"/>
          <p:cNvSpPr>
            <a:spLocks noChangeArrowheads="1"/>
          </p:cNvSpPr>
          <p:nvPr/>
        </p:nvSpPr>
        <p:spPr bwMode="auto">
          <a:xfrm>
            <a:off x="5121275" y="4233863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8" name="Text Box 39"/>
          <p:cNvSpPr txBox="1">
            <a:spLocks noChangeArrowheads="1"/>
          </p:cNvSpPr>
          <p:nvPr/>
        </p:nvSpPr>
        <p:spPr bwMode="auto">
          <a:xfrm>
            <a:off x="5492750" y="4194175"/>
            <a:ext cx="609600" cy="1616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</a:p>
        </p:txBody>
      </p:sp>
      <p:sp>
        <p:nvSpPr>
          <p:cNvPr id="125989" name="Text Box 40"/>
          <p:cNvSpPr txBox="1">
            <a:spLocks noChangeArrowheads="1"/>
          </p:cNvSpPr>
          <p:nvPr/>
        </p:nvSpPr>
        <p:spPr bwMode="auto">
          <a:xfrm>
            <a:off x="7931150" y="4575175"/>
            <a:ext cx="4572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</a:p>
        </p:txBody>
      </p:sp>
      <p:sp>
        <p:nvSpPr>
          <p:cNvPr id="125990" name="Text Box 41"/>
          <p:cNvSpPr txBox="1">
            <a:spLocks noChangeArrowheads="1"/>
          </p:cNvSpPr>
          <p:nvPr/>
        </p:nvSpPr>
        <p:spPr bwMode="auto">
          <a:xfrm>
            <a:off x="7321550" y="4346575"/>
            <a:ext cx="10858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852488" y="204788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>
    <p:wipe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ext Box 5"/>
          <p:cNvSpPr txBox="1">
            <a:spLocks noChangeArrowheads="1"/>
          </p:cNvSpPr>
          <p:nvPr/>
        </p:nvSpPr>
        <p:spPr bwMode="auto">
          <a:xfrm>
            <a:off x="114300" y="242888"/>
            <a:ext cx="5278438" cy="4397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及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的求法：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2" name="Oval 16"/>
          <p:cNvSpPr>
            <a:spLocks noChangeArrowheads="1"/>
          </p:cNvSpPr>
          <p:nvPr/>
        </p:nvSpPr>
        <p:spPr bwMode="auto">
          <a:xfrm>
            <a:off x="838200" y="1441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3" name="Oval 18"/>
          <p:cNvSpPr>
            <a:spLocks noChangeArrowheads="1"/>
          </p:cNvSpPr>
          <p:nvPr/>
        </p:nvSpPr>
        <p:spPr bwMode="auto">
          <a:xfrm>
            <a:off x="3657600" y="1441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4" name="Freeform 22"/>
          <p:cNvSpPr>
            <a:spLocks noChangeArrowheads="1"/>
          </p:cNvSpPr>
          <p:nvPr/>
        </p:nvSpPr>
        <p:spPr bwMode="auto">
          <a:xfrm>
            <a:off x="1270000" y="920750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5" name="Freeform 23"/>
          <p:cNvSpPr>
            <a:spLocks noChangeArrowheads="1"/>
          </p:cNvSpPr>
          <p:nvPr/>
        </p:nvSpPr>
        <p:spPr bwMode="auto">
          <a:xfrm>
            <a:off x="1304925" y="1536700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6" name="Freeform 24"/>
          <p:cNvSpPr>
            <a:spLocks noChangeArrowheads="1"/>
          </p:cNvSpPr>
          <p:nvPr/>
        </p:nvSpPr>
        <p:spPr bwMode="auto">
          <a:xfrm>
            <a:off x="1304925" y="1320800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7" name="Freeform 25"/>
          <p:cNvSpPr>
            <a:spLocks noChangeArrowheads="1"/>
          </p:cNvSpPr>
          <p:nvPr/>
        </p:nvSpPr>
        <p:spPr bwMode="auto">
          <a:xfrm>
            <a:off x="1304925" y="1477963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8" name="Freeform 26"/>
          <p:cNvSpPr>
            <a:spLocks noChangeArrowheads="1"/>
          </p:cNvSpPr>
          <p:nvPr/>
        </p:nvSpPr>
        <p:spPr bwMode="auto">
          <a:xfrm>
            <a:off x="1339850" y="1408113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9" name="Freeform 27"/>
          <p:cNvSpPr>
            <a:spLocks noChangeArrowheads="1"/>
          </p:cNvSpPr>
          <p:nvPr/>
        </p:nvSpPr>
        <p:spPr bwMode="auto">
          <a:xfrm>
            <a:off x="1270000" y="1812925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0" name="Freeform 28"/>
          <p:cNvSpPr>
            <a:spLocks noChangeArrowheads="1"/>
          </p:cNvSpPr>
          <p:nvPr/>
        </p:nvSpPr>
        <p:spPr bwMode="auto">
          <a:xfrm>
            <a:off x="1360488" y="1779588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1" name="Freeform 29"/>
          <p:cNvSpPr>
            <a:spLocks noChangeArrowheads="1"/>
          </p:cNvSpPr>
          <p:nvPr/>
        </p:nvSpPr>
        <p:spPr bwMode="auto">
          <a:xfrm>
            <a:off x="1143000" y="1847850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2" name="Text Box 31"/>
          <p:cNvSpPr txBox="1">
            <a:spLocks noChangeArrowheads="1"/>
          </p:cNvSpPr>
          <p:nvPr/>
        </p:nvSpPr>
        <p:spPr bwMode="auto">
          <a:xfrm>
            <a:off x="1851025" y="828675"/>
            <a:ext cx="609600" cy="1652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</a:p>
        </p:txBody>
      </p:sp>
      <p:sp>
        <p:nvSpPr>
          <p:cNvPr id="128013" name="Text Box 32"/>
          <p:cNvSpPr txBox="1">
            <a:spLocks noChangeArrowheads="1"/>
          </p:cNvSpPr>
          <p:nvPr/>
        </p:nvSpPr>
        <p:spPr bwMode="auto">
          <a:xfrm>
            <a:off x="547688" y="2622550"/>
            <a:ext cx="4191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的最大值 88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4" name="Text Box 33"/>
          <p:cNvSpPr txBox="1">
            <a:spLocks noChangeArrowheads="1"/>
          </p:cNvSpPr>
          <p:nvPr/>
        </p:nvSpPr>
        <p:spPr bwMode="auto">
          <a:xfrm>
            <a:off x="152400" y="1060450"/>
            <a:ext cx="1066800" cy="862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128015" name="Oval 34"/>
          <p:cNvSpPr>
            <a:spLocks noChangeArrowheads="1"/>
          </p:cNvSpPr>
          <p:nvPr/>
        </p:nvSpPr>
        <p:spPr bwMode="auto">
          <a:xfrm>
            <a:off x="4724400" y="1409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6" name="Oval 35"/>
          <p:cNvSpPr>
            <a:spLocks noChangeArrowheads="1"/>
          </p:cNvSpPr>
          <p:nvPr/>
        </p:nvSpPr>
        <p:spPr bwMode="auto">
          <a:xfrm>
            <a:off x="7543800" y="1409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7" name="Freeform 36"/>
          <p:cNvSpPr>
            <a:spLocks noChangeArrowheads="1"/>
          </p:cNvSpPr>
          <p:nvPr/>
        </p:nvSpPr>
        <p:spPr bwMode="auto">
          <a:xfrm>
            <a:off x="5191125" y="1504950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8" name="Freeform 37"/>
          <p:cNvSpPr>
            <a:spLocks noChangeArrowheads="1"/>
          </p:cNvSpPr>
          <p:nvPr/>
        </p:nvSpPr>
        <p:spPr bwMode="auto">
          <a:xfrm>
            <a:off x="5191125" y="1289050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9" name="Freeform 38"/>
          <p:cNvSpPr>
            <a:spLocks noChangeArrowheads="1"/>
          </p:cNvSpPr>
          <p:nvPr/>
        </p:nvSpPr>
        <p:spPr bwMode="auto">
          <a:xfrm>
            <a:off x="5191125" y="1446213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0" name="Freeform 39"/>
          <p:cNvSpPr>
            <a:spLocks noChangeArrowheads="1"/>
          </p:cNvSpPr>
          <p:nvPr/>
        </p:nvSpPr>
        <p:spPr bwMode="auto">
          <a:xfrm>
            <a:off x="5226050" y="1376363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1" name="Freeform 40"/>
          <p:cNvSpPr>
            <a:spLocks noChangeArrowheads="1"/>
          </p:cNvSpPr>
          <p:nvPr/>
        </p:nvSpPr>
        <p:spPr bwMode="auto">
          <a:xfrm>
            <a:off x="5156200" y="1781175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2" name="Freeform 41"/>
          <p:cNvSpPr>
            <a:spLocks noChangeArrowheads="1"/>
          </p:cNvSpPr>
          <p:nvPr/>
        </p:nvSpPr>
        <p:spPr bwMode="auto">
          <a:xfrm>
            <a:off x="5246688" y="1747838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3" name="Freeform 42"/>
          <p:cNvSpPr>
            <a:spLocks noChangeArrowheads="1"/>
          </p:cNvSpPr>
          <p:nvPr/>
        </p:nvSpPr>
        <p:spPr bwMode="auto">
          <a:xfrm>
            <a:off x="5029200" y="1816100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4" name="Text Box 43"/>
          <p:cNvSpPr txBox="1">
            <a:spLocks noChangeArrowheads="1"/>
          </p:cNvSpPr>
          <p:nvPr/>
        </p:nvSpPr>
        <p:spPr bwMode="auto">
          <a:xfrm>
            <a:off x="4903788" y="2508250"/>
            <a:ext cx="36576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10-2、10-4、10-3、10-7的最小值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5" name="Freeform 44"/>
          <p:cNvSpPr>
            <a:spLocks noChangeArrowheads="1"/>
          </p:cNvSpPr>
          <p:nvPr/>
        </p:nvSpPr>
        <p:spPr bwMode="auto">
          <a:xfrm>
            <a:off x="5114925" y="947738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6" name="Text Box 45"/>
          <p:cNvSpPr txBox="1">
            <a:spLocks noChangeArrowheads="1"/>
          </p:cNvSpPr>
          <p:nvPr/>
        </p:nvSpPr>
        <p:spPr bwMode="auto">
          <a:xfrm>
            <a:off x="5529263" y="808038"/>
            <a:ext cx="609600" cy="1654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</a:p>
        </p:txBody>
      </p:sp>
      <p:sp>
        <p:nvSpPr>
          <p:cNvPr id="128027" name="Text Box 46"/>
          <p:cNvSpPr txBox="1">
            <a:spLocks noChangeArrowheads="1"/>
          </p:cNvSpPr>
          <p:nvPr/>
        </p:nvSpPr>
        <p:spPr bwMode="auto">
          <a:xfrm>
            <a:off x="7924800" y="1289050"/>
            <a:ext cx="4572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</a:p>
        </p:txBody>
      </p:sp>
      <p:sp>
        <p:nvSpPr>
          <p:cNvPr id="128028" name="Text Box 47"/>
          <p:cNvSpPr txBox="1">
            <a:spLocks noChangeArrowheads="1"/>
          </p:cNvSpPr>
          <p:nvPr/>
        </p:nvSpPr>
        <p:spPr bwMode="auto">
          <a:xfrm>
            <a:off x="7315200" y="1060450"/>
            <a:ext cx="1066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</a:p>
        </p:txBody>
      </p:sp>
      <p:sp>
        <p:nvSpPr>
          <p:cNvPr id="128029" name="Oval 49"/>
          <p:cNvSpPr>
            <a:spLocks noChangeArrowheads="1"/>
          </p:cNvSpPr>
          <p:nvPr/>
        </p:nvSpPr>
        <p:spPr bwMode="auto">
          <a:xfrm>
            <a:off x="990600" y="43862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0" name="Oval 50"/>
          <p:cNvSpPr>
            <a:spLocks noChangeArrowheads="1"/>
          </p:cNvSpPr>
          <p:nvPr/>
        </p:nvSpPr>
        <p:spPr bwMode="auto">
          <a:xfrm>
            <a:off x="3810000" y="43862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1" name="Freeform 54"/>
          <p:cNvSpPr>
            <a:spLocks noChangeArrowheads="1"/>
          </p:cNvSpPr>
          <p:nvPr/>
        </p:nvSpPr>
        <p:spPr bwMode="auto">
          <a:xfrm>
            <a:off x="1457325" y="4422775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2" name="Freeform 56"/>
          <p:cNvSpPr>
            <a:spLocks noChangeArrowheads="1"/>
          </p:cNvSpPr>
          <p:nvPr/>
        </p:nvSpPr>
        <p:spPr bwMode="auto">
          <a:xfrm>
            <a:off x="1422400" y="4757738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3" name="Text Box 60"/>
          <p:cNvSpPr txBox="1">
            <a:spLocks noChangeArrowheads="1"/>
          </p:cNvSpPr>
          <p:nvPr/>
        </p:nvSpPr>
        <p:spPr bwMode="auto">
          <a:xfrm>
            <a:off x="533400" y="5767388"/>
            <a:ext cx="4191000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的起始结点的最早发生时间 + 各自的边的权值中的和的最大值 88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4" name="Oval 61"/>
          <p:cNvSpPr>
            <a:spLocks noChangeArrowheads="1"/>
          </p:cNvSpPr>
          <p:nvPr/>
        </p:nvSpPr>
        <p:spPr bwMode="auto">
          <a:xfrm>
            <a:off x="4876800" y="43545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5" name="Oval 62"/>
          <p:cNvSpPr>
            <a:spLocks noChangeArrowheads="1"/>
          </p:cNvSpPr>
          <p:nvPr/>
        </p:nvSpPr>
        <p:spPr bwMode="auto">
          <a:xfrm>
            <a:off x="7696200" y="43576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6" name="Freeform 63"/>
          <p:cNvSpPr>
            <a:spLocks noChangeArrowheads="1"/>
          </p:cNvSpPr>
          <p:nvPr/>
        </p:nvSpPr>
        <p:spPr bwMode="auto">
          <a:xfrm>
            <a:off x="5343525" y="4449763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7" name="Freeform 64"/>
          <p:cNvSpPr>
            <a:spLocks noChangeArrowheads="1"/>
          </p:cNvSpPr>
          <p:nvPr/>
        </p:nvSpPr>
        <p:spPr bwMode="auto">
          <a:xfrm>
            <a:off x="5343525" y="4233863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8" name="Freeform 65"/>
          <p:cNvSpPr>
            <a:spLocks noChangeArrowheads="1"/>
          </p:cNvSpPr>
          <p:nvPr/>
        </p:nvSpPr>
        <p:spPr bwMode="auto">
          <a:xfrm>
            <a:off x="5343525" y="4391025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9" name="Text Box 70"/>
          <p:cNvSpPr txBox="1">
            <a:spLocks noChangeArrowheads="1"/>
          </p:cNvSpPr>
          <p:nvPr/>
        </p:nvSpPr>
        <p:spPr bwMode="auto">
          <a:xfrm>
            <a:off x="4910138" y="5751513"/>
            <a:ext cx="3429000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取终止结点的最迟发生时间 - 各自的边的权值的差的最小值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0" name="Text Box 73"/>
          <p:cNvSpPr txBox="1">
            <a:spLocks noChangeArrowheads="1"/>
          </p:cNvSpPr>
          <p:nvPr/>
        </p:nvSpPr>
        <p:spPr bwMode="auto">
          <a:xfrm>
            <a:off x="8077200" y="4205288"/>
            <a:ext cx="4572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</a:p>
        </p:txBody>
      </p:sp>
      <p:sp>
        <p:nvSpPr>
          <p:cNvPr id="128041" name="Text Box 74"/>
          <p:cNvSpPr txBox="1">
            <a:spLocks noChangeArrowheads="1"/>
          </p:cNvSpPr>
          <p:nvPr/>
        </p:nvSpPr>
        <p:spPr bwMode="auto">
          <a:xfrm>
            <a:off x="7569200" y="3976688"/>
            <a:ext cx="1066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</a:p>
        </p:txBody>
      </p:sp>
      <p:sp>
        <p:nvSpPr>
          <p:cNvPr id="128042" name="Oval 76"/>
          <p:cNvSpPr>
            <a:spLocks noChangeArrowheads="1"/>
          </p:cNvSpPr>
          <p:nvPr/>
        </p:nvSpPr>
        <p:spPr bwMode="auto">
          <a:xfrm>
            <a:off x="2895600" y="3290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Vu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3" name="Oval 77"/>
          <p:cNvSpPr>
            <a:spLocks noChangeArrowheads="1"/>
          </p:cNvSpPr>
          <p:nvPr/>
        </p:nvSpPr>
        <p:spPr bwMode="auto">
          <a:xfrm>
            <a:off x="2895600" y="3900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Vv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4" name="Oval 78"/>
          <p:cNvSpPr>
            <a:spLocks noChangeArrowheads="1"/>
          </p:cNvSpPr>
          <p:nvPr/>
        </p:nvSpPr>
        <p:spPr bwMode="auto">
          <a:xfrm>
            <a:off x="2895600" y="4433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Vw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5" name="Oval 79"/>
          <p:cNvSpPr>
            <a:spLocks noChangeArrowheads="1"/>
          </p:cNvSpPr>
          <p:nvPr/>
        </p:nvSpPr>
        <p:spPr bwMode="auto">
          <a:xfrm>
            <a:off x="2895600" y="5043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Vx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6" name="Line 80"/>
          <p:cNvSpPr>
            <a:spLocks noChangeShapeType="1"/>
          </p:cNvSpPr>
          <p:nvPr/>
        </p:nvSpPr>
        <p:spPr bwMode="auto">
          <a:xfrm>
            <a:off x="3276600" y="3595688"/>
            <a:ext cx="609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7" name="Line 81"/>
          <p:cNvSpPr>
            <a:spLocks noChangeShapeType="1"/>
          </p:cNvSpPr>
          <p:nvPr/>
        </p:nvSpPr>
        <p:spPr bwMode="auto">
          <a:xfrm flipV="1">
            <a:off x="3352800" y="4662488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8" name="Line 82"/>
          <p:cNvSpPr>
            <a:spLocks noChangeShapeType="1"/>
          </p:cNvSpPr>
          <p:nvPr/>
        </p:nvSpPr>
        <p:spPr bwMode="auto">
          <a:xfrm flipV="1">
            <a:off x="3352800" y="458628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9" name="Line 83"/>
          <p:cNvSpPr>
            <a:spLocks noChangeShapeType="1"/>
          </p:cNvSpPr>
          <p:nvPr/>
        </p:nvSpPr>
        <p:spPr bwMode="auto">
          <a:xfrm>
            <a:off x="3352800" y="4205288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0" name="Freeform 85"/>
          <p:cNvSpPr>
            <a:spLocks noChangeArrowheads="1"/>
          </p:cNvSpPr>
          <p:nvPr/>
        </p:nvSpPr>
        <p:spPr bwMode="auto">
          <a:xfrm>
            <a:off x="1177925" y="3262313"/>
            <a:ext cx="1765300" cy="1100138"/>
          </a:xfrm>
          <a:custGeom>
            <a:avLst/>
            <a:gdLst>
              <a:gd name="T0" fmla="*/ 0 w 1112"/>
              <a:gd name="T1" fmla="*/ 693 h 693"/>
              <a:gd name="T2" fmla="*/ 58 w 1112"/>
              <a:gd name="T3" fmla="*/ 548 h 693"/>
              <a:gd name="T4" fmla="*/ 102 w 1112"/>
              <a:gd name="T5" fmla="*/ 460 h 693"/>
              <a:gd name="T6" fmla="*/ 167 w 1112"/>
              <a:gd name="T7" fmla="*/ 395 h 693"/>
              <a:gd name="T8" fmla="*/ 189 w 1112"/>
              <a:gd name="T9" fmla="*/ 322 h 693"/>
              <a:gd name="T10" fmla="*/ 218 w 1112"/>
              <a:gd name="T11" fmla="*/ 300 h 693"/>
              <a:gd name="T12" fmla="*/ 342 w 1112"/>
              <a:gd name="T13" fmla="*/ 228 h 693"/>
              <a:gd name="T14" fmla="*/ 509 w 1112"/>
              <a:gd name="T15" fmla="*/ 104 h 693"/>
              <a:gd name="T16" fmla="*/ 567 w 1112"/>
              <a:gd name="T17" fmla="*/ 46 h 693"/>
              <a:gd name="T18" fmla="*/ 923 w 1112"/>
              <a:gd name="T19" fmla="*/ 60 h 693"/>
              <a:gd name="T20" fmla="*/ 1112 w 1112"/>
              <a:gd name="T21" fmla="*/ 53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2" h="693">
                <a:moveTo>
                  <a:pt x="0" y="693"/>
                </a:moveTo>
                <a:cubicBezTo>
                  <a:pt x="4" y="646"/>
                  <a:pt x="3" y="565"/>
                  <a:pt x="58" y="548"/>
                </a:cubicBezTo>
                <a:cubicBezTo>
                  <a:pt x="73" y="519"/>
                  <a:pt x="83" y="487"/>
                  <a:pt x="102" y="460"/>
                </a:cubicBezTo>
                <a:cubicBezTo>
                  <a:pt x="120" y="435"/>
                  <a:pt x="167" y="395"/>
                  <a:pt x="167" y="395"/>
                </a:cubicBezTo>
                <a:cubicBezTo>
                  <a:pt x="174" y="371"/>
                  <a:pt x="177" y="344"/>
                  <a:pt x="189" y="322"/>
                </a:cubicBezTo>
                <a:cubicBezTo>
                  <a:pt x="195" y="311"/>
                  <a:pt x="209" y="309"/>
                  <a:pt x="218" y="300"/>
                </a:cubicBezTo>
                <a:cubicBezTo>
                  <a:pt x="266" y="252"/>
                  <a:pt x="279" y="238"/>
                  <a:pt x="342" y="228"/>
                </a:cubicBezTo>
                <a:cubicBezTo>
                  <a:pt x="405" y="197"/>
                  <a:pt x="460" y="153"/>
                  <a:pt x="509" y="104"/>
                </a:cubicBezTo>
                <a:cubicBezTo>
                  <a:pt x="534" y="79"/>
                  <a:pt x="533" y="57"/>
                  <a:pt x="567" y="46"/>
                </a:cubicBezTo>
                <a:cubicBezTo>
                  <a:pt x="714" y="50"/>
                  <a:pt x="794" y="70"/>
                  <a:pt x="923" y="60"/>
                </a:cubicBezTo>
                <a:cubicBezTo>
                  <a:pt x="960" y="36"/>
                  <a:pt x="1112" y="0"/>
                  <a:pt x="1112" y="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1" name="Freeform 86"/>
          <p:cNvSpPr>
            <a:spLocks noChangeArrowheads="1"/>
          </p:cNvSpPr>
          <p:nvPr/>
        </p:nvSpPr>
        <p:spPr bwMode="auto">
          <a:xfrm>
            <a:off x="1350963" y="3530600"/>
            <a:ext cx="1524000" cy="877888"/>
          </a:xfrm>
          <a:custGeom>
            <a:avLst/>
            <a:gdLst>
              <a:gd name="T0" fmla="*/ 0 w 960"/>
              <a:gd name="T1" fmla="*/ 553 h 553"/>
              <a:gd name="T2" fmla="*/ 153 w 960"/>
              <a:gd name="T3" fmla="*/ 517 h 553"/>
              <a:gd name="T4" fmla="*/ 305 w 960"/>
              <a:gd name="T5" fmla="*/ 400 h 553"/>
              <a:gd name="T6" fmla="*/ 313 w 960"/>
              <a:gd name="T7" fmla="*/ 357 h 553"/>
              <a:gd name="T8" fmla="*/ 327 w 960"/>
              <a:gd name="T9" fmla="*/ 335 h 553"/>
              <a:gd name="T10" fmla="*/ 407 w 960"/>
              <a:gd name="T11" fmla="*/ 197 h 553"/>
              <a:gd name="T12" fmla="*/ 531 w 960"/>
              <a:gd name="T13" fmla="*/ 175 h 553"/>
              <a:gd name="T14" fmla="*/ 545 w 960"/>
              <a:gd name="T15" fmla="*/ 146 h 553"/>
              <a:gd name="T16" fmla="*/ 552 w 960"/>
              <a:gd name="T17" fmla="*/ 124 h 553"/>
              <a:gd name="T18" fmla="*/ 654 w 960"/>
              <a:gd name="T19" fmla="*/ 102 h 553"/>
              <a:gd name="T20" fmla="*/ 727 w 960"/>
              <a:gd name="T21" fmla="*/ 66 h 553"/>
              <a:gd name="T22" fmla="*/ 771 w 960"/>
              <a:gd name="T23" fmla="*/ 30 h 553"/>
              <a:gd name="T24" fmla="*/ 909 w 960"/>
              <a:gd name="T25" fmla="*/ 22 h 553"/>
              <a:gd name="T26" fmla="*/ 960 w 960"/>
              <a:gd name="T27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0" h="553">
                <a:moveTo>
                  <a:pt x="0" y="553"/>
                </a:moveTo>
                <a:cubicBezTo>
                  <a:pt x="50" y="537"/>
                  <a:pt x="103" y="533"/>
                  <a:pt x="153" y="517"/>
                </a:cubicBezTo>
                <a:cubicBezTo>
                  <a:pt x="221" y="448"/>
                  <a:pt x="227" y="441"/>
                  <a:pt x="305" y="400"/>
                </a:cubicBezTo>
                <a:cubicBezTo>
                  <a:pt x="308" y="386"/>
                  <a:pt x="308" y="371"/>
                  <a:pt x="313" y="357"/>
                </a:cubicBezTo>
                <a:cubicBezTo>
                  <a:pt x="316" y="349"/>
                  <a:pt x="324" y="343"/>
                  <a:pt x="327" y="335"/>
                </a:cubicBezTo>
                <a:cubicBezTo>
                  <a:pt x="341" y="291"/>
                  <a:pt x="349" y="212"/>
                  <a:pt x="407" y="197"/>
                </a:cubicBezTo>
                <a:cubicBezTo>
                  <a:pt x="448" y="186"/>
                  <a:pt x="490" y="188"/>
                  <a:pt x="531" y="175"/>
                </a:cubicBezTo>
                <a:cubicBezTo>
                  <a:pt x="536" y="165"/>
                  <a:pt x="541" y="156"/>
                  <a:pt x="545" y="146"/>
                </a:cubicBezTo>
                <a:cubicBezTo>
                  <a:pt x="548" y="139"/>
                  <a:pt x="545" y="127"/>
                  <a:pt x="552" y="124"/>
                </a:cubicBezTo>
                <a:cubicBezTo>
                  <a:pt x="584" y="110"/>
                  <a:pt x="620" y="111"/>
                  <a:pt x="654" y="102"/>
                </a:cubicBezTo>
                <a:cubicBezTo>
                  <a:pt x="678" y="87"/>
                  <a:pt x="705" y="84"/>
                  <a:pt x="727" y="66"/>
                </a:cubicBezTo>
                <a:cubicBezTo>
                  <a:pt x="736" y="59"/>
                  <a:pt x="756" y="32"/>
                  <a:pt x="771" y="30"/>
                </a:cubicBezTo>
                <a:cubicBezTo>
                  <a:pt x="817" y="24"/>
                  <a:pt x="863" y="25"/>
                  <a:pt x="909" y="22"/>
                </a:cubicBezTo>
                <a:cubicBezTo>
                  <a:pt x="926" y="17"/>
                  <a:pt x="944" y="0"/>
                  <a:pt x="96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2" name="Freeform 87"/>
          <p:cNvSpPr>
            <a:spLocks noChangeArrowheads="1"/>
          </p:cNvSpPr>
          <p:nvPr/>
        </p:nvSpPr>
        <p:spPr bwMode="auto">
          <a:xfrm>
            <a:off x="1431925" y="3900488"/>
            <a:ext cx="1465263" cy="704850"/>
          </a:xfrm>
          <a:custGeom>
            <a:avLst/>
            <a:gdLst>
              <a:gd name="T0" fmla="*/ 0 w 923"/>
              <a:gd name="T1" fmla="*/ 444 h 444"/>
              <a:gd name="T2" fmla="*/ 167 w 923"/>
              <a:gd name="T3" fmla="*/ 437 h 444"/>
              <a:gd name="T4" fmla="*/ 254 w 923"/>
              <a:gd name="T5" fmla="*/ 291 h 444"/>
              <a:gd name="T6" fmla="*/ 269 w 923"/>
              <a:gd name="T7" fmla="*/ 204 h 444"/>
              <a:gd name="T8" fmla="*/ 312 w 923"/>
              <a:gd name="T9" fmla="*/ 138 h 444"/>
              <a:gd name="T10" fmla="*/ 349 w 923"/>
              <a:gd name="T11" fmla="*/ 73 h 444"/>
              <a:gd name="T12" fmla="*/ 414 w 923"/>
              <a:gd name="T13" fmla="*/ 58 h 444"/>
              <a:gd name="T14" fmla="*/ 574 w 923"/>
              <a:gd name="T15" fmla="*/ 22 h 444"/>
              <a:gd name="T16" fmla="*/ 647 w 923"/>
              <a:gd name="T17" fmla="*/ 0 h 444"/>
              <a:gd name="T18" fmla="*/ 800 w 923"/>
              <a:gd name="T19" fmla="*/ 29 h 444"/>
              <a:gd name="T20" fmla="*/ 829 w 923"/>
              <a:gd name="T21" fmla="*/ 66 h 444"/>
              <a:gd name="T22" fmla="*/ 923 w 923"/>
              <a:gd name="T23" fmla="*/ 73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3" h="444">
                <a:moveTo>
                  <a:pt x="0" y="444"/>
                </a:moveTo>
                <a:cubicBezTo>
                  <a:pt x="59" y="437"/>
                  <a:pt x="106" y="442"/>
                  <a:pt x="167" y="437"/>
                </a:cubicBezTo>
                <a:cubicBezTo>
                  <a:pt x="208" y="396"/>
                  <a:pt x="240" y="348"/>
                  <a:pt x="254" y="291"/>
                </a:cubicBezTo>
                <a:cubicBezTo>
                  <a:pt x="261" y="262"/>
                  <a:pt x="258" y="231"/>
                  <a:pt x="269" y="204"/>
                </a:cubicBezTo>
                <a:cubicBezTo>
                  <a:pt x="279" y="180"/>
                  <a:pt x="303" y="163"/>
                  <a:pt x="312" y="138"/>
                </a:cubicBezTo>
                <a:cubicBezTo>
                  <a:pt x="323" y="106"/>
                  <a:pt x="321" y="91"/>
                  <a:pt x="349" y="73"/>
                </a:cubicBezTo>
                <a:cubicBezTo>
                  <a:pt x="359" y="66"/>
                  <a:pt x="412" y="58"/>
                  <a:pt x="414" y="58"/>
                </a:cubicBezTo>
                <a:cubicBezTo>
                  <a:pt x="470" y="44"/>
                  <a:pt x="516" y="30"/>
                  <a:pt x="574" y="22"/>
                </a:cubicBezTo>
                <a:cubicBezTo>
                  <a:pt x="598" y="14"/>
                  <a:pt x="623" y="8"/>
                  <a:pt x="647" y="0"/>
                </a:cubicBezTo>
                <a:cubicBezTo>
                  <a:pt x="798" y="10"/>
                  <a:pt x="715" y="2"/>
                  <a:pt x="800" y="29"/>
                </a:cubicBezTo>
                <a:cubicBezTo>
                  <a:pt x="806" y="47"/>
                  <a:pt x="805" y="62"/>
                  <a:pt x="829" y="66"/>
                </a:cubicBezTo>
                <a:cubicBezTo>
                  <a:pt x="860" y="72"/>
                  <a:pt x="923" y="73"/>
                  <a:pt x="923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3" name="Freeform 88"/>
          <p:cNvSpPr>
            <a:spLocks noChangeArrowheads="1"/>
          </p:cNvSpPr>
          <p:nvPr/>
        </p:nvSpPr>
        <p:spPr bwMode="auto">
          <a:xfrm>
            <a:off x="1454150" y="3849688"/>
            <a:ext cx="1455738" cy="747713"/>
          </a:xfrm>
          <a:custGeom>
            <a:avLst/>
            <a:gdLst>
              <a:gd name="T0" fmla="*/ 0 w 917"/>
              <a:gd name="T1" fmla="*/ 432 h 471"/>
              <a:gd name="T2" fmla="*/ 168 w 917"/>
              <a:gd name="T3" fmla="*/ 454 h 471"/>
              <a:gd name="T4" fmla="*/ 233 w 917"/>
              <a:gd name="T5" fmla="*/ 389 h 471"/>
              <a:gd name="T6" fmla="*/ 335 w 917"/>
              <a:gd name="T7" fmla="*/ 301 h 471"/>
              <a:gd name="T8" fmla="*/ 349 w 917"/>
              <a:gd name="T9" fmla="*/ 199 h 471"/>
              <a:gd name="T10" fmla="*/ 393 w 917"/>
              <a:gd name="T11" fmla="*/ 163 h 471"/>
              <a:gd name="T12" fmla="*/ 415 w 917"/>
              <a:gd name="T13" fmla="*/ 141 h 471"/>
              <a:gd name="T14" fmla="*/ 531 w 917"/>
              <a:gd name="T15" fmla="*/ 98 h 471"/>
              <a:gd name="T16" fmla="*/ 567 w 917"/>
              <a:gd name="T17" fmla="*/ 69 h 471"/>
              <a:gd name="T18" fmla="*/ 582 w 917"/>
              <a:gd name="T19" fmla="*/ 47 h 471"/>
              <a:gd name="T20" fmla="*/ 691 w 917"/>
              <a:gd name="T21" fmla="*/ 32 h 471"/>
              <a:gd name="T22" fmla="*/ 917 w 917"/>
              <a:gd name="T23" fmla="*/ 10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17" h="471">
                <a:moveTo>
                  <a:pt x="0" y="432"/>
                </a:moveTo>
                <a:cubicBezTo>
                  <a:pt x="75" y="471"/>
                  <a:pt x="44" y="461"/>
                  <a:pt x="168" y="454"/>
                </a:cubicBezTo>
                <a:cubicBezTo>
                  <a:pt x="190" y="431"/>
                  <a:pt x="206" y="406"/>
                  <a:pt x="233" y="389"/>
                </a:cubicBezTo>
                <a:cubicBezTo>
                  <a:pt x="264" y="344"/>
                  <a:pt x="283" y="320"/>
                  <a:pt x="335" y="301"/>
                </a:cubicBezTo>
                <a:cubicBezTo>
                  <a:pt x="341" y="267"/>
                  <a:pt x="337" y="231"/>
                  <a:pt x="349" y="199"/>
                </a:cubicBezTo>
                <a:cubicBezTo>
                  <a:pt x="354" y="186"/>
                  <a:pt x="384" y="171"/>
                  <a:pt x="393" y="163"/>
                </a:cubicBezTo>
                <a:cubicBezTo>
                  <a:pt x="401" y="156"/>
                  <a:pt x="406" y="147"/>
                  <a:pt x="415" y="141"/>
                </a:cubicBezTo>
                <a:cubicBezTo>
                  <a:pt x="446" y="121"/>
                  <a:pt x="495" y="121"/>
                  <a:pt x="531" y="98"/>
                </a:cubicBezTo>
                <a:cubicBezTo>
                  <a:pt x="575" y="33"/>
                  <a:pt x="517" y="110"/>
                  <a:pt x="567" y="69"/>
                </a:cubicBezTo>
                <a:cubicBezTo>
                  <a:pt x="574" y="63"/>
                  <a:pt x="574" y="50"/>
                  <a:pt x="582" y="47"/>
                </a:cubicBezTo>
                <a:cubicBezTo>
                  <a:pt x="617" y="35"/>
                  <a:pt x="655" y="39"/>
                  <a:pt x="691" y="32"/>
                </a:cubicBezTo>
                <a:cubicBezTo>
                  <a:pt x="752" y="34"/>
                  <a:pt x="917" y="0"/>
                  <a:pt x="917" y="10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4" name="Freeform 90"/>
          <p:cNvSpPr>
            <a:spLocks noChangeArrowheads="1"/>
          </p:cNvSpPr>
          <p:nvPr/>
        </p:nvSpPr>
        <p:spPr bwMode="auto">
          <a:xfrm>
            <a:off x="1443038" y="4046538"/>
            <a:ext cx="1431925" cy="776288"/>
          </a:xfrm>
          <a:custGeom>
            <a:avLst/>
            <a:gdLst>
              <a:gd name="T0" fmla="*/ 0 w 902"/>
              <a:gd name="T1" fmla="*/ 345 h 489"/>
              <a:gd name="T2" fmla="*/ 87 w 902"/>
              <a:gd name="T3" fmla="*/ 439 h 489"/>
              <a:gd name="T4" fmla="*/ 218 w 902"/>
              <a:gd name="T5" fmla="*/ 468 h 489"/>
              <a:gd name="T6" fmla="*/ 298 w 902"/>
              <a:gd name="T7" fmla="*/ 432 h 489"/>
              <a:gd name="T8" fmla="*/ 327 w 902"/>
              <a:gd name="T9" fmla="*/ 403 h 489"/>
              <a:gd name="T10" fmla="*/ 349 w 902"/>
              <a:gd name="T11" fmla="*/ 396 h 489"/>
              <a:gd name="T12" fmla="*/ 364 w 902"/>
              <a:gd name="T13" fmla="*/ 374 h 489"/>
              <a:gd name="T14" fmla="*/ 422 w 902"/>
              <a:gd name="T15" fmla="*/ 345 h 489"/>
              <a:gd name="T16" fmla="*/ 465 w 902"/>
              <a:gd name="T17" fmla="*/ 272 h 489"/>
              <a:gd name="T18" fmla="*/ 553 w 902"/>
              <a:gd name="T19" fmla="*/ 148 h 489"/>
              <a:gd name="T20" fmla="*/ 611 w 902"/>
              <a:gd name="T21" fmla="*/ 90 h 489"/>
              <a:gd name="T22" fmla="*/ 902 w 902"/>
              <a:gd name="T23" fmla="*/ 46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489">
                <a:moveTo>
                  <a:pt x="0" y="345"/>
                </a:moveTo>
                <a:cubicBezTo>
                  <a:pt x="11" y="412"/>
                  <a:pt x="22" y="414"/>
                  <a:pt x="87" y="439"/>
                </a:cubicBezTo>
                <a:cubicBezTo>
                  <a:pt x="137" y="489"/>
                  <a:pt x="137" y="476"/>
                  <a:pt x="218" y="468"/>
                </a:cubicBezTo>
                <a:cubicBezTo>
                  <a:pt x="245" y="455"/>
                  <a:pt x="271" y="445"/>
                  <a:pt x="298" y="432"/>
                </a:cubicBezTo>
                <a:cubicBezTo>
                  <a:pt x="308" y="422"/>
                  <a:pt x="316" y="411"/>
                  <a:pt x="327" y="403"/>
                </a:cubicBezTo>
                <a:cubicBezTo>
                  <a:pt x="333" y="399"/>
                  <a:pt x="343" y="401"/>
                  <a:pt x="349" y="396"/>
                </a:cubicBezTo>
                <a:cubicBezTo>
                  <a:pt x="356" y="391"/>
                  <a:pt x="357" y="379"/>
                  <a:pt x="364" y="374"/>
                </a:cubicBezTo>
                <a:cubicBezTo>
                  <a:pt x="382" y="362"/>
                  <a:pt x="422" y="345"/>
                  <a:pt x="422" y="345"/>
                </a:cubicBezTo>
                <a:cubicBezTo>
                  <a:pt x="432" y="315"/>
                  <a:pt x="443" y="295"/>
                  <a:pt x="465" y="272"/>
                </a:cubicBezTo>
                <a:cubicBezTo>
                  <a:pt x="474" y="220"/>
                  <a:pt x="498" y="165"/>
                  <a:pt x="553" y="148"/>
                </a:cubicBezTo>
                <a:cubicBezTo>
                  <a:pt x="570" y="122"/>
                  <a:pt x="591" y="114"/>
                  <a:pt x="611" y="90"/>
                </a:cubicBezTo>
                <a:cubicBezTo>
                  <a:pt x="684" y="0"/>
                  <a:pt x="767" y="46"/>
                  <a:pt x="902" y="4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5" name="Freeform 91"/>
          <p:cNvSpPr>
            <a:spLocks noChangeArrowheads="1"/>
          </p:cNvSpPr>
          <p:nvPr/>
        </p:nvSpPr>
        <p:spPr bwMode="auto">
          <a:xfrm>
            <a:off x="1385888" y="4732338"/>
            <a:ext cx="727075" cy="200025"/>
          </a:xfrm>
          <a:custGeom>
            <a:avLst/>
            <a:gdLst>
              <a:gd name="T0" fmla="*/ 0 w 458"/>
              <a:gd name="T1" fmla="*/ 0 h 126"/>
              <a:gd name="T2" fmla="*/ 21 w 458"/>
              <a:gd name="T3" fmla="*/ 22 h 126"/>
              <a:gd name="T4" fmla="*/ 138 w 458"/>
              <a:gd name="T5" fmla="*/ 36 h 126"/>
              <a:gd name="T6" fmla="*/ 240 w 458"/>
              <a:gd name="T7" fmla="*/ 73 h 126"/>
              <a:gd name="T8" fmla="*/ 261 w 458"/>
              <a:gd name="T9" fmla="*/ 94 h 126"/>
              <a:gd name="T10" fmla="*/ 341 w 458"/>
              <a:gd name="T11" fmla="*/ 124 h 126"/>
              <a:gd name="T12" fmla="*/ 458 w 458"/>
              <a:gd name="T13" fmla="*/ 12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126">
                <a:moveTo>
                  <a:pt x="0" y="0"/>
                </a:moveTo>
                <a:cubicBezTo>
                  <a:pt x="7" y="7"/>
                  <a:pt x="11" y="19"/>
                  <a:pt x="21" y="22"/>
                </a:cubicBezTo>
                <a:cubicBezTo>
                  <a:pt x="59" y="32"/>
                  <a:pt x="138" y="36"/>
                  <a:pt x="138" y="36"/>
                </a:cubicBezTo>
                <a:cubicBezTo>
                  <a:pt x="172" y="49"/>
                  <a:pt x="208" y="55"/>
                  <a:pt x="240" y="73"/>
                </a:cubicBezTo>
                <a:cubicBezTo>
                  <a:pt x="249" y="78"/>
                  <a:pt x="252" y="89"/>
                  <a:pt x="261" y="94"/>
                </a:cubicBezTo>
                <a:cubicBezTo>
                  <a:pt x="276" y="103"/>
                  <a:pt x="323" y="123"/>
                  <a:pt x="341" y="124"/>
                </a:cubicBezTo>
                <a:cubicBezTo>
                  <a:pt x="380" y="126"/>
                  <a:pt x="419" y="124"/>
                  <a:pt x="458" y="12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6" name="Freeform 92"/>
          <p:cNvSpPr>
            <a:spLocks noChangeArrowheads="1"/>
          </p:cNvSpPr>
          <p:nvPr/>
        </p:nvSpPr>
        <p:spPr bwMode="auto">
          <a:xfrm>
            <a:off x="1343025" y="4419600"/>
            <a:ext cx="1603375" cy="827088"/>
          </a:xfrm>
          <a:custGeom>
            <a:avLst/>
            <a:gdLst>
              <a:gd name="T0" fmla="*/ 34 w 1010"/>
              <a:gd name="T1" fmla="*/ 197 h 521"/>
              <a:gd name="T2" fmla="*/ 99 w 1010"/>
              <a:gd name="T3" fmla="*/ 510 h 521"/>
              <a:gd name="T4" fmla="*/ 252 w 1010"/>
              <a:gd name="T5" fmla="*/ 488 h 521"/>
              <a:gd name="T6" fmla="*/ 296 w 1010"/>
              <a:gd name="T7" fmla="*/ 430 h 521"/>
              <a:gd name="T8" fmla="*/ 318 w 1010"/>
              <a:gd name="T9" fmla="*/ 401 h 521"/>
              <a:gd name="T10" fmla="*/ 368 w 1010"/>
              <a:gd name="T11" fmla="*/ 277 h 521"/>
              <a:gd name="T12" fmla="*/ 441 w 1010"/>
              <a:gd name="T13" fmla="*/ 226 h 521"/>
              <a:gd name="T14" fmla="*/ 543 w 1010"/>
              <a:gd name="T15" fmla="*/ 190 h 521"/>
              <a:gd name="T16" fmla="*/ 587 w 1010"/>
              <a:gd name="T17" fmla="*/ 139 h 521"/>
              <a:gd name="T18" fmla="*/ 681 w 1010"/>
              <a:gd name="T19" fmla="*/ 0 h 521"/>
              <a:gd name="T20" fmla="*/ 739 w 1010"/>
              <a:gd name="T21" fmla="*/ 8 h 521"/>
              <a:gd name="T22" fmla="*/ 987 w 1010"/>
              <a:gd name="T23" fmla="*/ 22 h 521"/>
              <a:gd name="T24" fmla="*/ 1008 w 1010"/>
              <a:gd name="T25" fmla="*/ 44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0" h="521">
                <a:moveTo>
                  <a:pt x="34" y="197"/>
                </a:moveTo>
                <a:cubicBezTo>
                  <a:pt x="37" y="240"/>
                  <a:pt x="0" y="472"/>
                  <a:pt x="99" y="510"/>
                </a:cubicBezTo>
                <a:cubicBezTo>
                  <a:pt x="150" y="506"/>
                  <a:pt x="212" y="521"/>
                  <a:pt x="252" y="488"/>
                </a:cubicBezTo>
                <a:cubicBezTo>
                  <a:pt x="271" y="473"/>
                  <a:pt x="281" y="449"/>
                  <a:pt x="296" y="430"/>
                </a:cubicBezTo>
                <a:cubicBezTo>
                  <a:pt x="303" y="420"/>
                  <a:pt x="318" y="401"/>
                  <a:pt x="318" y="401"/>
                </a:cubicBezTo>
                <a:cubicBezTo>
                  <a:pt x="330" y="364"/>
                  <a:pt x="338" y="304"/>
                  <a:pt x="368" y="277"/>
                </a:cubicBezTo>
                <a:cubicBezTo>
                  <a:pt x="390" y="257"/>
                  <a:pt x="413" y="235"/>
                  <a:pt x="441" y="226"/>
                </a:cubicBezTo>
                <a:cubicBezTo>
                  <a:pt x="477" y="215"/>
                  <a:pt x="511" y="211"/>
                  <a:pt x="543" y="190"/>
                </a:cubicBezTo>
                <a:cubicBezTo>
                  <a:pt x="557" y="172"/>
                  <a:pt x="575" y="158"/>
                  <a:pt x="587" y="139"/>
                </a:cubicBezTo>
                <a:cubicBezTo>
                  <a:pt x="625" y="79"/>
                  <a:pt x="610" y="26"/>
                  <a:pt x="681" y="0"/>
                </a:cubicBezTo>
                <a:cubicBezTo>
                  <a:pt x="700" y="3"/>
                  <a:pt x="720" y="7"/>
                  <a:pt x="739" y="8"/>
                </a:cubicBezTo>
                <a:cubicBezTo>
                  <a:pt x="822" y="14"/>
                  <a:pt x="905" y="13"/>
                  <a:pt x="987" y="22"/>
                </a:cubicBezTo>
                <a:cubicBezTo>
                  <a:pt x="1010" y="24"/>
                  <a:pt x="1008" y="32"/>
                  <a:pt x="1008" y="4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7" name="Freeform 94"/>
          <p:cNvSpPr>
            <a:spLocks noChangeArrowheads="1"/>
          </p:cNvSpPr>
          <p:nvPr/>
        </p:nvSpPr>
        <p:spPr bwMode="auto">
          <a:xfrm>
            <a:off x="1385888" y="4405313"/>
            <a:ext cx="1535113" cy="569913"/>
          </a:xfrm>
          <a:custGeom>
            <a:avLst/>
            <a:gdLst>
              <a:gd name="T0" fmla="*/ 0 w 967"/>
              <a:gd name="T1" fmla="*/ 199 h 359"/>
              <a:gd name="T2" fmla="*/ 72 w 967"/>
              <a:gd name="T3" fmla="*/ 279 h 359"/>
              <a:gd name="T4" fmla="*/ 116 w 967"/>
              <a:gd name="T5" fmla="*/ 308 h 359"/>
              <a:gd name="T6" fmla="*/ 138 w 967"/>
              <a:gd name="T7" fmla="*/ 322 h 359"/>
              <a:gd name="T8" fmla="*/ 145 w 967"/>
              <a:gd name="T9" fmla="*/ 344 h 359"/>
              <a:gd name="T10" fmla="*/ 392 w 967"/>
              <a:gd name="T11" fmla="*/ 344 h 359"/>
              <a:gd name="T12" fmla="*/ 400 w 967"/>
              <a:gd name="T13" fmla="*/ 300 h 359"/>
              <a:gd name="T14" fmla="*/ 421 w 967"/>
              <a:gd name="T15" fmla="*/ 279 h 359"/>
              <a:gd name="T16" fmla="*/ 429 w 967"/>
              <a:gd name="T17" fmla="*/ 242 h 359"/>
              <a:gd name="T18" fmla="*/ 501 w 967"/>
              <a:gd name="T19" fmla="*/ 228 h 359"/>
              <a:gd name="T20" fmla="*/ 545 w 967"/>
              <a:gd name="T21" fmla="*/ 199 h 359"/>
              <a:gd name="T22" fmla="*/ 603 w 967"/>
              <a:gd name="T23" fmla="*/ 148 h 359"/>
              <a:gd name="T24" fmla="*/ 901 w 967"/>
              <a:gd name="T25" fmla="*/ 31 h 359"/>
              <a:gd name="T26" fmla="*/ 967 w 967"/>
              <a:gd name="T27" fmla="*/ 82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7" h="359">
                <a:moveTo>
                  <a:pt x="0" y="199"/>
                </a:moveTo>
                <a:cubicBezTo>
                  <a:pt x="11" y="233"/>
                  <a:pt x="45" y="257"/>
                  <a:pt x="72" y="279"/>
                </a:cubicBezTo>
                <a:cubicBezTo>
                  <a:pt x="86" y="290"/>
                  <a:pt x="101" y="298"/>
                  <a:pt x="116" y="308"/>
                </a:cubicBezTo>
                <a:cubicBezTo>
                  <a:pt x="123" y="313"/>
                  <a:pt x="138" y="322"/>
                  <a:pt x="138" y="322"/>
                </a:cubicBezTo>
                <a:cubicBezTo>
                  <a:pt x="140" y="329"/>
                  <a:pt x="138" y="342"/>
                  <a:pt x="145" y="344"/>
                </a:cubicBezTo>
                <a:cubicBezTo>
                  <a:pt x="194" y="359"/>
                  <a:pt x="369" y="345"/>
                  <a:pt x="392" y="344"/>
                </a:cubicBezTo>
                <a:cubicBezTo>
                  <a:pt x="395" y="329"/>
                  <a:pt x="394" y="314"/>
                  <a:pt x="400" y="300"/>
                </a:cubicBezTo>
                <a:cubicBezTo>
                  <a:pt x="404" y="291"/>
                  <a:pt x="417" y="288"/>
                  <a:pt x="421" y="279"/>
                </a:cubicBezTo>
                <a:cubicBezTo>
                  <a:pt x="427" y="268"/>
                  <a:pt x="422" y="253"/>
                  <a:pt x="429" y="242"/>
                </a:cubicBezTo>
                <a:cubicBezTo>
                  <a:pt x="434" y="235"/>
                  <a:pt x="497" y="229"/>
                  <a:pt x="501" y="228"/>
                </a:cubicBezTo>
                <a:cubicBezTo>
                  <a:pt x="571" y="158"/>
                  <a:pt x="481" y="241"/>
                  <a:pt x="545" y="199"/>
                </a:cubicBezTo>
                <a:cubicBezTo>
                  <a:pt x="573" y="180"/>
                  <a:pt x="570" y="158"/>
                  <a:pt x="603" y="148"/>
                </a:cubicBezTo>
                <a:cubicBezTo>
                  <a:pt x="679" y="0"/>
                  <a:pt x="705" y="45"/>
                  <a:pt x="901" y="31"/>
                </a:cubicBezTo>
                <a:cubicBezTo>
                  <a:pt x="960" y="39"/>
                  <a:pt x="967" y="29"/>
                  <a:pt x="967" y="8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8" name="Freeform 95"/>
          <p:cNvSpPr>
            <a:spLocks noChangeArrowheads="1"/>
          </p:cNvSpPr>
          <p:nvPr/>
        </p:nvSpPr>
        <p:spPr bwMode="auto">
          <a:xfrm>
            <a:off x="1327150" y="4675188"/>
            <a:ext cx="1570038" cy="473075"/>
          </a:xfrm>
          <a:custGeom>
            <a:avLst/>
            <a:gdLst>
              <a:gd name="T0" fmla="*/ 0 w 989"/>
              <a:gd name="T1" fmla="*/ 58 h 298"/>
              <a:gd name="T2" fmla="*/ 15 w 989"/>
              <a:gd name="T3" fmla="*/ 174 h 298"/>
              <a:gd name="T4" fmla="*/ 357 w 989"/>
              <a:gd name="T5" fmla="*/ 298 h 298"/>
              <a:gd name="T6" fmla="*/ 567 w 989"/>
              <a:gd name="T7" fmla="*/ 290 h 298"/>
              <a:gd name="T8" fmla="*/ 597 w 989"/>
              <a:gd name="T9" fmla="*/ 283 h 298"/>
              <a:gd name="T10" fmla="*/ 647 w 989"/>
              <a:gd name="T11" fmla="*/ 210 h 298"/>
              <a:gd name="T12" fmla="*/ 735 w 989"/>
              <a:gd name="T13" fmla="*/ 87 h 298"/>
              <a:gd name="T14" fmla="*/ 807 w 989"/>
              <a:gd name="T15" fmla="*/ 50 h 298"/>
              <a:gd name="T16" fmla="*/ 851 w 989"/>
              <a:gd name="T17" fmla="*/ 36 h 298"/>
              <a:gd name="T18" fmla="*/ 873 w 989"/>
              <a:gd name="T19" fmla="*/ 29 h 298"/>
              <a:gd name="T20" fmla="*/ 989 w 989"/>
              <a:gd name="T21" fmla="*/ 7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89" h="298">
                <a:moveTo>
                  <a:pt x="0" y="58"/>
                </a:moveTo>
                <a:cubicBezTo>
                  <a:pt x="1" y="74"/>
                  <a:pt x="0" y="143"/>
                  <a:pt x="15" y="174"/>
                </a:cubicBezTo>
                <a:cubicBezTo>
                  <a:pt x="66" y="282"/>
                  <a:pt x="258" y="287"/>
                  <a:pt x="357" y="298"/>
                </a:cubicBezTo>
                <a:cubicBezTo>
                  <a:pt x="427" y="295"/>
                  <a:pt x="497" y="294"/>
                  <a:pt x="567" y="290"/>
                </a:cubicBezTo>
                <a:cubicBezTo>
                  <a:pt x="577" y="289"/>
                  <a:pt x="590" y="291"/>
                  <a:pt x="597" y="283"/>
                </a:cubicBezTo>
                <a:cubicBezTo>
                  <a:pt x="706" y="163"/>
                  <a:pt x="578" y="259"/>
                  <a:pt x="647" y="210"/>
                </a:cubicBezTo>
                <a:cubicBezTo>
                  <a:pt x="663" y="148"/>
                  <a:pt x="668" y="108"/>
                  <a:pt x="735" y="87"/>
                </a:cubicBezTo>
                <a:cubicBezTo>
                  <a:pt x="758" y="71"/>
                  <a:pt x="781" y="59"/>
                  <a:pt x="807" y="50"/>
                </a:cubicBezTo>
                <a:cubicBezTo>
                  <a:pt x="822" y="45"/>
                  <a:pt x="836" y="41"/>
                  <a:pt x="851" y="36"/>
                </a:cubicBezTo>
                <a:cubicBezTo>
                  <a:pt x="858" y="34"/>
                  <a:pt x="873" y="29"/>
                  <a:pt x="873" y="29"/>
                </a:cubicBezTo>
                <a:cubicBezTo>
                  <a:pt x="916" y="0"/>
                  <a:pt x="930" y="7"/>
                  <a:pt x="989" y="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9" name="Freeform 96"/>
          <p:cNvSpPr>
            <a:spLocks noChangeArrowheads="1"/>
          </p:cNvSpPr>
          <p:nvPr/>
        </p:nvSpPr>
        <p:spPr bwMode="auto">
          <a:xfrm>
            <a:off x="1312863" y="4778375"/>
            <a:ext cx="1658938" cy="760413"/>
          </a:xfrm>
          <a:custGeom>
            <a:avLst/>
            <a:gdLst>
              <a:gd name="T0" fmla="*/ 0 w 1045"/>
              <a:gd name="T1" fmla="*/ 0 h 479"/>
              <a:gd name="T2" fmla="*/ 44 w 1045"/>
              <a:gd name="T3" fmla="*/ 196 h 479"/>
              <a:gd name="T4" fmla="*/ 59 w 1045"/>
              <a:gd name="T5" fmla="*/ 255 h 479"/>
              <a:gd name="T6" fmla="*/ 80 w 1045"/>
              <a:gd name="T7" fmla="*/ 262 h 479"/>
              <a:gd name="T8" fmla="*/ 131 w 1045"/>
              <a:gd name="T9" fmla="*/ 342 h 479"/>
              <a:gd name="T10" fmla="*/ 146 w 1045"/>
              <a:gd name="T11" fmla="*/ 385 h 479"/>
              <a:gd name="T12" fmla="*/ 168 w 1045"/>
              <a:gd name="T13" fmla="*/ 400 h 479"/>
              <a:gd name="T14" fmla="*/ 269 w 1045"/>
              <a:gd name="T15" fmla="*/ 465 h 479"/>
              <a:gd name="T16" fmla="*/ 386 w 1045"/>
              <a:gd name="T17" fmla="*/ 451 h 479"/>
              <a:gd name="T18" fmla="*/ 444 w 1045"/>
              <a:gd name="T19" fmla="*/ 385 h 479"/>
              <a:gd name="T20" fmla="*/ 691 w 1045"/>
              <a:gd name="T21" fmla="*/ 378 h 479"/>
              <a:gd name="T22" fmla="*/ 946 w 1045"/>
              <a:gd name="T23" fmla="*/ 349 h 479"/>
              <a:gd name="T24" fmla="*/ 1040 w 1045"/>
              <a:gd name="T25" fmla="*/ 313 h 479"/>
              <a:gd name="T26" fmla="*/ 1026 w 1045"/>
              <a:gd name="T27" fmla="*/ 32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5" h="479">
                <a:moveTo>
                  <a:pt x="0" y="0"/>
                </a:moveTo>
                <a:cubicBezTo>
                  <a:pt x="6" y="74"/>
                  <a:pt x="1" y="136"/>
                  <a:pt x="44" y="196"/>
                </a:cubicBezTo>
                <a:cubicBezTo>
                  <a:pt x="49" y="216"/>
                  <a:pt x="49" y="237"/>
                  <a:pt x="59" y="255"/>
                </a:cubicBezTo>
                <a:cubicBezTo>
                  <a:pt x="63" y="261"/>
                  <a:pt x="76" y="256"/>
                  <a:pt x="80" y="262"/>
                </a:cubicBezTo>
                <a:cubicBezTo>
                  <a:pt x="184" y="402"/>
                  <a:pt x="33" y="244"/>
                  <a:pt x="131" y="342"/>
                </a:cubicBezTo>
                <a:cubicBezTo>
                  <a:pt x="136" y="356"/>
                  <a:pt x="138" y="372"/>
                  <a:pt x="146" y="385"/>
                </a:cubicBezTo>
                <a:cubicBezTo>
                  <a:pt x="151" y="392"/>
                  <a:pt x="161" y="394"/>
                  <a:pt x="168" y="400"/>
                </a:cubicBezTo>
                <a:cubicBezTo>
                  <a:pt x="201" y="429"/>
                  <a:pt x="226" y="455"/>
                  <a:pt x="269" y="465"/>
                </a:cubicBezTo>
                <a:cubicBezTo>
                  <a:pt x="308" y="462"/>
                  <a:pt x="358" y="479"/>
                  <a:pt x="386" y="451"/>
                </a:cubicBezTo>
                <a:cubicBezTo>
                  <a:pt x="420" y="417"/>
                  <a:pt x="366" y="391"/>
                  <a:pt x="444" y="385"/>
                </a:cubicBezTo>
                <a:cubicBezTo>
                  <a:pt x="526" y="379"/>
                  <a:pt x="609" y="380"/>
                  <a:pt x="691" y="378"/>
                </a:cubicBezTo>
                <a:cubicBezTo>
                  <a:pt x="777" y="362"/>
                  <a:pt x="859" y="355"/>
                  <a:pt x="946" y="349"/>
                </a:cubicBezTo>
                <a:cubicBezTo>
                  <a:pt x="971" y="333"/>
                  <a:pt x="1009" y="313"/>
                  <a:pt x="1040" y="313"/>
                </a:cubicBezTo>
                <a:cubicBezTo>
                  <a:pt x="1045" y="313"/>
                  <a:pt x="1031" y="318"/>
                  <a:pt x="1026" y="3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0" name="Freeform 97"/>
          <p:cNvSpPr>
            <a:spLocks noChangeArrowheads="1"/>
          </p:cNvSpPr>
          <p:nvPr/>
        </p:nvSpPr>
        <p:spPr bwMode="auto">
          <a:xfrm>
            <a:off x="1241425" y="4813300"/>
            <a:ext cx="1690688" cy="854075"/>
          </a:xfrm>
          <a:custGeom>
            <a:avLst/>
            <a:gdLst>
              <a:gd name="T0" fmla="*/ 40 w 1065"/>
              <a:gd name="T1" fmla="*/ 0 h 538"/>
              <a:gd name="T2" fmla="*/ 112 w 1065"/>
              <a:gd name="T3" fmla="*/ 465 h 538"/>
              <a:gd name="T4" fmla="*/ 302 w 1065"/>
              <a:gd name="T5" fmla="*/ 538 h 538"/>
              <a:gd name="T6" fmla="*/ 876 w 1065"/>
              <a:gd name="T7" fmla="*/ 523 h 538"/>
              <a:gd name="T8" fmla="*/ 1000 w 1065"/>
              <a:gd name="T9" fmla="*/ 465 h 538"/>
              <a:gd name="T10" fmla="*/ 1051 w 1065"/>
              <a:gd name="T11" fmla="*/ 414 h 538"/>
              <a:gd name="T12" fmla="*/ 1065 w 1065"/>
              <a:gd name="T13" fmla="*/ 349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538">
                <a:moveTo>
                  <a:pt x="40" y="0"/>
                </a:moveTo>
                <a:cubicBezTo>
                  <a:pt x="41" y="46"/>
                  <a:pt x="0" y="390"/>
                  <a:pt x="112" y="465"/>
                </a:cubicBezTo>
                <a:cubicBezTo>
                  <a:pt x="158" y="533"/>
                  <a:pt x="224" y="531"/>
                  <a:pt x="302" y="538"/>
                </a:cubicBezTo>
                <a:cubicBezTo>
                  <a:pt x="493" y="533"/>
                  <a:pt x="685" y="529"/>
                  <a:pt x="876" y="523"/>
                </a:cubicBezTo>
                <a:cubicBezTo>
                  <a:pt x="991" y="519"/>
                  <a:pt x="956" y="529"/>
                  <a:pt x="1000" y="465"/>
                </a:cubicBezTo>
                <a:cubicBezTo>
                  <a:pt x="1010" y="432"/>
                  <a:pt x="1025" y="440"/>
                  <a:pt x="1051" y="414"/>
                </a:cubicBezTo>
                <a:cubicBezTo>
                  <a:pt x="1056" y="392"/>
                  <a:pt x="1065" y="371"/>
                  <a:pt x="1065" y="34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1" name="Text Box 98"/>
          <p:cNvSpPr txBox="1">
            <a:spLocks noChangeArrowheads="1"/>
          </p:cNvSpPr>
          <p:nvPr/>
        </p:nvSpPr>
        <p:spPr bwMode="auto">
          <a:xfrm>
            <a:off x="2819400" y="29860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28062" name="Text Box 100"/>
          <p:cNvSpPr txBox="1">
            <a:spLocks noChangeArrowheads="1"/>
          </p:cNvSpPr>
          <p:nvPr/>
        </p:nvSpPr>
        <p:spPr bwMode="auto">
          <a:xfrm>
            <a:off x="2819400" y="3595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28063" name="Text Box 101"/>
          <p:cNvSpPr txBox="1">
            <a:spLocks noChangeArrowheads="1"/>
          </p:cNvSpPr>
          <p:nvPr/>
        </p:nvSpPr>
        <p:spPr bwMode="auto">
          <a:xfrm>
            <a:off x="2819400" y="41735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</p:txBody>
      </p:sp>
      <p:sp>
        <p:nvSpPr>
          <p:cNvPr id="128064" name="Text Box 102"/>
          <p:cNvSpPr txBox="1">
            <a:spLocks noChangeArrowheads="1"/>
          </p:cNvSpPr>
          <p:nvPr/>
        </p:nvSpPr>
        <p:spPr bwMode="auto">
          <a:xfrm>
            <a:off x="2819400" y="4738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82</a:t>
            </a:r>
          </a:p>
        </p:txBody>
      </p:sp>
      <p:sp>
        <p:nvSpPr>
          <p:cNvPr id="128065" name="Text Box 103"/>
          <p:cNvSpPr txBox="1">
            <a:spLocks noChangeArrowheads="1"/>
          </p:cNvSpPr>
          <p:nvPr/>
        </p:nvSpPr>
        <p:spPr bwMode="auto">
          <a:xfrm>
            <a:off x="3276600" y="35639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28066" name="Text Box 104"/>
          <p:cNvSpPr txBox="1">
            <a:spLocks noChangeArrowheads="1"/>
          </p:cNvSpPr>
          <p:nvPr/>
        </p:nvSpPr>
        <p:spPr bwMode="auto">
          <a:xfrm>
            <a:off x="3200400" y="40211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28067" name="Text Box 105"/>
          <p:cNvSpPr txBox="1">
            <a:spLocks noChangeArrowheads="1"/>
          </p:cNvSpPr>
          <p:nvPr/>
        </p:nvSpPr>
        <p:spPr bwMode="auto">
          <a:xfrm>
            <a:off x="3200400" y="42814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28068" name="Text Box 106"/>
          <p:cNvSpPr txBox="1">
            <a:spLocks noChangeArrowheads="1"/>
          </p:cNvSpPr>
          <p:nvPr/>
        </p:nvSpPr>
        <p:spPr bwMode="auto">
          <a:xfrm>
            <a:off x="3200400" y="47069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128069" name="Oval 107"/>
          <p:cNvSpPr>
            <a:spLocks noChangeArrowheads="1"/>
          </p:cNvSpPr>
          <p:nvPr/>
        </p:nvSpPr>
        <p:spPr bwMode="auto">
          <a:xfrm>
            <a:off x="5638800" y="3519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Vu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0" name="Oval 108"/>
          <p:cNvSpPr>
            <a:spLocks noChangeArrowheads="1"/>
          </p:cNvSpPr>
          <p:nvPr/>
        </p:nvSpPr>
        <p:spPr bwMode="auto">
          <a:xfrm>
            <a:off x="5638800" y="4129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Vv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1" name="Oval 109"/>
          <p:cNvSpPr>
            <a:spLocks noChangeArrowheads="1"/>
          </p:cNvSpPr>
          <p:nvPr/>
        </p:nvSpPr>
        <p:spPr bwMode="auto">
          <a:xfrm>
            <a:off x="5638800" y="4662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Vw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2" name="Oval 110"/>
          <p:cNvSpPr>
            <a:spLocks noChangeArrowheads="1"/>
          </p:cNvSpPr>
          <p:nvPr/>
        </p:nvSpPr>
        <p:spPr bwMode="auto">
          <a:xfrm>
            <a:off x="5638800" y="5272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Vx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3" name="Text Box 111"/>
          <p:cNvSpPr txBox="1">
            <a:spLocks noChangeArrowheads="1"/>
          </p:cNvSpPr>
          <p:nvPr/>
        </p:nvSpPr>
        <p:spPr bwMode="auto">
          <a:xfrm>
            <a:off x="5562600" y="3824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128074" name="Text Box 112"/>
          <p:cNvSpPr txBox="1">
            <a:spLocks noChangeArrowheads="1"/>
          </p:cNvSpPr>
          <p:nvPr/>
        </p:nvSpPr>
        <p:spPr bwMode="auto">
          <a:xfrm>
            <a:off x="5638800" y="44338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128075" name="Text Box 113"/>
          <p:cNvSpPr txBox="1">
            <a:spLocks noChangeArrowheads="1"/>
          </p:cNvSpPr>
          <p:nvPr/>
        </p:nvSpPr>
        <p:spPr bwMode="auto">
          <a:xfrm>
            <a:off x="5562600" y="4967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28076" name="Line 114"/>
          <p:cNvSpPr>
            <a:spLocks noChangeShapeType="1"/>
          </p:cNvSpPr>
          <p:nvPr/>
        </p:nvSpPr>
        <p:spPr bwMode="auto">
          <a:xfrm>
            <a:off x="5181600" y="4738688"/>
            <a:ext cx="533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7" name="Line 115"/>
          <p:cNvSpPr>
            <a:spLocks noChangeShapeType="1"/>
          </p:cNvSpPr>
          <p:nvPr/>
        </p:nvSpPr>
        <p:spPr bwMode="auto">
          <a:xfrm>
            <a:off x="5257800" y="4662488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8" name="Line 116"/>
          <p:cNvSpPr>
            <a:spLocks noChangeShapeType="1"/>
          </p:cNvSpPr>
          <p:nvPr/>
        </p:nvSpPr>
        <p:spPr bwMode="auto">
          <a:xfrm flipV="1">
            <a:off x="5105400" y="3824288"/>
            <a:ext cx="609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9" name="Line 117"/>
          <p:cNvSpPr>
            <a:spLocks noChangeShapeType="1"/>
          </p:cNvSpPr>
          <p:nvPr/>
        </p:nvSpPr>
        <p:spPr bwMode="auto">
          <a:xfrm flipV="1">
            <a:off x="5334000" y="4357688"/>
            <a:ext cx="304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0" name="Freeform 118"/>
          <p:cNvSpPr>
            <a:spLocks noChangeArrowheads="1"/>
          </p:cNvSpPr>
          <p:nvPr/>
        </p:nvSpPr>
        <p:spPr bwMode="auto">
          <a:xfrm>
            <a:off x="5922963" y="3324225"/>
            <a:ext cx="935038" cy="292100"/>
          </a:xfrm>
          <a:custGeom>
            <a:avLst/>
            <a:gdLst>
              <a:gd name="T0" fmla="*/ 0 w 589"/>
              <a:gd name="T1" fmla="*/ 109 h 184"/>
              <a:gd name="T2" fmla="*/ 218 w 589"/>
              <a:gd name="T3" fmla="*/ 101 h 184"/>
              <a:gd name="T4" fmla="*/ 334 w 589"/>
              <a:gd name="T5" fmla="*/ 87 h 184"/>
              <a:gd name="T6" fmla="*/ 399 w 589"/>
              <a:gd name="T7" fmla="*/ 0 h 184"/>
              <a:gd name="T8" fmla="*/ 494 w 589"/>
              <a:gd name="T9" fmla="*/ 36 h 184"/>
              <a:gd name="T10" fmla="*/ 538 w 589"/>
              <a:gd name="T11" fmla="*/ 116 h 184"/>
              <a:gd name="T12" fmla="*/ 545 w 589"/>
              <a:gd name="T13" fmla="*/ 174 h 184"/>
              <a:gd name="T14" fmla="*/ 589 w 589"/>
              <a:gd name="T15" fmla="*/ 16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9" h="184">
                <a:moveTo>
                  <a:pt x="0" y="109"/>
                </a:moveTo>
                <a:cubicBezTo>
                  <a:pt x="73" y="106"/>
                  <a:pt x="145" y="106"/>
                  <a:pt x="218" y="101"/>
                </a:cubicBezTo>
                <a:cubicBezTo>
                  <a:pt x="257" y="98"/>
                  <a:pt x="334" y="87"/>
                  <a:pt x="334" y="87"/>
                </a:cubicBezTo>
                <a:cubicBezTo>
                  <a:pt x="378" y="53"/>
                  <a:pt x="363" y="36"/>
                  <a:pt x="399" y="0"/>
                </a:cubicBezTo>
                <a:cubicBezTo>
                  <a:pt x="430" y="7"/>
                  <a:pt x="472" y="6"/>
                  <a:pt x="494" y="36"/>
                </a:cubicBezTo>
                <a:cubicBezTo>
                  <a:pt x="512" y="61"/>
                  <a:pt x="538" y="116"/>
                  <a:pt x="538" y="116"/>
                </a:cubicBezTo>
                <a:cubicBezTo>
                  <a:pt x="540" y="135"/>
                  <a:pt x="530" y="161"/>
                  <a:pt x="545" y="174"/>
                </a:cubicBezTo>
                <a:cubicBezTo>
                  <a:pt x="557" y="184"/>
                  <a:pt x="589" y="160"/>
                  <a:pt x="589" y="160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1" name="Freeform 119"/>
          <p:cNvSpPr>
            <a:spLocks noChangeArrowheads="1"/>
          </p:cNvSpPr>
          <p:nvPr/>
        </p:nvSpPr>
        <p:spPr bwMode="auto">
          <a:xfrm>
            <a:off x="5969000" y="3463925"/>
            <a:ext cx="322263" cy="125413"/>
          </a:xfrm>
          <a:custGeom>
            <a:avLst/>
            <a:gdLst>
              <a:gd name="T0" fmla="*/ 0 w 203"/>
              <a:gd name="T1" fmla="*/ 42 h 79"/>
              <a:gd name="T2" fmla="*/ 196 w 203"/>
              <a:gd name="T3" fmla="*/ 35 h 79"/>
              <a:gd name="T4" fmla="*/ 203 w 203"/>
              <a:gd name="T5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" h="79">
                <a:moveTo>
                  <a:pt x="0" y="42"/>
                </a:moveTo>
                <a:cubicBezTo>
                  <a:pt x="62" y="0"/>
                  <a:pt x="114" y="27"/>
                  <a:pt x="196" y="35"/>
                </a:cubicBezTo>
                <a:cubicBezTo>
                  <a:pt x="198" y="50"/>
                  <a:pt x="203" y="79"/>
                  <a:pt x="203" y="79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2" name="Freeform 120"/>
          <p:cNvSpPr>
            <a:spLocks noChangeArrowheads="1"/>
          </p:cNvSpPr>
          <p:nvPr/>
        </p:nvSpPr>
        <p:spPr bwMode="auto">
          <a:xfrm>
            <a:off x="5910263" y="3508375"/>
            <a:ext cx="2036763" cy="831850"/>
          </a:xfrm>
          <a:custGeom>
            <a:avLst/>
            <a:gdLst>
              <a:gd name="T0" fmla="*/ 0 w 1283"/>
              <a:gd name="T1" fmla="*/ 0 h 524"/>
              <a:gd name="T2" fmla="*/ 531 w 1283"/>
              <a:gd name="T3" fmla="*/ 22 h 524"/>
              <a:gd name="T4" fmla="*/ 626 w 1283"/>
              <a:gd name="T5" fmla="*/ 124 h 524"/>
              <a:gd name="T6" fmla="*/ 698 w 1283"/>
              <a:gd name="T7" fmla="*/ 189 h 524"/>
              <a:gd name="T8" fmla="*/ 749 w 1283"/>
              <a:gd name="T9" fmla="*/ 269 h 524"/>
              <a:gd name="T10" fmla="*/ 764 w 1283"/>
              <a:gd name="T11" fmla="*/ 298 h 524"/>
              <a:gd name="T12" fmla="*/ 771 w 1283"/>
              <a:gd name="T13" fmla="*/ 320 h 524"/>
              <a:gd name="T14" fmla="*/ 938 w 1283"/>
              <a:gd name="T15" fmla="*/ 305 h 524"/>
              <a:gd name="T16" fmla="*/ 967 w 1283"/>
              <a:gd name="T17" fmla="*/ 291 h 524"/>
              <a:gd name="T18" fmla="*/ 1004 w 1283"/>
              <a:gd name="T19" fmla="*/ 349 h 524"/>
              <a:gd name="T20" fmla="*/ 1091 w 1283"/>
              <a:gd name="T21" fmla="*/ 378 h 524"/>
              <a:gd name="T22" fmla="*/ 1164 w 1283"/>
              <a:gd name="T23" fmla="*/ 393 h 524"/>
              <a:gd name="T24" fmla="*/ 1251 w 1283"/>
              <a:gd name="T25" fmla="*/ 414 h 524"/>
              <a:gd name="T26" fmla="*/ 1266 w 1283"/>
              <a:gd name="T27" fmla="*/ 524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3" h="524">
                <a:moveTo>
                  <a:pt x="0" y="0"/>
                </a:moveTo>
                <a:cubicBezTo>
                  <a:pt x="180" y="5"/>
                  <a:pt x="352" y="15"/>
                  <a:pt x="531" y="22"/>
                </a:cubicBezTo>
                <a:cubicBezTo>
                  <a:pt x="558" y="62"/>
                  <a:pt x="579" y="107"/>
                  <a:pt x="626" y="124"/>
                </a:cubicBezTo>
                <a:cubicBezTo>
                  <a:pt x="683" y="180"/>
                  <a:pt x="658" y="160"/>
                  <a:pt x="698" y="189"/>
                </a:cubicBezTo>
                <a:cubicBezTo>
                  <a:pt x="722" y="225"/>
                  <a:pt x="713" y="245"/>
                  <a:pt x="749" y="269"/>
                </a:cubicBezTo>
                <a:cubicBezTo>
                  <a:pt x="754" y="279"/>
                  <a:pt x="760" y="288"/>
                  <a:pt x="764" y="298"/>
                </a:cubicBezTo>
                <a:cubicBezTo>
                  <a:pt x="767" y="305"/>
                  <a:pt x="763" y="319"/>
                  <a:pt x="771" y="320"/>
                </a:cubicBezTo>
                <a:cubicBezTo>
                  <a:pt x="788" y="323"/>
                  <a:pt x="912" y="308"/>
                  <a:pt x="938" y="305"/>
                </a:cubicBezTo>
                <a:cubicBezTo>
                  <a:pt x="948" y="300"/>
                  <a:pt x="956" y="292"/>
                  <a:pt x="967" y="291"/>
                </a:cubicBezTo>
                <a:cubicBezTo>
                  <a:pt x="1008" y="285"/>
                  <a:pt x="982" y="332"/>
                  <a:pt x="1004" y="349"/>
                </a:cubicBezTo>
                <a:cubicBezTo>
                  <a:pt x="1028" y="368"/>
                  <a:pt x="1062" y="370"/>
                  <a:pt x="1091" y="378"/>
                </a:cubicBezTo>
                <a:cubicBezTo>
                  <a:pt x="1115" y="385"/>
                  <a:pt x="1140" y="388"/>
                  <a:pt x="1164" y="393"/>
                </a:cubicBezTo>
                <a:cubicBezTo>
                  <a:pt x="1193" y="400"/>
                  <a:pt x="1251" y="414"/>
                  <a:pt x="1251" y="414"/>
                </a:cubicBezTo>
                <a:cubicBezTo>
                  <a:pt x="1283" y="460"/>
                  <a:pt x="1266" y="427"/>
                  <a:pt x="1266" y="52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3" name="Freeform 121"/>
          <p:cNvSpPr>
            <a:spLocks noChangeArrowheads="1"/>
          </p:cNvSpPr>
          <p:nvPr/>
        </p:nvSpPr>
        <p:spPr bwMode="auto">
          <a:xfrm>
            <a:off x="5899150" y="3179763"/>
            <a:ext cx="1951038" cy="1193800"/>
          </a:xfrm>
          <a:custGeom>
            <a:avLst/>
            <a:gdLst>
              <a:gd name="T0" fmla="*/ 0 w 1229"/>
              <a:gd name="T1" fmla="*/ 207 h 752"/>
              <a:gd name="T2" fmla="*/ 124 w 1229"/>
              <a:gd name="T3" fmla="*/ 112 h 752"/>
              <a:gd name="T4" fmla="*/ 174 w 1229"/>
              <a:gd name="T5" fmla="*/ 54 h 752"/>
              <a:gd name="T6" fmla="*/ 225 w 1229"/>
              <a:gd name="T7" fmla="*/ 25 h 752"/>
              <a:gd name="T8" fmla="*/ 524 w 1229"/>
              <a:gd name="T9" fmla="*/ 32 h 752"/>
              <a:gd name="T10" fmla="*/ 553 w 1229"/>
              <a:gd name="T11" fmla="*/ 61 h 752"/>
              <a:gd name="T12" fmla="*/ 822 w 1229"/>
              <a:gd name="T13" fmla="*/ 69 h 752"/>
              <a:gd name="T14" fmla="*/ 894 w 1229"/>
              <a:gd name="T15" fmla="*/ 127 h 752"/>
              <a:gd name="T16" fmla="*/ 945 w 1229"/>
              <a:gd name="T17" fmla="*/ 163 h 752"/>
              <a:gd name="T18" fmla="*/ 1018 w 1229"/>
              <a:gd name="T19" fmla="*/ 280 h 752"/>
              <a:gd name="T20" fmla="*/ 1076 w 1229"/>
              <a:gd name="T21" fmla="*/ 374 h 752"/>
              <a:gd name="T22" fmla="*/ 1098 w 1229"/>
              <a:gd name="T23" fmla="*/ 447 h 752"/>
              <a:gd name="T24" fmla="*/ 1149 w 1229"/>
              <a:gd name="T25" fmla="*/ 520 h 752"/>
              <a:gd name="T26" fmla="*/ 1178 w 1229"/>
              <a:gd name="T27" fmla="*/ 563 h 752"/>
              <a:gd name="T28" fmla="*/ 1229 w 1229"/>
              <a:gd name="T29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9" h="752">
                <a:moveTo>
                  <a:pt x="0" y="207"/>
                </a:moveTo>
                <a:cubicBezTo>
                  <a:pt x="62" y="186"/>
                  <a:pt x="74" y="150"/>
                  <a:pt x="124" y="112"/>
                </a:cubicBezTo>
                <a:cubicBezTo>
                  <a:pt x="179" y="0"/>
                  <a:pt x="111" y="117"/>
                  <a:pt x="174" y="54"/>
                </a:cubicBezTo>
                <a:cubicBezTo>
                  <a:pt x="214" y="14"/>
                  <a:pt x="124" y="41"/>
                  <a:pt x="225" y="25"/>
                </a:cubicBezTo>
                <a:cubicBezTo>
                  <a:pt x="325" y="27"/>
                  <a:pt x="425" y="21"/>
                  <a:pt x="524" y="32"/>
                </a:cubicBezTo>
                <a:cubicBezTo>
                  <a:pt x="538" y="33"/>
                  <a:pt x="539" y="59"/>
                  <a:pt x="553" y="61"/>
                </a:cubicBezTo>
                <a:cubicBezTo>
                  <a:pt x="642" y="72"/>
                  <a:pt x="732" y="66"/>
                  <a:pt x="822" y="69"/>
                </a:cubicBezTo>
                <a:cubicBezTo>
                  <a:pt x="849" y="86"/>
                  <a:pt x="870" y="107"/>
                  <a:pt x="894" y="127"/>
                </a:cubicBezTo>
                <a:cubicBezTo>
                  <a:pt x="918" y="147"/>
                  <a:pt x="921" y="137"/>
                  <a:pt x="945" y="163"/>
                </a:cubicBezTo>
                <a:cubicBezTo>
                  <a:pt x="998" y="221"/>
                  <a:pt x="982" y="215"/>
                  <a:pt x="1018" y="280"/>
                </a:cubicBezTo>
                <a:cubicBezTo>
                  <a:pt x="1036" y="312"/>
                  <a:pt x="1062" y="339"/>
                  <a:pt x="1076" y="374"/>
                </a:cubicBezTo>
                <a:cubicBezTo>
                  <a:pt x="1085" y="398"/>
                  <a:pt x="1087" y="424"/>
                  <a:pt x="1098" y="447"/>
                </a:cubicBezTo>
                <a:cubicBezTo>
                  <a:pt x="1111" y="474"/>
                  <a:pt x="1133" y="495"/>
                  <a:pt x="1149" y="520"/>
                </a:cubicBezTo>
                <a:cubicBezTo>
                  <a:pt x="1159" y="534"/>
                  <a:pt x="1178" y="563"/>
                  <a:pt x="1178" y="563"/>
                </a:cubicBezTo>
                <a:cubicBezTo>
                  <a:pt x="1194" y="615"/>
                  <a:pt x="1191" y="714"/>
                  <a:pt x="1229" y="75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4" name="Freeform 123"/>
          <p:cNvSpPr>
            <a:spLocks noChangeArrowheads="1"/>
          </p:cNvSpPr>
          <p:nvPr/>
        </p:nvSpPr>
        <p:spPr bwMode="auto">
          <a:xfrm>
            <a:off x="6096000" y="3581400"/>
            <a:ext cx="1649413" cy="827088"/>
          </a:xfrm>
          <a:custGeom>
            <a:avLst/>
            <a:gdLst>
              <a:gd name="T0" fmla="*/ 0 w 1039"/>
              <a:gd name="T1" fmla="*/ 34 h 521"/>
              <a:gd name="T2" fmla="*/ 87 w 1039"/>
              <a:gd name="T3" fmla="*/ 5 h 521"/>
              <a:gd name="T4" fmla="*/ 378 w 1039"/>
              <a:gd name="T5" fmla="*/ 12 h 521"/>
              <a:gd name="T6" fmla="*/ 552 w 1039"/>
              <a:gd name="T7" fmla="*/ 63 h 521"/>
              <a:gd name="T8" fmla="*/ 596 w 1039"/>
              <a:gd name="T9" fmla="*/ 179 h 521"/>
              <a:gd name="T10" fmla="*/ 632 w 1039"/>
              <a:gd name="T11" fmla="*/ 288 h 521"/>
              <a:gd name="T12" fmla="*/ 741 w 1039"/>
              <a:gd name="T13" fmla="*/ 303 h 521"/>
              <a:gd name="T14" fmla="*/ 792 w 1039"/>
              <a:gd name="T15" fmla="*/ 318 h 521"/>
              <a:gd name="T16" fmla="*/ 865 w 1039"/>
              <a:gd name="T17" fmla="*/ 390 h 521"/>
              <a:gd name="T18" fmla="*/ 974 w 1039"/>
              <a:gd name="T19" fmla="*/ 485 h 521"/>
              <a:gd name="T20" fmla="*/ 1018 w 1039"/>
              <a:gd name="T21" fmla="*/ 514 h 521"/>
              <a:gd name="T22" fmla="*/ 1039 w 1039"/>
              <a:gd name="T23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9" h="521">
                <a:moveTo>
                  <a:pt x="0" y="34"/>
                </a:moveTo>
                <a:cubicBezTo>
                  <a:pt x="33" y="0"/>
                  <a:pt x="19" y="5"/>
                  <a:pt x="87" y="5"/>
                </a:cubicBezTo>
                <a:cubicBezTo>
                  <a:pt x="184" y="5"/>
                  <a:pt x="281" y="10"/>
                  <a:pt x="378" y="12"/>
                </a:cubicBezTo>
                <a:cubicBezTo>
                  <a:pt x="458" y="25"/>
                  <a:pt x="483" y="27"/>
                  <a:pt x="552" y="63"/>
                </a:cubicBezTo>
                <a:cubicBezTo>
                  <a:pt x="583" y="126"/>
                  <a:pt x="582" y="112"/>
                  <a:pt x="596" y="179"/>
                </a:cubicBezTo>
                <a:cubicBezTo>
                  <a:pt x="603" y="212"/>
                  <a:pt x="603" y="264"/>
                  <a:pt x="632" y="288"/>
                </a:cubicBezTo>
                <a:cubicBezTo>
                  <a:pt x="661" y="311"/>
                  <a:pt x="704" y="300"/>
                  <a:pt x="741" y="303"/>
                </a:cubicBezTo>
                <a:cubicBezTo>
                  <a:pt x="758" y="308"/>
                  <a:pt x="777" y="308"/>
                  <a:pt x="792" y="318"/>
                </a:cubicBezTo>
                <a:cubicBezTo>
                  <a:pt x="822" y="337"/>
                  <a:pt x="834" y="371"/>
                  <a:pt x="865" y="390"/>
                </a:cubicBezTo>
                <a:cubicBezTo>
                  <a:pt x="905" y="450"/>
                  <a:pt x="903" y="449"/>
                  <a:pt x="974" y="485"/>
                </a:cubicBezTo>
                <a:cubicBezTo>
                  <a:pt x="990" y="493"/>
                  <a:pt x="1003" y="504"/>
                  <a:pt x="1018" y="514"/>
                </a:cubicBezTo>
                <a:cubicBezTo>
                  <a:pt x="1024" y="518"/>
                  <a:pt x="1039" y="521"/>
                  <a:pt x="1039" y="5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5" name="Freeform 124"/>
          <p:cNvSpPr>
            <a:spLocks noChangeArrowheads="1"/>
          </p:cNvSpPr>
          <p:nvPr/>
        </p:nvSpPr>
        <p:spPr bwMode="auto">
          <a:xfrm>
            <a:off x="6080125" y="4081463"/>
            <a:ext cx="1089025" cy="407988"/>
          </a:xfrm>
          <a:custGeom>
            <a:avLst/>
            <a:gdLst>
              <a:gd name="T0" fmla="*/ 2 w 686"/>
              <a:gd name="T1" fmla="*/ 126 h 257"/>
              <a:gd name="T2" fmla="*/ 10 w 686"/>
              <a:gd name="T3" fmla="*/ 68 h 257"/>
              <a:gd name="T4" fmla="*/ 39 w 686"/>
              <a:gd name="T5" fmla="*/ 61 h 257"/>
              <a:gd name="T6" fmla="*/ 68 w 686"/>
              <a:gd name="T7" fmla="*/ 46 h 257"/>
              <a:gd name="T8" fmla="*/ 351 w 686"/>
              <a:gd name="T9" fmla="*/ 10 h 257"/>
              <a:gd name="T10" fmla="*/ 460 w 686"/>
              <a:gd name="T11" fmla="*/ 17 h 257"/>
              <a:gd name="T12" fmla="*/ 482 w 686"/>
              <a:gd name="T13" fmla="*/ 39 h 257"/>
              <a:gd name="T14" fmla="*/ 570 w 686"/>
              <a:gd name="T15" fmla="*/ 97 h 257"/>
              <a:gd name="T16" fmla="*/ 650 w 686"/>
              <a:gd name="T17" fmla="*/ 213 h 257"/>
              <a:gd name="T18" fmla="*/ 664 w 686"/>
              <a:gd name="T19" fmla="*/ 243 h 257"/>
              <a:gd name="T20" fmla="*/ 686 w 686"/>
              <a:gd name="T21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6" h="257">
                <a:moveTo>
                  <a:pt x="2" y="126"/>
                </a:moveTo>
                <a:cubicBezTo>
                  <a:pt x="5" y="107"/>
                  <a:pt x="0" y="85"/>
                  <a:pt x="10" y="68"/>
                </a:cubicBezTo>
                <a:cubicBezTo>
                  <a:pt x="15" y="59"/>
                  <a:pt x="30" y="65"/>
                  <a:pt x="39" y="61"/>
                </a:cubicBezTo>
                <a:cubicBezTo>
                  <a:pt x="49" y="57"/>
                  <a:pt x="59" y="51"/>
                  <a:pt x="68" y="46"/>
                </a:cubicBezTo>
                <a:cubicBezTo>
                  <a:pt x="149" y="0"/>
                  <a:pt x="268" y="13"/>
                  <a:pt x="351" y="10"/>
                </a:cubicBezTo>
                <a:cubicBezTo>
                  <a:pt x="387" y="12"/>
                  <a:pt x="424" y="9"/>
                  <a:pt x="460" y="17"/>
                </a:cubicBezTo>
                <a:cubicBezTo>
                  <a:pt x="470" y="19"/>
                  <a:pt x="474" y="32"/>
                  <a:pt x="482" y="39"/>
                </a:cubicBezTo>
                <a:cubicBezTo>
                  <a:pt x="511" y="63"/>
                  <a:pt x="542" y="69"/>
                  <a:pt x="570" y="97"/>
                </a:cubicBezTo>
                <a:cubicBezTo>
                  <a:pt x="592" y="143"/>
                  <a:pt x="621" y="171"/>
                  <a:pt x="650" y="213"/>
                </a:cubicBezTo>
                <a:cubicBezTo>
                  <a:pt x="656" y="222"/>
                  <a:pt x="657" y="234"/>
                  <a:pt x="664" y="243"/>
                </a:cubicBezTo>
                <a:cubicBezTo>
                  <a:pt x="670" y="250"/>
                  <a:pt x="686" y="257"/>
                  <a:pt x="686" y="257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6" name="Freeform 125"/>
          <p:cNvSpPr>
            <a:spLocks noChangeArrowheads="1"/>
          </p:cNvSpPr>
          <p:nvPr/>
        </p:nvSpPr>
        <p:spPr bwMode="auto">
          <a:xfrm>
            <a:off x="6061075" y="4086225"/>
            <a:ext cx="1638300" cy="468313"/>
          </a:xfrm>
          <a:custGeom>
            <a:avLst/>
            <a:gdLst>
              <a:gd name="T0" fmla="*/ 0 w 1032"/>
              <a:gd name="T1" fmla="*/ 72 h 295"/>
              <a:gd name="T2" fmla="*/ 109 w 1032"/>
              <a:gd name="T3" fmla="*/ 21 h 295"/>
              <a:gd name="T4" fmla="*/ 262 w 1032"/>
              <a:gd name="T5" fmla="*/ 0 h 295"/>
              <a:gd name="T6" fmla="*/ 669 w 1032"/>
              <a:gd name="T7" fmla="*/ 36 h 295"/>
              <a:gd name="T8" fmla="*/ 734 w 1032"/>
              <a:gd name="T9" fmla="*/ 87 h 295"/>
              <a:gd name="T10" fmla="*/ 778 w 1032"/>
              <a:gd name="T11" fmla="*/ 160 h 295"/>
              <a:gd name="T12" fmla="*/ 843 w 1032"/>
              <a:gd name="T13" fmla="*/ 210 h 295"/>
              <a:gd name="T14" fmla="*/ 931 w 1032"/>
              <a:gd name="T15" fmla="*/ 254 h 295"/>
              <a:gd name="T16" fmla="*/ 1032 w 1032"/>
              <a:gd name="T17" fmla="*/ 283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2" h="295">
                <a:moveTo>
                  <a:pt x="0" y="72"/>
                </a:moveTo>
                <a:cubicBezTo>
                  <a:pt x="12" y="8"/>
                  <a:pt x="36" y="28"/>
                  <a:pt x="109" y="21"/>
                </a:cubicBezTo>
                <a:cubicBezTo>
                  <a:pt x="160" y="9"/>
                  <a:pt x="210" y="5"/>
                  <a:pt x="262" y="0"/>
                </a:cubicBezTo>
                <a:cubicBezTo>
                  <a:pt x="572" y="11"/>
                  <a:pt x="352" y="25"/>
                  <a:pt x="669" y="36"/>
                </a:cubicBezTo>
                <a:cubicBezTo>
                  <a:pt x="694" y="52"/>
                  <a:pt x="713" y="66"/>
                  <a:pt x="734" y="87"/>
                </a:cubicBezTo>
                <a:cubicBezTo>
                  <a:pt x="741" y="127"/>
                  <a:pt x="739" y="146"/>
                  <a:pt x="778" y="160"/>
                </a:cubicBezTo>
                <a:cubicBezTo>
                  <a:pt x="799" y="188"/>
                  <a:pt x="810" y="199"/>
                  <a:pt x="843" y="210"/>
                </a:cubicBezTo>
                <a:cubicBezTo>
                  <a:pt x="871" y="229"/>
                  <a:pt x="902" y="236"/>
                  <a:pt x="931" y="254"/>
                </a:cubicBezTo>
                <a:cubicBezTo>
                  <a:pt x="957" y="295"/>
                  <a:pt x="980" y="283"/>
                  <a:pt x="1032" y="28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7" name="Freeform 126"/>
          <p:cNvSpPr>
            <a:spLocks noChangeArrowheads="1"/>
          </p:cNvSpPr>
          <p:nvPr/>
        </p:nvSpPr>
        <p:spPr bwMode="auto">
          <a:xfrm>
            <a:off x="6072188" y="4386263"/>
            <a:ext cx="1616075" cy="254000"/>
          </a:xfrm>
          <a:custGeom>
            <a:avLst/>
            <a:gdLst>
              <a:gd name="T0" fmla="*/ 0 w 1018"/>
              <a:gd name="T1" fmla="*/ 0 h 160"/>
              <a:gd name="T2" fmla="*/ 495 w 1018"/>
              <a:gd name="T3" fmla="*/ 21 h 160"/>
              <a:gd name="T4" fmla="*/ 538 w 1018"/>
              <a:gd name="T5" fmla="*/ 29 h 160"/>
              <a:gd name="T6" fmla="*/ 560 w 1018"/>
              <a:gd name="T7" fmla="*/ 87 h 160"/>
              <a:gd name="T8" fmla="*/ 604 w 1018"/>
              <a:gd name="T9" fmla="*/ 160 h 160"/>
              <a:gd name="T10" fmla="*/ 1018 w 1018"/>
              <a:gd name="T11" fmla="*/ 15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8" h="160">
                <a:moveTo>
                  <a:pt x="0" y="0"/>
                </a:moveTo>
                <a:cubicBezTo>
                  <a:pt x="200" y="4"/>
                  <a:pt x="321" y="6"/>
                  <a:pt x="495" y="21"/>
                </a:cubicBezTo>
                <a:cubicBezTo>
                  <a:pt x="509" y="24"/>
                  <a:pt x="528" y="19"/>
                  <a:pt x="538" y="29"/>
                </a:cubicBezTo>
                <a:cubicBezTo>
                  <a:pt x="553" y="44"/>
                  <a:pt x="551" y="69"/>
                  <a:pt x="560" y="87"/>
                </a:cubicBezTo>
                <a:cubicBezTo>
                  <a:pt x="573" y="112"/>
                  <a:pt x="589" y="136"/>
                  <a:pt x="604" y="160"/>
                </a:cubicBezTo>
                <a:cubicBezTo>
                  <a:pt x="743" y="141"/>
                  <a:pt x="876" y="152"/>
                  <a:pt x="1018" y="15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8" name="Freeform 127"/>
          <p:cNvSpPr>
            <a:spLocks noChangeArrowheads="1"/>
          </p:cNvSpPr>
          <p:nvPr/>
        </p:nvSpPr>
        <p:spPr bwMode="auto">
          <a:xfrm>
            <a:off x="6096000" y="4413250"/>
            <a:ext cx="1238250" cy="388938"/>
          </a:xfrm>
          <a:custGeom>
            <a:avLst/>
            <a:gdLst>
              <a:gd name="T0" fmla="*/ 0 w 780"/>
              <a:gd name="T1" fmla="*/ 245 h 245"/>
              <a:gd name="T2" fmla="*/ 189 w 780"/>
              <a:gd name="T3" fmla="*/ 179 h 245"/>
              <a:gd name="T4" fmla="*/ 269 w 780"/>
              <a:gd name="T5" fmla="*/ 157 h 245"/>
              <a:gd name="T6" fmla="*/ 763 w 780"/>
              <a:gd name="T7" fmla="*/ 21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245">
                <a:moveTo>
                  <a:pt x="0" y="245"/>
                </a:moveTo>
                <a:cubicBezTo>
                  <a:pt x="73" y="198"/>
                  <a:pt x="102" y="201"/>
                  <a:pt x="189" y="179"/>
                </a:cubicBezTo>
                <a:cubicBezTo>
                  <a:pt x="216" y="172"/>
                  <a:pt x="269" y="157"/>
                  <a:pt x="269" y="157"/>
                </a:cubicBezTo>
                <a:cubicBezTo>
                  <a:pt x="780" y="165"/>
                  <a:pt x="763" y="0"/>
                  <a:pt x="763" y="21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9" name="Freeform 128"/>
          <p:cNvSpPr>
            <a:spLocks noChangeArrowheads="1"/>
          </p:cNvSpPr>
          <p:nvPr/>
        </p:nvSpPr>
        <p:spPr bwMode="auto">
          <a:xfrm>
            <a:off x="6083300" y="4697413"/>
            <a:ext cx="1674813" cy="220663"/>
          </a:xfrm>
          <a:custGeom>
            <a:avLst/>
            <a:gdLst>
              <a:gd name="T0" fmla="*/ 0 w 1055"/>
              <a:gd name="T1" fmla="*/ 66 h 139"/>
              <a:gd name="T2" fmla="*/ 117 w 1055"/>
              <a:gd name="T3" fmla="*/ 109 h 139"/>
              <a:gd name="T4" fmla="*/ 269 w 1055"/>
              <a:gd name="T5" fmla="*/ 87 h 139"/>
              <a:gd name="T6" fmla="*/ 589 w 1055"/>
              <a:gd name="T7" fmla="*/ 116 h 139"/>
              <a:gd name="T8" fmla="*/ 757 w 1055"/>
              <a:gd name="T9" fmla="*/ 124 h 139"/>
              <a:gd name="T10" fmla="*/ 822 w 1055"/>
              <a:gd name="T11" fmla="*/ 87 h 139"/>
              <a:gd name="T12" fmla="*/ 967 w 1055"/>
              <a:gd name="T13" fmla="*/ 51 h 139"/>
              <a:gd name="T14" fmla="*/ 1033 w 1055"/>
              <a:gd name="T15" fmla="*/ 7 h 139"/>
              <a:gd name="T16" fmla="*/ 1055 w 1055"/>
              <a:gd name="T1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5" h="139">
                <a:moveTo>
                  <a:pt x="0" y="66"/>
                </a:moveTo>
                <a:cubicBezTo>
                  <a:pt x="42" y="77"/>
                  <a:pt x="81" y="86"/>
                  <a:pt x="117" y="109"/>
                </a:cubicBezTo>
                <a:cubicBezTo>
                  <a:pt x="192" y="104"/>
                  <a:pt x="213" y="108"/>
                  <a:pt x="269" y="87"/>
                </a:cubicBezTo>
                <a:cubicBezTo>
                  <a:pt x="410" y="93"/>
                  <a:pt x="468" y="105"/>
                  <a:pt x="589" y="116"/>
                </a:cubicBezTo>
                <a:cubicBezTo>
                  <a:pt x="652" y="139"/>
                  <a:pt x="675" y="129"/>
                  <a:pt x="757" y="124"/>
                </a:cubicBezTo>
                <a:cubicBezTo>
                  <a:pt x="780" y="115"/>
                  <a:pt x="822" y="87"/>
                  <a:pt x="822" y="87"/>
                </a:cubicBezTo>
                <a:cubicBezTo>
                  <a:pt x="845" y="19"/>
                  <a:pt x="815" y="88"/>
                  <a:pt x="967" y="51"/>
                </a:cubicBezTo>
                <a:cubicBezTo>
                  <a:pt x="970" y="50"/>
                  <a:pt x="1021" y="15"/>
                  <a:pt x="1033" y="7"/>
                </a:cubicBezTo>
                <a:cubicBezTo>
                  <a:pt x="1039" y="3"/>
                  <a:pt x="1055" y="0"/>
                  <a:pt x="1055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0" name="Freeform 129"/>
          <p:cNvSpPr>
            <a:spLocks noChangeArrowheads="1"/>
          </p:cNvSpPr>
          <p:nvPr/>
        </p:nvSpPr>
        <p:spPr bwMode="auto">
          <a:xfrm>
            <a:off x="6083300" y="4884738"/>
            <a:ext cx="1282700" cy="136525"/>
          </a:xfrm>
          <a:custGeom>
            <a:avLst/>
            <a:gdLst>
              <a:gd name="T0" fmla="*/ 0 w 808"/>
              <a:gd name="T1" fmla="*/ 42 h 86"/>
              <a:gd name="T2" fmla="*/ 88 w 808"/>
              <a:gd name="T3" fmla="*/ 49 h 86"/>
              <a:gd name="T4" fmla="*/ 160 w 808"/>
              <a:gd name="T5" fmla="*/ 86 h 86"/>
              <a:gd name="T6" fmla="*/ 633 w 808"/>
              <a:gd name="T7" fmla="*/ 35 h 86"/>
              <a:gd name="T8" fmla="*/ 808 w 808"/>
              <a:gd name="T9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8" h="86">
                <a:moveTo>
                  <a:pt x="0" y="42"/>
                </a:moveTo>
                <a:cubicBezTo>
                  <a:pt x="29" y="44"/>
                  <a:pt x="59" y="44"/>
                  <a:pt x="88" y="49"/>
                </a:cubicBezTo>
                <a:cubicBezTo>
                  <a:pt x="112" y="54"/>
                  <a:pt x="136" y="77"/>
                  <a:pt x="160" y="86"/>
                </a:cubicBezTo>
                <a:cubicBezTo>
                  <a:pt x="316" y="76"/>
                  <a:pt x="480" y="72"/>
                  <a:pt x="633" y="35"/>
                </a:cubicBezTo>
                <a:cubicBezTo>
                  <a:pt x="700" y="0"/>
                  <a:pt x="709" y="13"/>
                  <a:pt x="808" y="1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1" name="Freeform 130"/>
          <p:cNvSpPr>
            <a:spLocks noChangeArrowheads="1"/>
          </p:cNvSpPr>
          <p:nvPr/>
        </p:nvSpPr>
        <p:spPr bwMode="auto">
          <a:xfrm>
            <a:off x="6096000" y="4675188"/>
            <a:ext cx="1649413" cy="439738"/>
          </a:xfrm>
          <a:custGeom>
            <a:avLst/>
            <a:gdLst>
              <a:gd name="T0" fmla="*/ 0 w 1039"/>
              <a:gd name="T1" fmla="*/ 174 h 277"/>
              <a:gd name="T2" fmla="*/ 36 w 1039"/>
              <a:gd name="T3" fmla="*/ 145 h 277"/>
              <a:gd name="T4" fmla="*/ 72 w 1039"/>
              <a:gd name="T5" fmla="*/ 189 h 277"/>
              <a:gd name="T6" fmla="*/ 189 w 1039"/>
              <a:gd name="T7" fmla="*/ 203 h 277"/>
              <a:gd name="T8" fmla="*/ 276 w 1039"/>
              <a:gd name="T9" fmla="*/ 225 h 277"/>
              <a:gd name="T10" fmla="*/ 545 w 1039"/>
              <a:gd name="T11" fmla="*/ 247 h 277"/>
              <a:gd name="T12" fmla="*/ 858 w 1039"/>
              <a:gd name="T13" fmla="*/ 254 h 277"/>
              <a:gd name="T14" fmla="*/ 945 w 1039"/>
              <a:gd name="T15" fmla="*/ 181 h 277"/>
              <a:gd name="T16" fmla="*/ 959 w 1039"/>
              <a:gd name="T17" fmla="*/ 160 h 277"/>
              <a:gd name="T18" fmla="*/ 1010 w 1039"/>
              <a:gd name="T19" fmla="*/ 138 h 277"/>
              <a:gd name="T20" fmla="*/ 1039 w 1039"/>
              <a:gd name="T21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9" h="277">
                <a:moveTo>
                  <a:pt x="0" y="174"/>
                </a:moveTo>
                <a:cubicBezTo>
                  <a:pt x="6" y="164"/>
                  <a:pt x="16" y="138"/>
                  <a:pt x="36" y="145"/>
                </a:cubicBezTo>
                <a:cubicBezTo>
                  <a:pt x="54" y="151"/>
                  <a:pt x="54" y="184"/>
                  <a:pt x="72" y="189"/>
                </a:cubicBezTo>
                <a:cubicBezTo>
                  <a:pt x="110" y="199"/>
                  <a:pt x="150" y="198"/>
                  <a:pt x="189" y="203"/>
                </a:cubicBezTo>
                <a:cubicBezTo>
                  <a:pt x="219" y="207"/>
                  <a:pt x="247" y="221"/>
                  <a:pt x="276" y="225"/>
                </a:cubicBezTo>
                <a:cubicBezTo>
                  <a:pt x="366" y="238"/>
                  <a:pt x="453" y="243"/>
                  <a:pt x="545" y="247"/>
                </a:cubicBezTo>
                <a:cubicBezTo>
                  <a:pt x="640" y="277"/>
                  <a:pt x="760" y="259"/>
                  <a:pt x="858" y="254"/>
                </a:cubicBezTo>
                <a:cubicBezTo>
                  <a:pt x="897" y="241"/>
                  <a:pt x="918" y="212"/>
                  <a:pt x="945" y="181"/>
                </a:cubicBezTo>
                <a:cubicBezTo>
                  <a:pt x="950" y="175"/>
                  <a:pt x="952" y="165"/>
                  <a:pt x="959" y="160"/>
                </a:cubicBezTo>
                <a:cubicBezTo>
                  <a:pt x="972" y="150"/>
                  <a:pt x="994" y="143"/>
                  <a:pt x="1010" y="138"/>
                </a:cubicBezTo>
                <a:cubicBezTo>
                  <a:pt x="1039" y="95"/>
                  <a:pt x="1005" y="34"/>
                  <a:pt x="1039" y="0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2" name="Freeform 131"/>
          <p:cNvSpPr>
            <a:spLocks noChangeArrowheads="1"/>
          </p:cNvSpPr>
          <p:nvPr/>
        </p:nvSpPr>
        <p:spPr bwMode="auto">
          <a:xfrm>
            <a:off x="6083300" y="4743450"/>
            <a:ext cx="1697038" cy="541338"/>
          </a:xfrm>
          <a:custGeom>
            <a:avLst/>
            <a:gdLst>
              <a:gd name="T0" fmla="*/ 0 w 1069"/>
              <a:gd name="T1" fmla="*/ 117 h 341"/>
              <a:gd name="T2" fmla="*/ 182 w 1069"/>
              <a:gd name="T3" fmla="*/ 124 h 341"/>
              <a:gd name="T4" fmla="*/ 357 w 1069"/>
              <a:gd name="T5" fmla="*/ 167 h 341"/>
              <a:gd name="T6" fmla="*/ 546 w 1069"/>
              <a:gd name="T7" fmla="*/ 211 h 341"/>
              <a:gd name="T8" fmla="*/ 931 w 1069"/>
              <a:gd name="T9" fmla="*/ 233 h 341"/>
              <a:gd name="T10" fmla="*/ 982 w 1069"/>
              <a:gd name="T11" fmla="*/ 204 h 341"/>
              <a:gd name="T12" fmla="*/ 1033 w 1069"/>
              <a:gd name="T13" fmla="*/ 182 h 341"/>
              <a:gd name="T14" fmla="*/ 1069 w 1069"/>
              <a:gd name="T15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9" h="341">
                <a:moveTo>
                  <a:pt x="0" y="117"/>
                </a:moveTo>
                <a:cubicBezTo>
                  <a:pt x="59" y="96"/>
                  <a:pt x="122" y="110"/>
                  <a:pt x="182" y="124"/>
                </a:cubicBezTo>
                <a:cubicBezTo>
                  <a:pt x="236" y="159"/>
                  <a:pt x="295" y="157"/>
                  <a:pt x="357" y="167"/>
                </a:cubicBezTo>
                <a:cubicBezTo>
                  <a:pt x="421" y="177"/>
                  <a:pt x="484" y="191"/>
                  <a:pt x="546" y="211"/>
                </a:cubicBezTo>
                <a:cubicBezTo>
                  <a:pt x="587" y="341"/>
                  <a:pt x="812" y="247"/>
                  <a:pt x="931" y="233"/>
                </a:cubicBezTo>
                <a:cubicBezTo>
                  <a:pt x="981" y="217"/>
                  <a:pt x="920" y="239"/>
                  <a:pt x="982" y="204"/>
                </a:cubicBezTo>
                <a:cubicBezTo>
                  <a:pt x="998" y="195"/>
                  <a:pt x="1017" y="191"/>
                  <a:pt x="1033" y="182"/>
                </a:cubicBezTo>
                <a:cubicBezTo>
                  <a:pt x="1068" y="127"/>
                  <a:pt x="1069" y="63"/>
                  <a:pt x="106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3" name="Freeform 132"/>
          <p:cNvSpPr>
            <a:spLocks noChangeArrowheads="1"/>
          </p:cNvSpPr>
          <p:nvPr/>
        </p:nvSpPr>
        <p:spPr bwMode="auto">
          <a:xfrm>
            <a:off x="6037263" y="4754563"/>
            <a:ext cx="1947863" cy="604838"/>
          </a:xfrm>
          <a:custGeom>
            <a:avLst/>
            <a:gdLst>
              <a:gd name="T0" fmla="*/ 0 w 1227"/>
              <a:gd name="T1" fmla="*/ 371 h 381"/>
              <a:gd name="T2" fmla="*/ 880 w 1227"/>
              <a:gd name="T3" fmla="*/ 364 h 381"/>
              <a:gd name="T4" fmla="*/ 1135 w 1227"/>
              <a:gd name="T5" fmla="*/ 248 h 381"/>
              <a:gd name="T6" fmla="*/ 1193 w 1227"/>
              <a:gd name="T7" fmla="*/ 204 h 381"/>
              <a:gd name="T8" fmla="*/ 1207 w 1227"/>
              <a:gd name="T9" fmla="*/ 160 h 381"/>
              <a:gd name="T10" fmla="*/ 1215 w 1227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7" h="381">
                <a:moveTo>
                  <a:pt x="0" y="371"/>
                </a:moveTo>
                <a:cubicBezTo>
                  <a:pt x="293" y="369"/>
                  <a:pt x="587" y="381"/>
                  <a:pt x="880" y="364"/>
                </a:cubicBezTo>
                <a:cubicBezTo>
                  <a:pt x="925" y="361"/>
                  <a:pt x="1070" y="269"/>
                  <a:pt x="1135" y="248"/>
                </a:cubicBezTo>
                <a:cubicBezTo>
                  <a:pt x="1154" y="233"/>
                  <a:pt x="1174" y="219"/>
                  <a:pt x="1193" y="204"/>
                </a:cubicBezTo>
                <a:cubicBezTo>
                  <a:pt x="1205" y="195"/>
                  <a:pt x="1203" y="175"/>
                  <a:pt x="1207" y="160"/>
                </a:cubicBezTo>
                <a:cubicBezTo>
                  <a:pt x="1227" y="89"/>
                  <a:pt x="1215" y="141"/>
                  <a:pt x="1215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4" name="Freeform 133"/>
          <p:cNvSpPr>
            <a:spLocks noChangeArrowheads="1"/>
          </p:cNvSpPr>
          <p:nvPr/>
        </p:nvSpPr>
        <p:spPr bwMode="auto">
          <a:xfrm>
            <a:off x="6107113" y="4721225"/>
            <a:ext cx="2019300" cy="808038"/>
          </a:xfrm>
          <a:custGeom>
            <a:avLst/>
            <a:gdLst>
              <a:gd name="T0" fmla="*/ 0 w 1272"/>
              <a:gd name="T1" fmla="*/ 465 h 509"/>
              <a:gd name="T2" fmla="*/ 189 w 1272"/>
              <a:gd name="T3" fmla="*/ 509 h 509"/>
              <a:gd name="T4" fmla="*/ 873 w 1272"/>
              <a:gd name="T5" fmla="*/ 501 h 509"/>
              <a:gd name="T6" fmla="*/ 916 w 1272"/>
              <a:gd name="T7" fmla="*/ 480 h 509"/>
              <a:gd name="T8" fmla="*/ 1054 w 1272"/>
              <a:gd name="T9" fmla="*/ 465 h 509"/>
              <a:gd name="T10" fmla="*/ 1142 w 1272"/>
              <a:gd name="T11" fmla="*/ 443 h 509"/>
              <a:gd name="T12" fmla="*/ 1163 w 1272"/>
              <a:gd name="T13" fmla="*/ 421 h 509"/>
              <a:gd name="T14" fmla="*/ 1185 w 1272"/>
              <a:gd name="T15" fmla="*/ 414 h 509"/>
              <a:gd name="T16" fmla="*/ 1207 w 1272"/>
              <a:gd name="T17" fmla="*/ 392 h 509"/>
              <a:gd name="T18" fmla="*/ 1229 w 1272"/>
              <a:gd name="T19" fmla="*/ 225 h 509"/>
              <a:gd name="T20" fmla="*/ 1243 w 1272"/>
              <a:gd name="T21" fmla="*/ 145 h 509"/>
              <a:gd name="T22" fmla="*/ 1272 w 1272"/>
              <a:gd name="T23" fmla="*/ 101 h 509"/>
              <a:gd name="T24" fmla="*/ 1265 w 1272"/>
              <a:gd name="T25" fmla="*/ 21 h 509"/>
              <a:gd name="T26" fmla="*/ 1258 w 1272"/>
              <a:gd name="T27" fmla="*/ 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2" h="509">
                <a:moveTo>
                  <a:pt x="0" y="465"/>
                </a:moveTo>
                <a:cubicBezTo>
                  <a:pt x="64" y="475"/>
                  <a:pt x="126" y="492"/>
                  <a:pt x="189" y="509"/>
                </a:cubicBezTo>
                <a:cubicBezTo>
                  <a:pt x="417" y="506"/>
                  <a:pt x="645" y="506"/>
                  <a:pt x="873" y="501"/>
                </a:cubicBezTo>
                <a:cubicBezTo>
                  <a:pt x="900" y="500"/>
                  <a:pt x="890" y="487"/>
                  <a:pt x="916" y="480"/>
                </a:cubicBezTo>
                <a:cubicBezTo>
                  <a:pt x="939" y="474"/>
                  <a:pt x="1039" y="466"/>
                  <a:pt x="1054" y="465"/>
                </a:cubicBezTo>
                <a:cubicBezTo>
                  <a:pt x="1083" y="456"/>
                  <a:pt x="1115" y="456"/>
                  <a:pt x="1142" y="443"/>
                </a:cubicBezTo>
                <a:cubicBezTo>
                  <a:pt x="1151" y="439"/>
                  <a:pt x="1155" y="427"/>
                  <a:pt x="1163" y="421"/>
                </a:cubicBezTo>
                <a:cubicBezTo>
                  <a:pt x="1169" y="417"/>
                  <a:pt x="1178" y="416"/>
                  <a:pt x="1185" y="414"/>
                </a:cubicBezTo>
                <a:cubicBezTo>
                  <a:pt x="1192" y="407"/>
                  <a:pt x="1204" y="402"/>
                  <a:pt x="1207" y="392"/>
                </a:cubicBezTo>
                <a:cubicBezTo>
                  <a:pt x="1220" y="344"/>
                  <a:pt x="1220" y="277"/>
                  <a:pt x="1229" y="225"/>
                </a:cubicBezTo>
                <a:cubicBezTo>
                  <a:pt x="1230" y="219"/>
                  <a:pt x="1236" y="159"/>
                  <a:pt x="1243" y="145"/>
                </a:cubicBezTo>
                <a:cubicBezTo>
                  <a:pt x="1251" y="129"/>
                  <a:pt x="1272" y="101"/>
                  <a:pt x="1272" y="101"/>
                </a:cubicBezTo>
                <a:cubicBezTo>
                  <a:pt x="1270" y="74"/>
                  <a:pt x="1269" y="48"/>
                  <a:pt x="1265" y="21"/>
                </a:cubicBezTo>
                <a:cubicBezTo>
                  <a:pt x="1264" y="14"/>
                  <a:pt x="1258" y="0"/>
                  <a:pt x="125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5" name="Text Box 134"/>
          <p:cNvSpPr txBox="1">
            <a:spLocks noChangeArrowheads="1"/>
          </p:cNvSpPr>
          <p:nvPr/>
        </p:nvSpPr>
        <p:spPr bwMode="auto">
          <a:xfrm>
            <a:off x="5029200" y="3824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28096" name="Text Box 135"/>
          <p:cNvSpPr txBox="1">
            <a:spLocks noChangeArrowheads="1"/>
          </p:cNvSpPr>
          <p:nvPr/>
        </p:nvSpPr>
        <p:spPr bwMode="auto">
          <a:xfrm>
            <a:off x="5029200" y="41290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28097" name="Text Box 136"/>
          <p:cNvSpPr txBox="1">
            <a:spLocks noChangeArrowheads="1"/>
          </p:cNvSpPr>
          <p:nvPr/>
        </p:nvSpPr>
        <p:spPr bwMode="auto">
          <a:xfrm>
            <a:off x="5105400" y="44338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28098" name="Text Box 138"/>
          <p:cNvSpPr txBox="1">
            <a:spLocks noChangeArrowheads="1"/>
          </p:cNvSpPr>
          <p:nvPr/>
        </p:nvSpPr>
        <p:spPr bwMode="auto">
          <a:xfrm>
            <a:off x="5029200" y="49355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28099" name="Text Box 139"/>
          <p:cNvSpPr txBox="1">
            <a:spLocks noChangeArrowheads="1"/>
          </p:cNvSpPr>
          <p:nvPr/>
        </p:nvSpPr>
        <p:spPr bwMode="auto">
          <a:xfrm>
            <a:off x="5562600" y="3214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</p:txBody>
      </p:sp>
      <p:sp>
        <p:nvSpPr>
          <p:cNvPr id="128100" name="AutoShape 142"/>
          <p:cNvSpPr>
            <a:spLocks noChangeArrowheads="1"/>
          </p:cNvSpPr>
          <p:nvPr/>
        </p:nvSpPr>
        <p:spPr bwMode="auto">
          <a:xfrm>
            <a:off x="0" y="2986088"/>
            <a:ext cx="1752600" cy="685800"/>
          </a:xfrm>
          <a:prstGeom prst="rightArrow">
            <a:avLst>
              <a:gd name="adj1" fmla="val 50000"/>
              <a:gd name="adj2" fmla="val 63865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1" name="AutoShape 144"/>
          <p:cNvSpPr>
            <a:spLocks noChangeArrowheads="1"/>
          </p:cNvSpPr>
          <p:nvPr/>
        </p:nvSpPr>
        <p:spPr bwMode="auto">
          <a:xfrm flipH="1">
            <a:off x="7467600" y="2909888"/>
            <a:ext cx="1676400" cy="762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2" name="Text Box 145"/>
          <p:cNvSpPr txBox="1">
            <a:spLocks noChangeArrowheads="1"/>
          </p:cNvSpPr>
          <p:nvPr/>
        </p:nvSpPr>
        <p:spPr bwMode="auto">
          <a:xfrm>
            <a:off x="7848600" y="3100388"/>
            <a:ext cx="12954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由收点至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</a:t>
            </a:r>
          </a:p>
        </p:txBody>
      </p:sp>
      <p:sp>
        <p:nvSpPr>
          <p:cNvPr id="128103" name="Text Box 146"/>
          <p:cNvSpPr txBox="1">
            <a:spLocks noChangeArrowheads="1"/>
          </p:cNvSpPr>
          <p:nvPr/>
        </p:nvSpPr>
        <p:spPr bwMode="auto">
          <a:xfrm>
            <a:off x="76200" y="3138488"/>
            <a:ext cx="12954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由源点至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</a:p>
        </p:txBody>
      </p:sp>
    </p:spTree>
  </p:cSld>
  <p:clrMapOvr>
    <a:masterClrMapping/>
  </p:clrMapOvr>
  <p:transition>
    <p:wipe dir="d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 bwMode="auto">
          <a:xfrm>
            <a:off x="0" y="1196975"/>
            <a:ext cx="9144000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0050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</a:p>
        </p:txBody>
      </p:sp>
      <p:sp>
        <p:nvSpPr>
          <p:cNvPr id="130052" name="Oval 76"/>
          <p:cNvSpPr>
            <a:spLocks noChangeArrowheads="1"/>
          </p:cNvSpPr>
          <p:nvPr/>
        </p:nvSpPr>
        <p:spPr bwMode="auto">
          <a:xfrm>
            <a:off x="7493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3" name="Oval 77"/>
          <p:cNvSpPr>
            <a:spLocks noChangeArrowheads="1"/>
          </p:cNvSpPr>
          <p:nvPr/>
        </p:nvSpPr>
        <p:spPr bwMode="auto">
          <a:xfrm>
            <a:off x="15113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4" name="Oval 78"/>
          <p:cNvSpPr>
            <a:spLocks noChangeArrowheads="1"/>
          </p:cNvSpPr>
          <p:nvPr/>
        </p:nvSpPr>
        <p:spPr bwMode="auto">
          <a:xfrm>
            <a:off x="21971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5" name="Oval 79"/>
          <p:cNvSpPr>
            <a:spLocks noChangeArrowheads="1"/>
          </p:cNvSpPr>
          <p:nvPr/>
        </p:nvSpPr>
        <p:spPr bwMode="auto">
          <a:xfrm>
            <a:off x="28829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6" name="Oval 80"/>
          <p:cNvSpPr>
            <a:spLocks noChangeArrowheads="1"/>
          </p:cNvSpPr>
          <p:nvPr/>
        </p:nvSpPr>
        <p:spPr bwMode="auto">
          <a:xfrm>
            <a:off x="35687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7" name="Oval 81"/>
          <p:cNvSpPr>
            <a:spLocks noChangeArrowheads="1"/>
          </p:cNvSpPr>
          <p:nvPr/>
        </p:nvSpPr>
        <p:spPr bwMode="auto">
          <a:xfrm>
            <a:off x="42545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8" name="Text Box 82"/>
          <p:cNvSpPr txBox="1">
            <a:spLocks noChangeArrowheads="1"/>
          </p:cNvSpPr>
          <p:nvPr/>
        </p:nvSpPr>
        <p:spPr bwMode="auto">
          <a:xfrm>
            <a:off x="647700" y="4524375"/>
            <a:ext cx="388620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正向拓扑排序：</a:t>
            </a:r>
          </a:p>
        </p:txBody>
      </p:sp>
      <p:sp>
        <p:nvSpPr>
          <p:cNvPr id="130061" name="Oval 4"/>
          <p:cNvSpPr>
            <a:spLocks noChangeArrowheads="1"/>
          </p:cNvSpPr>
          <p:nvPr/>
        </p:nvSpPr>
        <p:spPr bwMode="auto">
          <a:xfrm>
            <a:off x="520700" y="2401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2" name="Line 5"/>
          <p:cNvSpPr>
            <a:spLocks noChangeShapeType="1"/>
          </p:cNvSpPr>
          <p:nvPr/>
        </p:nvSpPr>
        <p:spPr bwMode="auto">
          <a:xfrm>
            <a:off x="1816100" y="17922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3" name="Oval 6"/>
          <p:cNvSpPr>
            <a:spLocks noChangeArrowheads="1"/>
          </p:cNvSpPr>
          <p:nvPr/>
        </p:nvSpPr>
        <p:spPr bwMode="auto">
          <a:xfrm>
            <a:off x="1358900" y="2478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4" name="Line 7"/>
          <p:cNvSpPr>
            <a:spLocks noChangeShapeType="1"/>
          </p:cNvSpPr>
          <p:nvPr/>
        </p:nvSpPr>
        <p:spPr bwMode="auto">
          <a:xfrm flipH="1">
            <a:off x="1816100" y="278288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5" name="Oval 8"/>
          <p:cNvSpPr>
            <a:spLocks noChangeArrowheads="1"/>
          </p:cNvSpPr>
          <p:nvPr/>
        </p:nvSpPr>
        <p:spPr bwMode="auto">
          <a:xfrm>
            <a:off x="1358900" y="1639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6" name="Line 10"/>
          <p:cNvSpPr>
            <a:spLocks noChangeShapeType="1"/>
          </p:cNvSpPr>
          <p:nvPr/>
        </p:nvSpPr>
        <p:spPr bwMode="auto">
          <a:xfrm>
            <a:off x="825500" y="278288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7" name="Oval 11"/>
          <p:cNvSpPr>
            <a:spLocks noChangeArrowheads="1"/>
          </p:cNvSpPr>
          <p:nvPr/>
        </p:nvSpPr>
        <p:spPr bwMode="auto">
          <a:xfrm>
            <a:off x="2806700" y="15636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8" name="Oval 12"/>
          <p:cNvSpPr>
            <a:spLocks noChangeArrowheads="1"/>
          </p:cNvSpPr>
          <p:nvPr/>
        </p:nvSpPr>
        <p:spPr bwMode="auto">
          <a:xfrm>
            <a:off x="3568700" y="2478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9" name="Line 13"/>
          <p:cNvSpPr>
            <a:spLocks noChangeShapeType="1"/>
          </p:cNvSpPr>
          <p:nvPr/>
        </p:nvSpPr>
        <p:spPr bwMode="auto">
          <a:xfrm>
            <a:off x="977900" y="263048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0" name="Line 14"/>
          <p:cNvSpPr>
            <a:spLocks noChangeShapeType="1"/>
          </p:cNvSpPr>
          <p:nvPr/>
        </p:nvSpPr>
        <p:spPr bwMode="auto">
          <a:xfrm flipH="1">
            <a:off x="1587500" y="20208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1" name="Oval 15"/>
          <p:cNvSpPr>
            <a:spLocks noChangeArrowheads="1"/>
          </p:cNvSpPr>
          <p:nvPr/>
        </p:nvSpPr>
        <p:spPr bwMode="auto">
          <a:xfrm>
            <a:off x="1358900" y="33162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2" name="Line 16"/>
          <p:cNvSpPr>
            <a:spLocks noChangeShapeType="1"/>
          </p:cNvSpPr>
          <p:nvPr/>
        </p:nvSpPr>
        <p:spPr bwMode="auto">
          <a:xfrm>
            <a:off x="1816100" y="263048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3" name="Line 17"/>
          <p:cNvSpPr>
            <a:spLocks noChangeShapeType="1"/>
          </p:cNvSpPr>
          <p:nvPr/>
        </p:nvSpPr>
        <p:spPr bwMode="auto">
          <a:xfrm flipV="1">
            <a:off x="901700" y="194468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4" name="Line 18"/>
          <p:cNvSpPr>
            <a:spLocks noChangeShapeType="1"/>
          </p:cNvSpPr>
          <p:nvPr/>
        </p:nvSpPr>
        <p:spPr bwMode="auto">
          <a:xfrm>
            <a:off x="3111500" y="194468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5" name="Line 19"/>
          <p:cNvSpPr>
            <a:spLocks noChangeShapeType="1"/>
          </p:cNvSpPr>
          <p:nvPr/>
        </p:nvSpPr>
        <p:spPr bwMode="auto">
          <a:xfrm>
            <a:off x="6100763" y="3273425"/>
            <a:ext cx="76200" cy="4572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6" name="Line 20"/>
          <p:cNvSpPr>
            <a:spLocks noChangeShapeType="1"/>
          </p:cNvSpPr>
          <p:nvPr/>
        </p:nvSpPr>
        <p:spPr bwMode="auto">
          <a:xfrm flipV="1">
            <a:off x="1739900" y="186848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7" name="Line 28"/>
          <p:cNvSpPr>
            <a:spLocks noChangeShapeType="1"/>
          </p:cNvSpPr>
          <p:nvPr/>
        </p:nvSpPr>
        <p:spPr bwMode="auto">
          <a:xfrm flipH="1">
            <a:off x="1587500" y="28590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8" name="Text Box 30"/>
          <p:cNvSpPr txBox="1">
            <a:spLocks noChangeArrowheads="1"/>
          </p:cNvSpPr>
          <p:nvPr/>
        </p:nvSpPr>
        <p:spPr bwMode="auto">
          <a:xfrm>
            <a:off x="825500" y="194468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0079" name="Text Box 31"/>
          <p:cNvSpPr txBox="1">
            <a:spLocks noChangeArrowheads="1"/>
          </p:cNvSpPr>
          <p:nvPr/>
        </p:nvSpPr>
        <p:spPr bwMode="auto">
          <a:xfrm>
            <a:off x="1435100" y="209708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0080" name="Text Box 32"/>
          <p:cNvSpPr txBox="1">
            <a:spLocks noChangeArrowheads="1"/>
          </p:cNvSpPr>
          <p:nvPr/>
        </p:nvSpPr>
        <p:spPr bwMode="auto">
          <a:xfrm>
            <a:off x="292100" y="21732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1" name="Text Box 33"/>
          <p:cNvSpPr txBox="1">
            <a:spLocks noChangeArrowheads="1"/>
          </p:cNvSpPr>
          <p:nvPr/>
        </p:nvSpPr>
        <p:spPr bwMode="auto">
          <a:xfrm>
            <a:off x="3111500" y="1944688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0082" name="Oval 34"/>
          <p:cNvSpPr>
            <a:spLocks noChangeArrowheads="1"/>
          </p:cNvSpPr>
          <p:nvPr/>
        </p:nvSpPr>
        <p:spPr bwMode="auto">
          <a:xfrm>
            <a:off x="4881563" y="2435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Line 35"/>
          <p:cNvSpPr>
            <a:spLocks noChangeShapeType="1"/>
          </p:cNvSpPr>
          <p:nvPr/>
        </p:nvSpPr>
        <p:spPr bwMode="auto">
          <a:xfrm>
            <a:off x="6176963" y="182562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4" name="Oval 36"/>
          <p:cNvSpPr>
            <a:spLocks noChangeArrowheads="1"/>
          </p:cNvSpPr>
          <p:nvPr/>
        </p:nvSpPr>
        <p:spPr bwMode="auto">
          <a:xfrm>
            <a:off x="5719763" y="2511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Line 37"/>
          <p:cNvSpPr>
            <a:spLocks noChangeShapeType="1"/>
          </p:cNvSpPr>
          <p:nvPr/>
        </p:nvSpPr>
        <p:spPr bwMode="auto">
          <a:xfrm flipH="1">
            <a:off x="6176963" y="281622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6" name="Oval 38"/>
          <p:cNvSpPr>
            <a:spLocks noChangeArrowheads="1"/>
          </p:cNvSpPr>
          <p:nvPr/>
        </p:nvSpPr>
        <p:spPr bwMode="auto">
          <a:xfrm>
            <a:off x="5719763" y="1673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" name="Line 39"/>
          <p:cNvSpPr>
            <a:spLocks noChangeShapeType="1"/>
          </p:cNvSpPr>
          <p:nvPr/>
        </p:nvSpPr>
        <p:spPr bwMode="auto">
          <a:xfrm>
            <a:off x="5186363" y="281622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8" name="Oval 40"/>
          <p:cNvSpPr>
            <a:spLocks noChangeArrowheads="1"/>
          </p:cNvSpPr>
          <p:nvPr/>
        </p:nvSpPr>
        <p:spPr bwMode="auto">
          <a:xfrm>
            <a:off x="7167563" y="15970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9" name="Oval 41"/>
          <p:cNvSpPr>
            <a:spLocks noChangeArrowheads="1"/>
          </p:cNvSpPr>
          <p:nvPr/>
        </p:nvSpPr>
        <p:spPr bwMode="auto">
          <a:xfrm>
            <a:off x="7929563" y="2511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7" name="Line 42"/>
          <p:cNvSpPr>
            <a:spLocks noChangeShapeType="1"/>
          </p:cNvSpPr>
          <p:nvPr/>
        </p:nvSpPr>
        <p:spPr bwMode="auto">
          <a:xfrm>
            <a:off x="5338763" y="266382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Line 43"/>
          <p:cNvSpPr>
            <a:spLocks noChangeShapeType="1"/>
          </p:cNvSpPr>
          <p:nvPr/>
        </p:nvSpPr>
        <p:spPr bwMode="auto">
          <a:xfrm flipH="1">
            <a:off x="5948363" y="2054225"/>
            <a:ext cx="0" cy="439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92" name="Oval 44"/>
          <p:cNvSpPr>
            <a:spLocks noChangeArrowheads="1"/>
          </p:cNvSpPr>
          <p:nvPr/>
        </p:nvSpPr>
        <p:spPr bwMode="auto">
          <a:xfrm>
            <a:off x="5719763" y="33496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0" name="Line 45"/>
          <p:cNvSpPr>
            <a:spLocks noChangeShapeType="1"/>
          </p:cNvSpPr>
          <p:nvPr/>
        </p:nvSpPr>
        <p:spPr bwMode="auto">
          <a:xfrm>
            <a:off x="6176963" y="266382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" name="Line 46"/>
          <p:cNvSpPr>
            <a:spLocks noChangeShapeType="1"/>
          </p:cNvSpPr>
          <p:nvPr/>
        </p:nvSpPr>
        <p:spPr bwMode="auto">
          <a:xfrm flipV="1">
            <a:off x="5262563" y="197802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" name="Line 47"/>
          <p:cNvSpPr>
            <a:spLocks noChangeShapeType="1"/>
          </p:cNvSpPr>
          <p:nvPr/>
        </p:nvSpPr>
        <p:spPr bwMode="auto">
          <a:xfrm>
            <a:off x="7472363" y="197802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Line 48"/>
          <p:cNvSpPr>
            <a:spLocks noChangeShapeType="1"/>
          </p:cNvSpPr>
          <p:nvPr/>
        </p:nvSpPr>
        <p:spPr bwMode="auto">
          <a:xfrm flipV="1">
            <a:off x="6100763" y="190182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" name="Line 49"/>
          <p:cNvSpPr>
            <a:spLocks noChangeShapeType="1"/>
          </p:cNvSpPr>
          <p:nvPr/>
        </p:nvSpPr>
        <p:spPr bwMode="auto">
          <a:xfrm flipH="1">
            <a:off x="5948363" y="2892425"/>
            <a:ext cx="0" cy="439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98" name="Text Box 50"/>
          <p:cNvSpPr txBox="1">
            <a:spLocks noChangeArrowheads="1"/>
          </p:cNvSpPr>
          <p:nvPr/>
        </p:nvSpPr>
        <p:spPr bwMode="auto">
          <a:xfrm>
            <a:off x="5186363" y="19780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0099" name="Text Box 51"/>
          <p:cNvSpPr txBox="1">
            <a:spLocks noChangeArrowheads="1"/>
          </p:cNvSpPr>
          <p:nvPr/>
        </p:nvSpPr>
        <p:spPr bwMode="auto">
          <a:xfrm>
            <a:off x="5567363" y="21304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0100" name="Text Box 52"/>
          <p:cNvSpPr txBox="1">
            <a:spLocks noChangeArrowheads="1"/>
          </p:cNvSpPr>
          <p:nvPr/>
        </p:nvSpPr>
        <p:spPr bwMode="auto">
          <a:xfrm>
            <a:off x="7472363" y="197802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18" name="Text Box 53"/>
          <p:cNvSpPr txBox="1">
            <a:spLocks noChangeArrowheads="1"/>
          </p:cNvSpPr>
          <p:nvPr/>
        </p:nvSpPr>
        <p:spPr bwMode="auto">
          <a:xfrm>
            <a:off x="5872163" y="1444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2" name="Text Box 54"/>
          <p:cNvSpPr txBox="1">
            <a:spLocks noChangeArrowheads="1"/>
          </p:cNvSpPr>
          <p:nvPr/>
        </p:nvSpPr>
        <p:spPr bwMode="auto">
          <a:xfrm>
            <a:off x="2349500" y="1868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0103" name="Text Box 55"/>
          <p:cNvSpPr txBox="1">
            <a:spLocks noChangeArrowheads="1"/>
          </p:cNvSpPr>
          <p:nvPr/>
        </p:nvSpPr>
        <p:spPr bwMode="auto">
          <a:xfrm>
            <a:off x="6710363" y="152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0104" name="Text Box 56"/>
          <p:cNvSpPr txBox="1">
            <a:spLocks noChangeArrowheads="1"/>
          </p:cNvSpPr>
          <p:nvPr/>
        </p:nvSpPr>
        <p:spPr bwMode="auto">
          <a:xfrm>
            <a:off x="3035300" y="2630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0105" name="Text Box 57"/>
          <p:cNvSpPr txBox="1">
            <a:spLocks noChangeArrowheads="1"/>
          </p:cNvSpPr>
          <p:nvPr/>
        </p:nvSpPr>
        <p:spPr bwMode="auto">
          <a:xfrm>
            <a:off x="7396163" y="2663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0106" name="Text Box 58"/>
          <p:cNvSpPr txBox="1">
            <a:spLocks noChangeArrowheads="1"/>
          </p:cNvSpPr>
          <p:nvPr/>
        </p:nvSpPr>
        <p:spPr bwMode="auto">
          <a:xfrm>
            <a:off x="6710363" y="1901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0107" name="Text Box 59"/>
          <p:cNvSpPr txBox="1">
            <a:spLocks noChangeArrowheads="1"/>
          </p:cNvSpPr>
          <p:nvPr/>
        </p:nvSpPr>
        <p:spPr bwMode="auto">
          <a:xfrm>
            <a:off x="2425700" y="1868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5872163" y="2282825"/>
            <a:ext cx="762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6" name="Text Box 62"/>
          <p:cNvSpPr txBox="1">
            <a:spLocks noChangeArrowheads="1"/>
          </p:cNvSpPr>
          <p:nvPr/>
        </p:nvSpPr>
        <p:spPr bwMode="auto">
          <a:xfrm>
            <a:off x="5795963" y="379095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7" name="Text Box 63"/>
          <p:cNvSpPr txBox="1">
            <a:spLocks noChangeArrowheads="1"/>
          </p:cNvSpPr>
          <p:nvPr/>
        </p:nvSpPr>
        <p:spPr bwMode="auto">
          <a:xfrm>
            <a:off x="7396163" y="14128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" name="Text Box 65"/>
          <p:cNvSpPr txBox="1">
            <a:spLocks noChangeArrowheads="1"/>
          </p:cNvSpPr>
          <p:nvPr/>
        </p:nvSpPr>
        <p:spPr bwMode="auto">
          <a:xfrm>
            <a:off x="61007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9" name="Text Box 71"/>
          <p:cNvSpPr txBox="1">
            <a:spLocks noChangeArrowheads="1"/>
          </p:cNvSpPr>
          <p:nvPr/>
        </p:nvSpPr>
        <p:spPr bwMode="auto">
          <a:xfrm>
            <a:off x="81581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</a:p>
        </p:txBody>
      </p:sp>
      <p:sp>
        <p:nvSpPr>
          <p:cNvPr id="130" name="Text Box 72"/>
          <p:cNvSpPr txBox="1">
            <a:spLocks noChangeArrowheads="1"/>
          </p:cNvSpPr>
          <p:nvPr/>
        </p:nvSpPr>
        <p:spPr bwMode="auto">
          <a:xfrm>
            <a:off x="6024563" y="379095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1" name="Text Box 73"/>
          <p:cNvSpPr txBox="1">
            <a:spLocks noChangeArrowheads="1"/>
          </p:cNvSpPr>
          <p:nvPr/>
        </p:nvSpPr>
        <p:spPr bwMode="auto">
          <a:xfrm>
            <a:off x="7624763" y="14128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" name="Text Box 74"/>
          <p:cNvSpPr txBox="1">
            <a:spLocks noChangeArrowheads="1"/>
          </p:cNvSpPr>
          <p:nvPr/>
        </p:nvSpPr>
        <p:spPr bwMode="auto">
          <a:xfrm>
            <a:off x="83867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</a:p>
        </p:txBody>
      </p:sp>
      <p:sp>
        <p:nvSpPr>
          <p:cNvPr id="133" name="Text Box 75"/>
          <p:cNvSpPr txBox="1">
            <a:spLocks noChangeArrowheads="1"/>
          </p:cNvSpPr>
          <p:nvPr/>
        </p:nvSpPr>
        <p:spPr bwMode="auto">
          <a:xfrm>
            <a:off x="86153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130117" name="Text Box 84"/>
          <p:cNvSpPr txBox="1">
            <a:spLocks noChangeArrowheads="1"/>
          </p:cNvSpPr>
          <p:nvPr/>
        </p:nvSpPr>
        <p:spPr bwMode="auto">
          <a:xfrm>
            <a:off x="1327150" y="12541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18" name="Text Box 85"/>
          <p:cNvSpPr txBox="1">
            <a:spLocks noChangeArrowheads="1"/>
          </p:cNvSpPr>
          <p:nvPr/>
        </p:nvSpPr>
        <p:spPr bwMode="auto">
          <a:xfrm>
            <a:off x="1130300" y="22177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19" name="Text Box 86"/>
          <p:cNvSpPr txBox="1">
            <a:spLocks noChangeArrowheads="1"/>
          </p:cNvSpPr>
          <p:nvPr/>
        </p:nvSpPr>
        <p:spPr bwMode="auto">
          <a:xfrm>
            <a:off x="1206500" y="3055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0" name="Text Box 87"/>
          <p:cNvSpPr txBox="1">
            <a:spLocks noChangeArrowheads="1"/>
          </p:cNvSpPr>
          <p:nvPr/>
        </p:nvSpPr>
        <p:spPr bwMode="auto">
          <a:xfrm>
            <a:off x="2667000" y="57150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1" name="Text Box 88"/>
          <p:cNvSpPr txBox="1">
            <a:spLocks noChangeArrowheads="1"/>
          </p:cNvSpPr>
          <p:nvPr/>
        </p:nvSpPr>
        <p:spPr bwMode="auto">
          <a:xfrm>
            <a:off x="3721100" y="2293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2" name="Text Box 89"/>
          <p:cNvSpPr txBox="1">
            <a:spLocks noChangeArrowheads="1"/>
          </p:cNvSpPr>
          <p:nvPr/>
        </p:nvSpPr>
        <p:spPr bwMode="auto">
          <a:xfrm>
            <a:off x="4576763" y="2295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 advAuto="1000"/>
      <p:bldP spid="125" grpId="0" build="p" advAuto="1000"/>
      <p:bldP spid="126" grpId="0" build="p" advAuto="1000"/>
      <p:bldP spid="127" grpId="0" build="p" advAuto="1000"/>
      <p:bldP spid="128" grpId="0" build="p" advAuto="1000"/>
      <p:bldP spid="129" grpId="0" build="p" advAuto="1000"/>
      <p:bldP spid="130" grpId="0" build="p" advAuto="1000"/>
      <p:bldP spid="131" grpId="0" build="p" advAuto="1000"/>
      <p:bldP spid="132" grpId="0" build="p" advAuto="1000"/>
      <p:bldP spid="133" grpId="0" build="p" advAuto="100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</a:p>
        </p:txBody>
      </p:sp>
      <p:sp>
        <p:nvSpPr>
          <p:cNvPr id="130059" name="Text Box 83"/>
          <p:cNvSpPr txBox="1">
            <a:spLocks noChangeArrowheads="1"/>
          </p:cNvSpPr>
          <p:nvPr/>
        </p:nvSpPr>
        <p:spPr bwMode="auto">
          <a:xfrm>
            <a:off x="12700" y="2060575"/>
            <a:ext cx="9131300" cy="417036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利用拓扑排序算法求事件结点的最早发生时间的执行步骤：</a:t>
            </a:r>
          </a:p>
          <a:p>
            <a:pPr marL="360045" marR="0" lvl="0" indent="0" algn="just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、设每个结点的最早发生时间为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，将入度为零的结点进栈。</a:t>
            </a:r>
          </a:p>
          <a:p>
            <a:pPr marL="360045" marR="0" lvl="0" indent="0" algn="just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、将栈中入度为零的结点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出，并压入另一栈，用于形成逆向拓扑排序的序列。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、根据邻接表找到结点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的所有的邻接结点，将结点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的最早发生时间 + 活动的权值 得到的和同邻接结点的原最早发生时间进行比较；如果该值大，则用该值取代原最早发生时间。另外，将这些邻接结点的入度减一。如果某一结点的入度变为零，则进栈。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、反复执行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；直至栈空为止。</a:t>
            </a:r>
          </a:p>
        </p:txBody>
      </p:sp>
      <p:pic>
        <p:nvPicPr>
          <p:cNvPr id="161796" name="Picture 90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01688" y="1008063"/>
            <a:ext cx="4105275" cy="873125"/>
          </a:xfrm>
          <a:ln/>
        </p:spPr>
      </p:pic>
    </p:spTree>
  </p:cSld>
  <p:clrMapOvr>
    <a:masterClrMapping/>
  </p:clrMapOvr>
  <p:transition>
    <p:wipe dir="d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484313"/>
            <a:ext cx="9144000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2097" name="Oval 4"/>
          <p:cNvSpPr>
            <a:spLocks noChangeArrowheads="1"/>
          </p:cNvSpPr>
          <p:nvPr/>
        </p:nvSpPr>
        <p:spPr bwMode="auto">
          <a:xfrm>
            <a:off x="401638" y="27257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098" name="Line 5"/>
          <p:cNvSpPr>
            <a:spLocks noChangeShapeType="1"/>
          </p:cNvSpPr>
          <p:nvPr/>
        </p:nvSpPr>
        <p:spPr bwMode="auto">
          <a:xfrm>
            <a:off x="1697038" y="211613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099" name="Oval 6"/>
          <p:cNvSpPr>
            <a:spLocks noChangeArrowheads="1"/>
          </p:cNvSpPr>
          <p:nvPr/>
        </p:nvSpPr>
        <p:spPr bwMode="auto">
          <a:xfrm>
            <a:off x="1239838" y="28019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0" name="Line 7"/>
          <p:cNvSpPr>
            <a:spLocks noChangeShapeType="1"/>
          </p:cNvSpPr>
          <p:nvPr/>
        </p:nvSpPr>
        <p:spPr bwMode="auto">
          <a:xfrm flipH="1">
            <a:off x="1697038" y="310673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1" name="Oval 8"/>
          <p:cNvSpPr>
            <a:spLocks noChangeArrowheads="1"/>
          </p:cNvSpPr>
          <p:nvPr/>
        </p:nvSpPr>
        <p:spPr bwMode="auto">
          <a:xfrm>
            <a:off x="1239838" y="19637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2" name="Line 9"/>
          <p:cNvSpPr>
            <a:spLocks noChangeShapeType="1"/>
          </p:cNvSpPr>
          <p:nvPr/>
        </p:nvSpPr>
        <p:spPr bwMode="auto">
          <a:xfrm>
            <a:off x="706438" y="310673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3" name="Oval 10"/>
          <p:cNvSpPr>
            <a:spLocks noChangeArrowheads="1"/>
          </p:cNvSpPr>
          <p:nvPr/>
        </p:nvSpPr>
        <p:spPr bwMode="auto">
          <a:xfrm>
            <a:off x="2687638" y="18875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4" name="Oval 11"/>
          <p:cNvSpPr>
            <a:spLocks noChangeArrowheads="1"/>
          </p:cNvSpPr>
          <p:nvPr/>
        </p:nvSpPr>
        <p:spPr bwMode="auto">
          <a:xfrm>
            <a:off x="3449638" y="28019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5" name="Line 12"/>
          <p:cNvSpPr>
            <a:spLocks noChangeShapeType="1"/>
          </p:cNvSpPr>
          <p:nvPr/>
        </p:nvSpPr>
        <p:spPr bwMode="auto">
          <a:xfrm>
            <a:off x="858838" y="295433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6" name="Line 13"/>
          <p:cNvSpPr>
            <a:spLocks noChangeShapeType="1"/>
          </p:cNvSpPr>
          <p:nvPr/>
        </p:nvSpPr>
        <p:spPr bwMode="auto">
          <a:xfrm flipH="1">
            <a:off x="1468438" y="23447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7" name="Oval 14"/>
          <p:cNvSpPr>
            <a:spLocks noChangeArrowheads="1"/>
          </p:cNvSpPr>
          <p:nvPr/>
        </p:nvSpPr>
        <p:spPr bwMode="auto">
          <a:xfrm>
            <a:off x="1239838" y="36401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8" name="Line 15"/>
          <p:cNvSpPr>
            <a:spLocks noChangeShapeType="1"/>
          </p:cNvSpPr>
          <p:nvPr/>
        </p:nvSpPr>
        <p:spPr bwMode="auto">
          <a:xfrm>
            <a:off x="1697038" y="295433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9" name="Line 16"/>
          <p:cNvSpPr>
            <a:spLocks noChangeShapeType="1"/>
          </p:cNvSpPr>
          <p:nvPr/>
        </p:nvSpPr>
        <p:spPr bwMode="auto">
          <a:xfrm flipV="1">
            <a:off x="782638" y="226853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0" name="Line 17"/>
          <p:cNvSpPr>
            <a:spLocks noChangeShapeType="1"/>
          </p:cNvSpPr>
          <p:nvPr/>
        </p:nvSpPr>
        <p:spPr bwMode="auto">
          <a:xfrm>
            <a:off x="2992438" y="226853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1" name="Line 18"/>
          <p:cNvSpPr>
            <a:spLocks noChangeShapeType="1"/>
          </p:cNvSpPr>
          <p:nvPr/>
        </p:nvSpPr>
        <p:spPr bwMode="auto">
          <a:xfrm>
            <a:off x="6272213" y="3533775"/>
            <a:ext cx="76200" cy="4572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2" name="Line 19"/>
          <p:cNvSpPr>
            <a:spLocks noChangeShapeType="1"/>
          </p:cNvSpPr>
          <p:nvPr/>
        </p:nvSpPr>
        <p:spPr bwMode="auto">
          <a:xfrm flipV="1">
            <a:off x="1620838" y="219233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4" name="Line 22"/>
          <p:cNvSpPr>
            <a:spLocks noChangeShapeType="1"/>
          </p:cNvSpPr>
          <p:nvPr/>
        </p:nvSpPr>
        <p:spPr bwMode="auto">
          <a:xfrm flipH="1">
            <a:off x="1468438" y="31829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5" name="Text Box 23"/>
          <p:cNvSpPr txBox="1">
            <a:spLocks noChangeArrowheads="1"/>
          </p:cNvSpPr>
          <p:nvPr/>
        </p:nvSpPr>
        <p:spPr bwMode="auto">
          <a:xfrm>
            <a:off x="706438" y="226853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2116" name="Text Box 24"/>
          <p:cNvSpPr txBox="1">
            <a:spLocks noChangeArrowheads="1"/>
          </p:cNvSpPr>
          <p:nvPr/>
        </p:nvSpPr>
        <p:spPr bwMode="auto">
          <a:xfrm>
            <a:off x="1316038" y="242093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2117" name="Text Box 25"/>
          <p:cNvSpPr txBox="1">
            <a:spLocks noChangeArrowheads="1"/>
          </p:cNvSpPr>
          <p:nvPr/>
        </p:nvSpPr>
        <p:spPr bwMode="auto">
          <a:xfrm>
            <a:off x="173038" y="2497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8" name="Text Box 26"/>
          <p:cNvSpPr txBox="1">
            <a:spLocks noChangeArrowheads="1"/>
          </p:cNvSpPr>
          <p:nvPr/>
        </p:nvSpPr>
        <p:spPr bwMode="auto">
          <a:xfrm>
            <a:off x="2992438" y="2268538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2119" name="Oval 27"/>
          <p:cNvSpPr>
            <a:spLocks noChangeArrowheads="1"/>
          </p:cNvSpPr>
          <p:nvPr/>
        </p:nvSpPr>
        <p:spPr bwMode="auto">
          <a:xfrm>
            <a:off x="5053013" y="2695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2" name="Line 28"/>
          <p:cNvSpPr>
            <a:spLocks noChangeShapeType="1"/>
          </p:cNvSpPr>
          <p:nvPr/>
        </p:nvSpPr>
        <p:spPr bwMode="auto">
          <a:xfrm>
            <a:off x="6348413" y="20859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1" name="Oval 29"/>
          <p:cNvSpPr>
            <a:spLocks noChangeArrowheads="1"/>
          </p:cNvSpPr>
          <p:nvPr/>
        </p:nvSpPr>
        <p:spPr bwMode="auto">
          <a:xfrm>
            <a:off x="5891213" y="27717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4" name="Line 30"/>
          <p:cNvSpPr>
            <a:spLocks noChangeShapeType="1"/>
          </p:cNvSpPr>
          <p:nvPr/>
        </p:nvSpPr>
        <p:spPr bwMode="auto">
          <a:xfrm flipH="1">
            <a:off x="6348413" y="30765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3" name="Oval 31"/>
          <p:cNvSpPr>
            <a:spLocks noChangeArrowheads="1"/>
          </p:cNvSpPr>
          <p:nvPr/>
        </p:nvSpPr>
        <p:spPr bwMode="auto">
          <a:xfrm>
            <a:off x="5891213" y="1933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6" name="Line 32"/>
          <p:cNvSpPr>
            <a:spLocks noChangeShapeType="1"/>
          </p:cNvSpPr>
          <p:nvPr/>
        </p:nvSpPr>
        <p:spPr bwMode="auto">
          <a:xfrm>
            <a:off x="5357813" y="30765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5" name="Oval 33"/>
          <p:cNvSpPr>
            <a:spLocks noChangeArrowheads="1"/>
          </p:cNvSpPr>
          <p:nvPr/>
        </p:nvSpPr>
        <p:spPr bwMode="auto">
          <a:xfrm>
            <a:off x="7339013" y="1857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6" name="Oval 34"/>
          <p:cNvSpPr>
            <a:spLocks noChangeArrowheads="1"/>
          </p:cNvSpPr>
          <p:nvPr/>
        </p:nvSpPr>
        <p:spPr bwMode="auto">
          <a:xfrm>
            <a:off x="8101013" y="27717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9" name="Line 35"/>
          <p:cNvSpPr>
            <a:spLocks noChangeShapeType="1"/>
          </p:cNvSpPr>
          <p:nvPr/>
        </p:nvSpPr>
        <p:spPr bwMode="auto">
          <a:xfrm>
            <a:off x="5510213" y="29241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0" name="Line 36"/>
          <p:cNvSpPr>
            <a:spLocks noChangeShapeType="1"/>
          </p:cNvSpPr>
          <p:nvPr/>
        </p:nvSpPr>
        <p:spPr bwMode="auto">
          <a:xfrm flipH="1">
            <a:off x="6119813" y="23145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9" name="Oval 37"/>
          <p:cNvSpPr>
            <a:spLocks noChangeArrowheads="1"/>
          </p:cNvSpPr>
          <p:nvPr/>
        </p:nvSpPr>
        <p:spPr bwMode="auto">
          <a:xfrm>
            <a:off x="5891213" y="36099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2" name="Line 38"/>
          <p:cNvSpPr>
            <a:spLocks noChangeShapeType="1"/>
          </p:cNvSpPr>
          <p:nvPr/>
        </p:nvSpPr>
        <p:spPr bwMode="auto">
          <a:xfrm>
            <a:off x="6348413" y="29241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3" name="Line 39"/>
          <p:cNvSpPr>
            <a:spLocks noChangeShapeType="1"/>
          </p:cNvSpPr>
          <p:nvPr/>
        </p:nvSpPr>
        <p:spPr bwMode="auto">
          <a:xfrm flipV="1">
            <a:off x="5434013" y="22383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4" name="Line 40"/>
          <p:cNvSpPr>
            <a:spLocks noChangeShapeType="1"/>
          </p:cNvSpPr>
          <p:nvPr/>
        </p:nvSpPr>
        <p:spPr bwMode="auto">
          <a:xfrm>
            <a:off x="7643813" y="22383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5" name="Line 41"/>
          <p:cNvSpPr>
            <a:spLocks noChangeShapeType="1"/>
          </p:cNvSpPr>
          <p:nvPr/>
        </p:nvSpPr>
        <p:spPr bwMode="auto">
          <a:xfrm flipV="1">
            <a:off x="6272213" y="21621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6" name="Line 42"/>
          <p:cNvSpPr>
            <a:spLocks noChangeShapeType="1"/>
          </p:cNvSpPr>
          <p:nvPr/>
        </p:nvSpPr>
        <p:spPr bwMode="auto">
          <a:xfrm flipH="1">
            <a:off x="6119813" y="31527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5" name="Text Box 43"/>
          <p:cNvSpPr txBox="1">
            <a:spLocks noChangeArrowheads="1"/>
          </p:cNvSpPr>
          <p:nvPr/>
        </p:nvSpPr>
        <p:spPr bwMode="auto">
          <a:xfrm>
            <a:off x="5357813" y="22383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2136" name="Text Box 44"/>
          <p:cNvSpPr txBox="1">
            <a:spLocks noChangeArrowheads="1"/>
          </p:cNvSpPr>
          <p:nvPr/>
        </p:nvSpPr>
        <p:spPr bwMode="auto">
          <a:xfrm>
            <a:off x="5738813" y="23907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2137" name="Text Box 45"/>
          <p:cNvSpPr txBox="1">
            <a:spLocks noChangeArrowheads="1"/>
          </p:cNvSpPr>
          <p:nvPr/>
        </p:nvSpPr>
        <p:spPr bwMode="auto">
          <a:xfrm>
            <a:off x="7643813" y="223837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226350" name="Text Box 46"/>
          <p:cNvSpPr txBox="1">
            <a:spLocks noChangeArrowheads="1"/>
          </p:cNvSpPr>
          <p:nvPr/>
        </p:nvSpPr>
        <p:spPr bwMode="auto">
          <a:xfrm>
            <a:off x="1392238" y="3944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9" name="Text Box 47"/>
          <p:cNvSpPr txBox="1">
            <a:spLocks noChangeArrowheads="1"/>
          </p:cNvSpPr>
          <p:nvPr/>
        </p:nvSpPr>
        <p:spPr bwMode="auto">
          <a:xfrm>
            <a:off x="2230438" y="2192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2140" name="Text Box 48"/>
          <p:cNvSpPr txBox="1">
            <a:spLocks noChangeArrowheads="1"/>
          </p:cNvSpPr>
          <p:nvPr/>
        </p:nvSpPr>
        <p:spPr bwMode="auto">
          <a:xfrm>
            <a:off x="6881813" y="1781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2141" name="Text Box 49"/>
          <p:cNvSpPr txBox="1">
            <a:spLocks noChangeArrowheads="1"/>
          </p:cNvSpPr>
          <p:nvPr/>
        </p:nvSpPr>
        <p:spPr bwMode="auto">
          <a:xfrm>
            <a:off x="2916238" y="2954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2142" name="Text Box 50"/>
          <p:cNvSpPr txBox="1">
            <a:spLocks noChangeArrowheads="1"/>
          </p:cNvSpPr>
          <p:nvPr/>
        </p:nvSpPr>
        <p:spPr bwMode="auto">
          <a:xfrm>
            <a:off x="7567613" y="2924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2143" name="Text Box 51"/>
          <p:cNvSpPr txBox="1">
            <a:spLocks noChangeArrowheads="1"/>
          </p:cNvSpPr>
          <p:nvPr/>
        </p:nvSpPr>
        <p:spPr bwMode="auto">
          <a:xfrm>
            <a:off x="6881813" y="2162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2144" name="Text Box 52"/>
          <p:cNvSpPr txBox="1">
            <a:spLocks noChangeArrowheads="1"/>
          </p:cNvSpPr>
          <p:nvPr/>
        </p:nvSpPr>
        <p:spPr bwMode="auto">
          <a:xfrm>
            <a:off x="2306638" y="2192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26357" name="Text Box 53"/>
          <p:cNvSpPr txBox="1">
            <a:spLocks noChangeArrowheads="1"/>
          </p:cNvSpPr>
          <p:nvPr/>
        </p:nvSpPr>
        <p:spPr bwMode="auto">
          <a:xfrm>
            <a:off x="6043613" y="2543175"/>
            <a:ext cx="762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8" name="Text Box 54"/>
          <p:cNvSpPr txBox="1">
            <a:spLocks noChangeArrowheads="1"/>
          </p:cNvSpPr>
          <p:nvPr/>
        </p:nvSpPr>
        <p:spPr bwMode="auto">
          <a:xfrm>
            <a:off x="6119813" y="38830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9" name="Text Box 55"/>
          <p:cNvSpPr txBox="1">
            <a:spLocks noChangeArrowheads="1"/>
          </p:cNvSpPr>
          <p:nvPr/>
        </p:nvSpPr>
        <p:spPr bwMode="auto">
          <a:xfrm>
            <a:off x="7643813" y="1673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0" name="Text Box 56"/>
          <p:cNvSpPr txBox="1">
            <a:spLocks noChangeArrowheads="1"/>
          </p:cNvSpPr>
          <p:nvPr/>
        </p:nvSpPr>
        <p:spPr bwMode="auto">
          <a:xfrm>
            <a:off x="6272213" y="2543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1" name="Text Box 57"/>
          <p:cNvSpPr txBox="1">
            <a:spLocks noChangeArrowheads="1"/>
          </p:cNvSpPr>
          <p:nvPr/>
        </p:nvSpPr>
        <p:spPr bwMode="auto">
          <a:xfrm>
            <a:off x="81772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</a:p>
        </p:txBody>
      </p:sp>
      <p:sp>
        <p:nvSpPr>
          <p:cNvPr id="226362" name="Text Box 58"/>
          <p:cNvSpPr txBox="1">
            <a:spLocks noChangeArrowheads="1"/>
          </p:cNvSpPr>
          <p:nvPr/>
        </p:nvSpPr>
        <p:spPr bwMode="auto">
          <a:xfrm>
            <a:off x="6272213" y="38830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3" name="Text Box 59"/>
          <p:cNvSpPr txBox="1">
            <a:spLocks noChangeArrowheads="1"/>
          </p:cNvSpPr>
          <p:nvPr/>
        </p:nvSpPr>
        <p:spPr bwMode="auto">
          <a:xfrm>
            <a:off x="7796213" y="1673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4" name="Text Box 60"/>
          <p:cNvSpPr txBox="1">
            <a:spLocks noChangeArrowheads="1"/>
          </p:cNvSpPr>
          <p:nvPr/>
        </p:nvSpPr>
        <p:spPr bwMode="auto">
          <a:xfrm>
            <a:off x="84058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</a:p>
        </p:txBody>
      </p:sp>
      <p:sp>
        <p:nvSpPr>
          <p:cNvPr id="226365" name="Text Box 61"/>
          <p:cNvSpPr txBox="1">
            <a:spLocks noChangeArrowheads="1"/>
          </p:cNvSpPr>
          <p:nvPr/>
        </p:nvSpPr>
        <p:spPr bwMode="auto">
          <a:xfrm>
            <a:off x="84820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132154" name="Oval 62"/>
          <p:cNvSpPr>
            <a:spLocks noChangeArrowheads="1"/>
          </p:cNvSpPr>
          <p:nvPr/>
        </p:nvSpPr>
        <p:spPr bwMode="auto">
          <a:xfrm>
            <a:off x="10414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5" name="Oval 63"/>
          <p:cNvSpPr>
            <a:spLocks noChangeArrowheads="1"/>
          </p:cNvSpPr>
          <p:nvPr/>
        </p:nvSpPr>
        <p:spPr bwMode="auto">
          <a:xfrm>
            <a:off x="18034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6" name="Oval 64"/>
          <p:cNvSpPr>
            <a:spLocks noChangeArrowheads="1"/>
          </p:cNvSpPr>
          <p:nvPr/>
        </p:nvSpPr>
        <p:spPr bwMode="auto">
          <a:xfrm>
            <a:off x="24892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7" name="Oval 65"/>
          <p:cNvSpPr>
            <a:spLocks noChangeArrowheads="1"/>
          </p:cNvSpPr>
          <p:nvPr/>
        </p:nvSpPr>
        <p:spPr bwMode="auto">
          <a:xfrm>
            <a:off x="31750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8" name="Oval 66"/>
          <p:cNvSpPr>
            <a:spLocks noChangeArrowheads="1"/>
          </p:cNvSpPr>
          <p:nvPr/>
        </p:nvSpPr>
        <p:spPr bwMode="auto">
          <a:xfrm>
            <a:off x="38608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9" name="Oval 67"/>
          <p:cNvSpPr>
            <a:spLocks noChangeArrowheads="1"/>
          </p:cNvSpPr>
          <p:nvPr/>
        </p:nvSpPr>
        <p:spPr bwMode="auto">
          <a:xfrm>
            <a:off x="45466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0" name="Text Box 68"/>
          <p:cNvSpPr txBox="1">
            <a:spLocks noChangeArrowheads="1"/>
          </p:cNvSpPr>
          <p:nvPr/>
        </p:nvSpPr>
        <p:spPr bwMode="auto">
          <a:xfrm>
            <a:off x="927100" y="4868863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正向拓扑排序：</a:t>
            </a:r>
          </a:p>
        </p:txBody>
      </p:sp>
      <p:sp>
        <p:nvSpPr>
          <p:cNvPr id="132161" name="Text Box 70"/>
          <p:cNvSpPr txBox="1">
            <a:spLocks noChangeArrowheads="1"/>
          </p:cNvSpPr>
          <p:nvPr/>
        </p:nvSpPr>
        <p:spPr bwMode="auto">
          <a:xfrm>
            <a:off x="1011238" y="1735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2" name="Text Box 71"/>
          <p:cNvSpPr txBox="1">
            <a:spLocks noChangeArrowheads="1"/>
          </p:cNvSpPr>
          <p:nvPr/>
        </p:nvSpPr>
        <p:spPr bwMode="auto">
          <a:xfrm>
            <a:off x="1011238" y="2541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3" name="Text Box 72"/>
          <p:cNvSpPr txBox="1">
            <a:spLocks noChangeArrowheads="1"/>
          </p:cNvSpPr>
          <p:nvPr/>
        </p:nvSpPr>
        <p:spPr bwMode="auto">
          <a:xfrm>
            <a:off x="1087438" y="33797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4" name="Text Box 73"/>
          <p:cNvSpPr txBox="1">
            <a:spLocks noChangeArrowheads="1"/>
          </p:cNvSpPr>
          <p:nvPr/>
        </p:nvSpPr>
        <p:spPr bwMode="auto">
          <a:xfrm>
            <a:off x="2382838" y="1735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5" name="Text Box 74"/>
          <p:cNvSpPr txBox="1">
            <a:spLocks noChangeArrowheads="1"/>
          </p:cNvSpPr>
          <p:nvPr/>
        </p:nvSpPr>
        <p:spPr bwMode="auto">
          <a:xfrm>
            <a:off x="3602038" y="2573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6" name="Text Box 75"/>
          <p:cNvSpPr txBox="1">
            <a:spLocks noChangeArrowheads="1"/>
          </p:cNvSpPr>
          <p:nvPr/>
        </p:nvSpPr>
        <p:spPr bwMode="auto">
          <a:xfrm>
            <a:off x="4976813" y="2435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226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63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226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63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226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26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226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263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226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226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263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226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2263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226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2263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226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226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50" grpId="0" build="p" advAuto="1000"/>
      <p:bldP spid="226357" grpId="0" build="p" advAuto="1000"/>
      <p:bldP spid="226358" grpId="0" build="p" advAuto="1000"/>
      <p:bldP spid="226359" grpId="0" build="p" advAuto="1000"/>
      <p:bldP spid="226360" grpId="0" build="p" advAuto="1000"/>
      <p:bldP spid="226361" grpId="0" build="p" advAuto="1000"/>
      <p:bldP spid="226362" grpId="0" build="p" advAuto="1000"/>
      <p:bldP spid="226363" grpId="0" build="p" advAuto="1000"/>
      <p:bldP spid="226364" grpId="0" build="p" advAuto="1000"/>
      <p:bldP spid="226365" grpId="0" build="p" advAuto="100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/>
          <p:nvPr/>
        </p:nvSpPr>
        <p:spPr>
          <a:xfrm>
            <a:off x="555625" y="836613"/>
            <a:ext cx="8283575" cy="27860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极小连通子图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：该子图是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的连通子图，在该子图中删除任何一条边，子图不再连通。</a:t>
            </a:r>
            <a:b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生成树：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包含无向图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所有顶点的极小连通子图。</a:t>
            </a: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生成森林：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对非连通图，由各个连通分量的生成树的集合。        </a:t>
            </a:r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723900" y="581183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71900" y="588803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</a:t>
            </a:r>
          </a:p>
        </p:txBody>
      </p:sp>
      <p:grpSp>
        <p:nvGrpSpPr>
          <p:cNvPr id="28677" name="Group 7"/>
          <p:cNvGrpSpPr/>
          <p:nvPr/>
        </p:nvGrpSpPr>
        <p:grpSpPr bwMode="auto">
          <a:xfrm>
            <a:off x="3651250" y="3983245"/>
            <a:ext cx="1800225" cy="1614488"/>
            <a:chOff x="2804" y="2592"/>
            <a:chExt cx="1134" cy="1017"/>
          </a:xfrm>
          <a:solidFill>
            <a:srgbClr val="A78DC2"/>
          </a:solidFill>
        </p:grpSpPr>
        <p:sp>
          <p:nvSpPr>
            <p:cNvPr id="18438" name="Line 8"/>
            <p:cNvSpPr>
              <a:spLocks noChangeShapeType="1"/>
            </p:cNvSpPr>
            <p:nvPr/>
          </p:nvSpPr>
          <p:spPr bwMode="auto">
            <a:xfrm>
              <a:off x="2976" y="2910"/>
              <a:ext cx="0" cy="415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39" name="Line 9"/>
            <p:cNvSpPr>
              <a:spLocks noChangeShapeType="1"/>
            </p:cNvSpPr>
            <p:nvPr/>
          </p:nvSpPr>
          <p:spPr bwMode="auto">
            <a:xfrm>
              <a:off x="3147" y="2736"/>
              <a:ext cx="476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0" name="Line 10"/>
            <p:cNvSpPr>
              <a:spLocks noChangeShapeType="1"/>
            </p:cNvSpPr>
            <p:nvPr/>
          </p:nvSpPr>
          <p:spPr bwMode="auto">
            <a:xfrm>
              <a:off x="3759" y="2910"/>
              <a:ext cx="0" cy="415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1" name="Line 11"/>
            <p:cNvSpPr>
              <a:spLocks noChangeShapeType="1"/>
            </p:cNvSpPr>
            <p:nvPr/>
          </p:nvSpPr>
          <p:spPr bwMode="auto">
            <a:xfrm flipH="1">
              <a:off x="3487" y="2875"/>
              <a:ext cx="171" cy="173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8727" name="Group 12"/>
            <p:cNvGrpSpPr/>
            <p:nvPr/>
          </p:nvGrpSpPr>
          <p:grpSpPr bwMode="auto">
            <a:xfrm>
              <a:off x="2834" y="2592"/>
              <a:ext cx="408" cy="297"/>
              <a:chOff x="432" y="1680"/>
              <a:chExt cx="408" cy="297"/>
            </a:xfrm>
            <a:grpFill/>
          </p:grpSpPr>
          <p:sp>
            <p:nvSpPr>
              <p:cNvPr id="18443" name="Oval 1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44" name="Text Box 14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8728" name="Group 15"/>
            <p:cNvGrpSpPr/>
            <p:nvPr/>
          </p:nvGrpSpPr>
          <p:grpSpPr bwMode="auto">
            <a:xfrm>
              <a:off x="3520" y="3312"/>
              <a:ext cx="408" cy="297"/>
              <a:chOff x="400" y="1680"/>
              <a:chExt cx="408" cy="297"/>
            </a:xfrm>
            <a:grpFill/>
          </p:grpSpPr>
          <p:sp>
            <p:nvSpPr>
              <p:cNvPr id="18446" name="Oval 1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47" name="Text Box 17"/>
              <p:cNvSpPr txBox="1">
                <a:spLocks noChangeArrowheads="1"/>
              </p:cNvSpPr>
              <p:nvPr/>
            </p:nvSpPr>
            <p:spPr bwMode="auto">
              <a:xfrm>
                <a:off x="400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8729" name="Group 18"/>
            <p:cNvGrpSpPr/>
            <p:nvPr/>
          </p:nvGrpSpPr>
          <p:grpSpPr bwMode="auto">
            <a:xfrm>
              <a:off x="2804" y="3312"/>
              <a:ext cx="408" cy="297"/>
              <a:chOff x="404" y="1680"/>
              <a:chExt cx="408" cy="297"/>
            </a:xfrm>
            <a:grpFill/>
          </p:grpSpPr>
          <p:sp>
            <p:nvSpPr>
              <p:cNvPr id="18449" name="Oval 1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0" name="Text Box 20"/>
              <p:cNvSpPr txBox="1">
                <a:spLocks noChangeArrowheads="1"/>
              </p:cNvSpPr>
              <p:nvPr/>
            </p:nvSpPr>
            <p:spPr bwMode="auto">
              <a:xfrm>
                <a:off x="40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8730" name="Group 21"/>
            <p:cNvGrpSpPr/>
            <p:nvPr/>
          </p:nvGrpSpPr>
          <p:grpSpPr bwMode="auto">
            <a:xfrm>
              <a:off x="3530" y="2592"/>
              <a:ext cx="408" cy="294"/>
              <a:chOff x="2928" y="3312"/>
              <a:chExt cx="408" cy="294"/>
            </a:xfrm>
            <a:grpFill/>
          </p:grpSpPr>
          <p:sp>
            <p:nvSpPr>
              <p:cNvPr id="18452" name="Oval 2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3" name="Text Box 2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8731" name="Group 24"/>
            <p:cNvGrpSpPr/>
            <p:nvPr/>
          </p:nvGrpSpPr>
          <p:grpSpPr bwMode="auto">
            <a:xfrm>
              <a:off x="3168" y="2976"/>
              <a:ext cx="408" cy="294"/>
              <a:chOff x="1008" y="2304"/>
              <a:chExt cx="408" cy="294"/>
            </a:xfrm>
            <a:grpFill/>
          </p:grpSpPr>
          <p:sp>
            <p:nvSpPr>
              <p:cNvPr id="18455" name="Oval 2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6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grpSp>
        <p:nvGrpSpPr>
          <p:cNvPr id="28678" name="Group 27"/>
          <p:cNvGrpSpPr/>
          <p:nvPr/>
        </p:nvGrpSpPr>
        <p:grpSpPr bwMode="auto">
          <a:xfrm>
            <a:off x="858835" y="3983245"/>
            <a:ext cx="1795465" cy="1614488"/>
            <a:chOff x="661" y="1920"/>
            <a:chExt cx="1131" cy="1017"/>
          </a:xfrm>
          <a:solidFill>
            <a:srgbClr val="A78DC2"/>
          </a:solidFill>
        </p:grpSpPr>
        <p:grpSp>
          <p:nvGrpSpPr>
            <p:cNvPr id="28701" name="Group 28"/>
            <p:cNvGrpSpPr/>
            <p:nvPr/>
          </p:nvGrpSpPr>
          <p:grpSpPr bwMode="auto">
            <a:xfrm>
              <a:off x="816" y="2064"/>
              <a:ext cx="783" cy="658"/>
              <a:chOff x="794" y="2106"/>
              <a:chExt cx="783" cy="658"/>
            </a:xfrm>
            <a:grpFill/>
          </p:grpSpPr>
          <p:sp>
            <p:nvSpPr>
              <p:cNvPr id="18459" name="Line 29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0" name="Line 30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1" name="Line 31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2" name="Line 32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3" name="Line 33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4" name="Line 34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2" name="Group 35"/>
            <p:cNvGrpSpPr/>
            <p:nvPr/>
          </p:nvGrpSpPr>
          <p:grpSpPr bwMode="auto">
            <a:xfrm>
              <a:off x="674" y="1920"/>
              <a:ext cx="408" cy="297"/>
              <a:chOff x="432" y="1680"/>
              <a:chExt cx="408" cy="297"/>
            </a:xfrm>
            <a:grpFill/>
          </p:grpSpPr>
          <p:sp>
            <p:nvSpPr>
              <p:cNvPr id="18466" name="Oval 3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7" name="Text Box 37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8703" name="Group 38"/>
            <p:cNvGrpSpPr/>
            <p:nvPr/>
          </p:nvGrpSpPr>
          <p:grpSpPr bwMode="auto">
            <a:xfrm>
              <a:off x="1384" y="2640"/>
              <a:ext cx="408" cy="297"/>
              <a:chOff x="424" y="1680"/>
              <a:chExt cx="408" cy="297"/>
            </a:xfrm>
            <a:grpFill/>
          </p:grpSpPr>
          <p:sp>
            <p:nvSpPr>
              <p:cNvPr id="18469" name="Oval 3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0" name="Text Box 40"/>
              <p:cNvSpPr txBox="1">
                <a:spLocks noChangeArrowheads="1"/>
              </p:cNvSpPr>
              <p:nvPr/>
            </p:nvSpPr>
            <p:spPr bwMode="auto">
              <a:xfrm>
                <a:off x="42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8704" name="Group 41"/>
            <p:cNvGrpSpPr/>
            <p:nvPr/>
          </p:nvGrpSpPr>
          <p:grpSpPr bwMode="auto">
            <a:xfrm>
              <a:off x="661" y="2640"/>
              <a:ext cx="408" cy="297"/>
              <a:chOff x="421" y="1680"/>
              <a:chExt cx="408" cy="297"/>
            </a:xfrm>
            <a:grpFill/>
          </p:grpSpPr>
          <p:sp>
            <p:nvSpPr>
              <p:cNvPr id="18472" name="Oval 42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3" name="Text Box 43"/>
              <p:cNvSpPr txBox="1">
                <a:spLocks noChangeArrowheads="1"/>
              </p:cNvSpPr>
              <p:nvPr/>
            </p:nvSpPr>
            <p:spPr bwMode="auto">
              <a:xfrm>
                <a:off x="421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8705" name="Group 44"/>
            <p:cNvGrpSpPr/>
            <p:nvPr/>
          </p:nvGrpSpPr>
          <p:grpSpPr bwMode="auto">
            <a:xfrm>
              <a:off x="1370" y="1920"/>
              <a:ext cx="408" cy="294"/>
              <a:chOff x="2928" y="3312"/>
              <a:chExt cx="408" cy="294"/>
            </a:xfrm>
            <a:grpFill/>
          </p:grpSpPr>
          <p:sp>
            <p:nvSpPr>
              <p:cNvPr id="18475" name="Oval 45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6" name="Text Box 46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8706" name="Group 47"/>
            <p:cNvGrpSpPr/>
            <p:nvPr/>
          </p:nvGrpSpPr>
          <p:grpSpPr bwMode="auto">
            <a:xfrm>
              <a:off x="1008" y="2304"/>
              <a:ext cx="408" cy="294"/>
              <a:chOff x="1008" y="2304"/>
              <a:chExt cx="408" cy="294"/>
            </a:xfrm>
            <a:grpFill/>
          </p:grpSpPr>
          <p:sp>
            <p:nvSpPr>
              <p:cNvPr id="18478" name="Oval 48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9" name="Text Box 49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grpSp>
        <p:nvGrpSpPr>
          <p:cNvPr id="15" name="Group 50"/>
          <p:cNvGrpSpPr/>
          <p:nvPr/>
        </p:nvGrpSpPr>
        <p:grpSpPr bwMode="auto">
          <a:xfrm>
            <a:off x="5753099" y="3907043"/>
            <a:ext cx="2851150" cy="1690688"/>
            <a:chOff x="3936" y="1344"/>
            <a:chExt cx="1796" cy="1065"/>
          </a:xfrm>
          <a:solidFill>
            <a:srgbClr val="A78DC2"/>
          </a:solidFill>
        </p:grpSpPr>
        <p:sp>
          <p:nvSpPr>
            <p:cNvPr id="18481" name="Line 51"/>
            <p:cNvSpPr>
              <a:spLocks noChangeShapeType="1"/>
            </p:cNvSpPr>
            <p:nvPr/>
          </p:nvSpPr>
          <p:spPr bwMode="auto">
            <a:xfrm flipH="1">
              <a:off x="4224" y="1584"/>
              <a:ext cx="288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82" name="Line 52"/>
            <p:cNvSpPr>
              <a:spLocks noChangeShapeType="1"/>
            </p:cNvSpPr>
            <p:nvPr/>
          </p:nvSpPr>
          <p:spPr bwMode="auto">
            <a:xfrm>
              <a:off x="5184" y="1920"/>
              <a:ext cx="240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83" name="Line 53"/>
            <p:cNvSpPr>
              <a:spLocks noChangeShapeType="1"/>
            </p:cNvSpPr>
            <p:nvPr/>
          </p:nvSpPr>
          <p:spPr bwMode="auto">
            <a:xfrm flipH="1">
              <a:off x="4831" y="2011"/>
              <a:ext cx="171" cy="173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8685" name="Group 54"/>
            <p:cNvGrpSpPr/>
            <p:nvPr/>
          </p:nvGrpSpPr>
          <p:grpSpPr bwMode="auto">
            <a:xfrm>
              <a:off x="4416" y="1344"/>
              <a:ext cx="408" cy="297"/>
              <a:chOff x="432" y="1680"/>
              <a:chExt cx="408" cy="297"/>
            </a:xfrm>
            <a:grpFill/>
          </p:grpSpPr>
          <p:sp>
            <p:nvSpPr>
              <p:cNvPr id="18485" name="Oval 5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86" name="Text Box 56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8686" name="Group 57"/>
            <p:cNvGrpSpPr/>
            <p:nvPr/>
          </p:nvGrpSpPr>
          <p:grpSpPr bwMode="auto">
            <a:xfrm>
              <a:off x="5324" y="2112"/>
              <a:ext cx="408" cy="297"/>
              <a:chOff x="404" y="1680"/>
              <a:chExt cx="408" cy="297"/>
            </a:xfrm>
            <a:grpFill/>
          </p:grpSpPr>
          <p:sp>
            <p:nvSpPr>
              <p:cNvPr id="18488" name="Oval 5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89" name="Text Box 59"/>
              <p:cNvSpPr txBox="1">
                <a:spLocks noChangeArrowheads="1"/>
              </p:cNvSpPr>
              <p:nvPr/>
            </p:nvSpPr>
            <p:spPr bwMode="auto">
              <a:xfrm>
                <a:off x="40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8687" name="Group 60"/>
            <p:cNvGrpSpPr/>
            <p:nvPr/>
          </p:nvGrpSpPr>
          <p:grpSpPr bwMode="auto">
            <a:xfrm>
              <a:off x="3936" y="1776"/>
              <a:ext cx="408" cy="297"/>
              <a:chOff x="432" y="1680"/>
              <a:chExt cx="408" cy="297"/>
            </a:xfrm>
            <a:grpFill/>
          </p:grpSpPr>
          <p:sp>
            <p:nvSpPr>
              <p:cNvPr id="18491" name="Oval 6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2" name="Text Box 62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8688" name="Group 63"/>
            <p:cNvGrpSpPr/>
            <p:nvPr/>
          </p:nvGrpSpPr>
          <p:grpSpPr bwMode="auto">
            <a:xfrm>
              <a:off x="4874" y="1728"/>
              <a:ext cx="408" cy="294"/>
              <a:chOff x="2928" y="3312"/>
              <a:chExt cx="408" cy="294"/>
            </a:xfrm>
            <a:grpFill/>
          </p:grpSpPr>
          <p:sp>
            <p:nvSpPr>
              <p:cNvPr id="18494" name="Oval 6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5" name="Text Box 65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8689" name="Group 66"/>
            <p:cNvGrpSpPr/>
            <p:nvPr/>
          </p:nvGrpSpPr>
          <p:grpSpPr bwMode="auto">
            <a:xfrm>
              <a:off x="4512" y="2112"/>
              <a:ext cx="408" cy="294"/>
              <a:chOff x="1008" y="2304"/>
              <a:chExt cx="408" cy="294"/>
            </a:xfrm>
            <a:grpFill/>
          </p:grpSpPr>
          <p:sp>
            <p:nvSpPr>
              <p:cNvPr id="18497" name="Oval 67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8" name="Text Box 68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sp>
          <p:nvSpPr>
            <p:cNvPr id="18499" name="Line 69"/>
            <p:cNvSpPr>
              <a:spLocks noChangeShapeType="1"/>
            </p:cNvSpPr>
            <p:nvPr/>
          </p:nvSpPr>
          <p:spPr bwMode="auto">
            <a:xfrm>
              <a:off x="4704" y="1584"/>
              <a:ext cx="240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9319" name="AutoShape 71"/>
          <p:cNvSpPr>
            <a:spLocks noChangeArrowheads="1"/>
          </p:cNvSpPr>
          <p:nvPr/>
        </p:nvSpPr>
        <p:spPr bwMode="auto">
          <a:xfrm>
            <a:off x="5524500" y="4211638"/>
            <a:ext cx="609600" cy="304800"/>
          </a:xfrm>
          <a:prstGeom prst="rightArrow">
            <a:avLst>
              <a:gd name="adj1" fmla="val 50000"/>
              <a:gd name="adj2" fmla="val 85000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319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67" name="Text Box 76"/>
          <p:cNvSpPr txBox="1">
            <a:spLocks noChangeArrowheads="1"/>
          </p:cNvSpPr>
          <p:nvPr/>
        </p:nvSpPr>
        <p:spPr bwMode="auto">
          <a:xfrm>
            <a:off x="0" y="942975"/>
            <a:ext cx="9144000" cy="5678488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Topologicalsort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 Stack &amp;T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FindinDegree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indegree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//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对各顶点求入度，建立入度为零的栈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count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[ 0 ..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- 1 ] =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Pop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;Push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++count;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for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p; p=p-&gt;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 k = p-&gt;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adjnexr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indegree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 k 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））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Push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 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j ]+ 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p-&gt;info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 k ]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k ] 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j ] +  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p-&gt;info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count &lt;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else return OK;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//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为求事件的最迟发生时间的时候用。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</a:p>
        </p:txBody>
      </p:sp>
      <p:sp>
        <p:nvSpPr>
          <p:cNvPr id="165892" name="矩形 1"/>
          <p:cNvSpPr/>
          <p:nvPr/>
        </p:nvSpPr>
        <p:spPr>
          <a:xfrm>
            <a:off x="7524750" y="5229225"/>
            <a:ext cx="1619250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3" name="矩形 74"/>
          <p:cNvSpPr/>
          <p:nvPr/>
        </p:nvSpPr>
        <p:spPr>
          <a:xfrm>
            <a:off x="7164388" y="5445125"/>
            <a:ext cx="1979612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4" name="矩形 75"/>
          <p:cNvSpPr/>
          <p:nvPr/>
        </p:nvSpPr>
        <p:spPr>
          <a:xfrm>
            <a:off x="6804025" y="5661025"/>
            <a:ext cx="2354263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5" name="矩形 76"/>
          <p:cNvSpPr/>
          <p:nvPr/>
        </p:nvSpPr>
        <p:spPr>
          <a:xfrm>
            <a:off x="6588125" y="5876925"/>
            <a:ext cx="2570163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6" name="矩形 77"/>
          <p:cNvSpPr/>
          <p:nvPr/>
        </p:nvSpPr>
        <p:spPr>
          <a:xfrm>
            <a:off x="6369050" y="6092825"/>
            <a:ext cx="2789238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7" name="矩形 78"/>
          <p:cNvSpPr/>
          <p:nvPr/>
        </p:nvSpPr>
        <p:spPr>
          <a:xfrm>
            <a:off x="5867400" y="6350000"/>
            <a:ext cx="3276600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矩形 1"/>
          <p:cNvSpPr/>
          <p:nvPr/>
        </p:nvSpPr>
        <p:spPr>
          <a:xfrm>
            <a:off x="0" y="911225"/>
            <a:ext cx="4546600" cy="58991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34145" name="Oval 4"/>
          <p:cNvSpPr>
            <a:spLocks noChangeArrowheads="1"/>
          </p:cNvSpPr>
          <p:nvPr/>
        </p:nvSpPr>
        <p:spPr bwMode="auto">
          <a:xfrm>
            <a:off x="660400" y="19716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6" name="Line 5"/>
          <p:cNvSpPr>
            <a:spLocks noChangeShapeType="1"/>
          </p:cNvSpPr>
          <p:nvPr/>
        </p:nvSpPr>
        <p:spPr bwMode="auto">
          <a:xfrm>
            <a:off x="1955800" y="13620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7" name="Oval 6"/>
          <p:cNvSpPr>
            <a:spLocks noChangeArrowheads="1"/>
          </p:cNvSpPr>
          <p:nvPr/>
        </p:nvSpPr>
        <p:spPr bwMode="auto">
          <a:xfrm>
            <a:off x="1498600" y="20478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8" name="Line 7"/>
          <p:cNvSpPr>
            <a:spLocks noChangeShapeType="1"/>
          </p:cNvSpPr>
          <p:nvPr/>
        </p:nvSpPr>
        <p:spPr bwMode="auto">
          <a:xfrm flipH="1">
            <a:off x="1955800" y="23526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9" name="Oval 8"/>
          <p:cNvSpPr>
            <a:spLocks noChangeArrowheads="1"/>
          </p:cNvSpPr>
          <p:nvPr/>
        </p:nvSpPr>
        <p:spPr bwMode="auto">
          <a:xfrm>
            <a:off x="1498600" y="12096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0" name="Line 9"/>
          <p:cNvSpPr>
            <a:spLocks noChangeShapeType="1"/>
          </p:cNvSpPr>
          <p:nvPr/>
        </p:nvSpPr>
        <p:spPr bwMode="auto">
          <a:xfrm>
            <a:off x="965200" y="23526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1" name="Oval 10"/>
          <p:cNvSpPr>
            <a:spLocks noChangeArrowheads="1"/>
          </p:cNvSpPr>
          <p:nvPr/>
        </p:nvSpPr>
        <p:spPr bwMode="auto">
          <a:xfrm>
            <a:off x="2946400" y="11334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2" name="Oval 11"/>
          <p:cNvSpPr>
            <a:spLocks noChangeArrowheads="1"/>
          </p:cNvSpPr>
          <p:nvPr/>
        </p:nvSpPr>
        <p:spPr bwMode="auto">
          <a:xfrm>
            <a:off x="3708400" y="20478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3" name="Line 12"/>
          <p:cNvSpPr>
            <a:spLocks noChangeShapeType="1"/>
          </p:cNvSpPr>
          <p:nvPr/>
        </p:nvSpPr>
        <p:spPr bwMode="auto">
          <a:xfrm>
            <a:off x="1117600" y="22002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4" name="Line 13"/>
          <p:cNvSpPr>
            <a:spLocks noChangeShapeType="1"/>
          </p:cNvSpPr>
          <p:nvPr/>
        </p:nvSpPr>
        <p:spPr bwMode="auto">
          <a:xfrm flipH="1">
            <a:off x="1727200" y="15906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5" name="Oval 14"/>
          <p:cNvSpPr>
            <a:spLocks noChangeArrowheads="1"/>
          </p:cNvSpPr>
          <p:nvPr/>
        </p:nvSpPr>
        <p:spPr bwMode="auto">
          <a:xfrm>
            <a:off x="1498600" y="28860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6" name="Line 15"/>
          <p:cNvSpPr>
            <a:spLocks noChangeShapeType="1"/>
          </p:cNvSpPr>
          <p:nvPr/>
        </p:nvSpPr>
        <p:spPr bwMode="auto">
          <a:xfrm>
            <a:off x="1955800" y="22002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7" name="Line 16"/>
          <p:cNvSpPr>
            <a:spLocks noChangeShapeType="1"/>
          </p:cNvSpPr>
          <p:nvPr/>
        </p:nvSpPr>
        <p:spPr bwMode="auto">
          <a:xfrm flipV="1">
            <a:off x="1041400" y="15144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8" name="Line 17"/>
          <p:cNvSpPr>
            <a:spLocks noChangeShapeType="1"/>
          </p:cNvSpPr>
          <p:nvPr/>
        </p:nvSpPr>
        <p:spPr bwMode="auto">
          <a:xfrm>
            <a:off x="3251200" y="15144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9" name="Line 19"/>
          <p:cNvSpPr>
            <a:spLocks noChangeShapeType="1"/>
          </p:cNvSpPr>
          <p:nvPr/>
        </p:nvSpPr>
        <p:spPr bwMode="auto">
          <a:xfrm flipV="1">
            <a:off x="1879600" y="14382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1" name="Line 22"/>
          <p:cNvSpPr>
            <a:spLocks noChangeShapeType="1"/>
          </p:cNvSpPr>
          <p:nvPr/>
        </p:nvSpPr>
        <p:spPr bwMode="auto">
          <a:xfrm flipH="1">
            <a:off x="1727200" y="24288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2" name="Text Box 23"/>
          <p:cNvSpPr txBox="1">
            <a:spLocks noChangeArrowheads="1"/>
          </p:cNvSpPr>
          <p:nvPr/>
        </p:nvSpPr>
        <p:spPr bwMode="auto">
          <a:xfrm>
            <a:off x="965200" y="15144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4163" name="Text Box 24"/>
          <p:cNvSpPr txBox="1">
            <a:spLocks noChangeArrowheads="1"/>
          </p:cNvSpPr>
          <p:nvPr/>
        </p:nvSpPr>
        <p:spPr bwMode="auto">
          <a:xfrm>
            <a:off x="1574800" y="16668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4164" name="Text Box 26"/>
          <p:cNvSpPr txBox="1">
            <a:spLocks noChangeArrowheads="1"/>
          </p:cNvSpPr>
          <p:nvPr/>
        </p:nvSpPr>
        <p:spPr bwMode="auto">
          <a:xfrm>
            <a:off x="3251200" y="151447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165" name="Text Box 47"/>
          <p:cNvSpPr txBox="1">
            <a:spLocks noChangeArrowheads="1"/>
          </p:cNvSpPr>
          <p:nvPr/>
        </p:nvSpPr>
        <p:spPr bwMode="auto">
          <a:xfrm>
            <a:off x="2413000" y="1057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166" name="Text Box 49"/>
          <p:cNvSpPr txBox="1">
            <a:spLocks noChangeArrowheads="1"/>
          </p:cNvSpPr>
          <p:nvPr/>
        </p:nvSpPr>
        <p:spPr bwMode="auto">
          <a:xfrm>
            <a:off x="3175000" y="2200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167" name="Text Box 52"/>
          <p:cNvSpPr txBox="1">
            <a:spLocks noChangeArrowheads="1"/>
          </p:cNvSpPr>
          <p:nvPr/>
        </p:nvSpPr>
        <p:spPr bwMode="auto">
          <a:xfrm>
            <a:off x="2565400" y="1438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20214" name="Text Box 54"/>
          <p:cNvSpPr txBox="1">
            <a:spLocks noChangeArrowheads="1"/>
          </p:cNvSpPr>
          <p:nvPr/>
        </p:nvSpPr>
        <p:spPr bwMode="auto">
          <a:xfrm>
            <a:off x="1803400" y="5456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18" name="Text Box 58"/>
          <p:cNvSpPr txBox="1">
            <a:spLocks noChangeArrowheads="1"/>
          </p:cNvSpPr>
          <p:nvPr/>
        </p:nvSpPr>
        <p:spPr bwMode="auto">
          <a:xfrm>
            <a:off x="1955800" y="5456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19" name="Text Box 59"/>
          <p:cNvSpPr txBox="1">
            <a:spLocks noChangeArrowheads="1"/>
          </p:cNvSpPr>
          <p:nvPr/>
        </p:nvSpPr>
        <p:spPr bwMode="auto">
          <a:xfrm>
            <a:off x="31750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1" name="Text Box 61"/>
          <p:cNvSpPr txBox="1">
            <a:spLocks noChangeArrowheads="1"/>
          </p:cNvSpPr>
          <p:nvPr/>
        </p:nvSpPr>
        <p:spPr bwMode="auto">
          <a:xfrm>
            <a:off x="4013200" y="4187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134172" name="Oval 62"/>
          <p:cNvSpPr>
            <a:spLocks noChangeArrowheads="1"/>
          </p:cNvSpPr>
          <p:nvPr/>
        </p:nvSpPr>
        <p:spPr bwMode="auto">
          <a:xfrm>
            <a:off x="37084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3" name="Oval 63"/>
          <p:cNvSpPr>
            <a:spLocks noChangeArrowheads="1"/>
          </p:cNvSpPr>
          <p:nvPr/>
        </p:nvSpPr>
        <p:spPr bwMode="auto">
          <a:xfrm>
            <a:off x="30988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4" name="Oval 64"/>
          <p:cNvSpPr>
            <a:spLocks noChangeArrowheads="1"/>
          </p:cNvSpPr>
          <p:nvPr/>
        </p:nvSpPr>
        <p:spPr bwMode="auto">
          <a:xfrm>
            <a:off x="24892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5" name="Oval 65"/>
          <p:cNvSpPr>
            <a:spLocks noChangeArrowheads="1"/>
          </p:cNvSpPr>
          <p:nvPr/>
        </p:nvSpPr>
        <p:spPr bwMode="auto">
          <a:xfrm>
            <a:off x="18796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6" name="Oval 66"/>
          <p:cNvSpPr>
            <a:spLocks noChangeArrowheads="1"/>
          </p:cNvSpPr>
          <p:nvPr/>
        </p:nvSpPr>
        <p:spPr bwMode="auto">
          <a:xfrm>
            <a:off x="12700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7" name="Oval 67"/>
          <p:cNvSpPr>
            <a:spLocks noChangeArrowheads="1"/>
          </p:cNvSpPr>
          <p:nvPr/>
        </p:nvSpPr>
        <p:spPr bwMode="auto">
          <a:xfrm>
            <a:off x="6604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8" name="Text Box 68"/>
          <p:cNvSpPr txBox="1">
            <a:spLocks noChangeArrowheads="1"/>
          </p:cNvSpPr>
          <p:nvPr/>
        </p:nvSpPr>
        <p:spPr bwMode="auto">
          <a:xfrm>
            <a:off x="546100" y="5835650"/>
            <a:ext cx="2057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逆向拓扑排序：</a:t>
            </a:r>
          </a:p>
        </p:txBody>
      </p:sp>
      <p:sp>
        <p:nvSpPr>
          <p:cNvPr id="134179" name="Text Box 69"/>
          <p:cNvSpPr txBox="1">
            <a:spLocks noChangeArrowheads="1"/>
          </p:cNvSpPr>
          <p:nvPr/>
        </p:nvSpPr>
        <p:spPr bwMode="auto">
          <a:xfrm>
            <a:off x="4667250" y="1822450"/>
            <a:ext cx="4495800" cy="4987925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利用逆向拓扑排序算法求事件结点的最迟发生时间的执行步骤：</a:t>
            </a: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、设每个结点的最迟发生时间为收点的最早发生时间。</a:t>
            </a: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、将栈中的结点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、根据逆邻接表找到结点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的所有的起始结点，将结点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的最迟发生时间 - 活动的权值得到的差同起始结点的原最迟发生时间进行比较；如果该值小，则用该值取代原最迟发生时间。</a:t>
            </a: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、反复执行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；直至栈空为止。</a:t>
            </a:r>
          </a:p>
        </p:txBody>
      </p:sp>
      <p:sp>
        <p:nvSpPr>
          <p:cNvPr id="134180" name="Text Box 70"/>
          <p:cNvSpPr txBox="1">
            <a:spLocks noChangeArrowheads="1"/>
          </p:cNvSpPr>
          <p:nvPr/>
        </p:nvSpPr>
        <p:spPr bwMode="auto">
          <a:xfrm>
            <a:off x="1193800" y="1025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1" name="Text Box 75"/>
          <p:cNvSpPr txBox="1">
            <a:spLocks noChangeArrowheads="1"/>
          </p:cNvSpPr>
          <p:nvPr/>
        </p:nvSpPr>
        <p:spPr bwMode="auto">
          <a:xfrm>
            <a:off x="508000" y="17430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2" name="Text Box 76"/>
          <p:cNvSpPr txBox="1">
            <a:spLocks noChangeArrowheads="1"/>
          </p:cNvSpPr>
          <p:nvPr/>
        </p:nvSpPr>
        <p:spPr bwMode="auto">
          <a:xfrm>
            <a:off x="1270000" y="1819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3" name="Text Box 77"/>
          <p:cNvSpPr txBox="1">
            <a:spLocks noChangeArrowheads="1"/>
          </p:cNvSpPr>
          <p:nvPr/>
        </p:nvSpPr>
        <p:spPr bwMode="auto">
          <a:xfrm>
            <a:off x="1270000" y="26257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4" name="Text Box 78"/>
          <p:cNvSpPr txBox="1">
            <a:spLocks noChangeArrowheads="1"/>
          </p:cNvSpPr>
          <p:nvPr/>
        </p:nvSpPr>
        <p:spPr bwMode="auto">
          <a:xfrm>
            <a:off x="2641600" y="9810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5" name="Text Box 79"/>
          <p:cNvSpPr txBox="1">
            <a:spLocks noChangeArrowheads="1"/>
          </p:cNvSpPr>
          <p:nvPr/>
        </p:nvSpPr>
        <p:spPr bwMode="auto">
          <a:xfrm>
            <a:off x="3784600" y="1787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6" name="Oval 80"/>
          <p:cNvSpPr>
            <a:spLocks noChangeArrowheads="1"/>
          </p:cNvSpPr>
          <p:nvPr/>
        </p:nvSpPr>
        <p:spPr bwMode="auto">
          <a:xfrm>
            <a:off x="660400" y="43449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1" name="Line 81"/>
          <p:cNvSpPr>
            <a:spLocks noChangeShapeType="1"/>
          </p:cNvSpPr>
          <p:nvPr/>
        </p:nvSpPr>
        <p:spPr bwMode="auto">
          <a:xfrm>
            <a:off x="1955800" y="37353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8" name="Oval 82"/>
          <p:cNvSpPr>
            <a:spLocks noChangeArrowheads="1"/>
          </p:cNvSpPr>
          <p:nvPr/>
        </p:nvSpPr>
        <p:spPr bwMode="auto">
          <a:xfrm>
            <a:off x="1498600" y="44211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3" name="Line 83"/>
          <p:cNvSpPr>
            <a:spLocks noChangeShapeType="1"/>
          </p:cNvSpPr>
          <p:nvPr/>
        </p:nvSpPr>
        <p:spPr bwMode="auto">
          <a:xfrm flipH="1">
            <a:off x="1955800" y="472598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0" name="Oval 84"/>
          <p:cNvSpPr>
            <a:spLocks noChangeArrowheads="1"/>
          </p:cNvSpPr>
          <p:nvPr/>
        </p:nvSpPr>
        <p:spPr bwMode="auto">
          <a:xfrm>
            <a:off x="1498600" y="35829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5" name="Line 85"/>
          <p:cNvSpPr>
            <a:spLocks noChangeShapeType="1"/>
          </p:cNvSpPr>
          <p:nvPr/>
        </p:nvSpPr>
        <p:spPr bwMode="auto">
          <a:xfrm>
            <a:off x="965200" y="472598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2" name="Oval 86"/>
          <p:cNvSpPr>
            <a:spLocks noChangeArrowheads="1"/>
          </p:cNvSpPr>
          <p:nvPr/>
        </p:nvSpPr>
        <p:spPr bwMode="auto">
          <a:xfrm>
            <a:off x="2946400" y="35067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3" name="Oval 87"/>
          <p:cNvSpPr>
            <a:spLocks noChangeArrowheads="1"/>
          </p:cNvSpPr>
          <p:nvPr/>
        </p:nvSpPr>
        <p:spPr bwMode="auto">
          <a:xfrm>
            <a:off x="3708400" y="44211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8" name="Line 88"/>
          <p:cNvSpPr>
            <a:spLocks noChangeShapeType="1"/>
          </p:cNvSpPr>
          <p:nvPr/>
        </p:nvSpPr>
        <p:spPr bwMode="auto">
          <a:xfrm>
            <a:off x="1117600" y="457358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9" name="Line 89"/>
          <p:cNvSpPr>
            <a:spLocks noChangeShapeType="1"/>
          </p:cNvSpPr>
          <p:nvPr/>
        </p:nvSpPr>
        <p:spPr bwMode="auto">
          <a:xfrm flipH="1">
            <a:off x="1727200" y="3963988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6" name="Oval 90"/>
          <p:cNvSpPr>
            <a:spLocks noChangeArrowheads="1"/>
          </p:cNvSpPr>
          <p:nvPr/>
        </p:nvSpPr>
        <p:spPr bwMode="auto">
          <a:xfrm>
            <a:off x="1498600" y="52593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1" name="Line 91"/>
          <p:cNvSpPr>
            <a:spLocks noChangeShapeType="1"/>
          </p:cNvSpPr>
          <p:nvPr/>
        </p:nvSpPr>
        <p:spPr bwMode="auto">
          <a:xfrm>
            <a:off x="1955800" y="457358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2" name="Line 92"/>
          <p:cNvSpPr>
            <a:spLocks noChangeShapeType="1"/>
          </p:cNvSpPr>
          <p:nvPr/>
        </p:nvSpPr>
        <p:spPr bwMode="auto">
          <a:xfrm flipV="1">
            <a:off x="1041400" y="388778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3" name="Line 93"/>
          <p:cNvSpPr>
            <a:spLocks noChangeShapeType="1"/>
          </p:cNvSpPr>
          <p:nvPr/>
        </p:nvSpPr>
        <p:spPr bwMode="auto">
          <a:xfrm>
            <a:off x="3251200" y="388778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4" name="Line 94"/>
          <p:cNvSpPr>
            <a:spLocks noChangeShapeType="1"/>
          </p:cNvSpPr>
          <p:nvPr/>
        </p:nvSpPr>
        <p:spPr bwMode="auto">
          <a:xfrm flipV="1">
            <a:off x="1879600" y="381158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5" name="Line 95"/>
          <p:cNvSpPr>
            <a:spLocks noChangeShapeType="1"/>
          </p:cNvSpPr>
          <p:nvPr/>
        </p:nvSpPr>
        <p:spPr bwMode="auto">
          <a:xfrm flipH="1">
            <a:off x="1727200" y="48021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2" name="Text Box 96"/>
          <p:cNvSpPr txBox="1">
            <a:spLocks noChangeArrowheads="1"/>
          </p:cNvSpPr>
          <p:nvPr/>
        </p:nvSpPr>
        <p:spPr bwMode="auto">
          <a:xfrm>
            <a:off x="965200" y="3887788"/>
            <a:ext cx="5334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4203" name="Text Box 97"/>
          <p:cNvSpPr txBox="1">
            <a:spLocks noChangeArrowheads="1"/>
          </p:cNvSpPr>
          <p:nvPr/>
        </p:nvSpPr>
        <p:spPr bwMode="auto">
          <a:xfrm>
            <a:off x="1574800" y="4179888"/>
            <a:ext cx="5334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4204" name="Text Box 98"/>
          <p:cNvSpPr txBox="1">
            <a:spLocks noChangeArrowheads="1"/>
          </p:cNvSpPr>
          <p:nvPr/>
        </p:nvSpPr>
        <p:spPr bwMode="auto">
          <a:xfrm>
            <a:off x="3251200" y="3887788"/>
            <a:ext cx="533400" cy="555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205" name="Text Box 99"/>
          <p:cNvSpPr txBox="1">
            <a:spLocks noChangeArrowheads="1"/>
          </p:cNvSpPr>
          <p:nvPr/>
        </p:nvSpPr>
        <p:spPr bwMode="auto">
          <a:xfrm>
            <a:off x="2260600" y="3430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206" name="Text Box 100"/>
          <p:cNvSpPr txBox="1">
            <a:spLocks noChangeArrowheads="1"/>
          </p:cNvSpPr>
          <p:nvPr/>
        </p:nvSpPr>
        <p:spPr bwMode="auto">
          <a:xfrm>
            <a:off x="3175000" y="4573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4207" name="Text Box 101"/>
          <p:cNvSpPr txBox="1">
            <a:spLocks noChangeArrowheads="1"/>
          </p:cNvSpPr>
          <p:nvPr/>
        </p:nvSpPr>
        <p:spPr bwMode="auto">
          <a:xfrm>
            <a:off x="2565400" y="3811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20266" name="Text Box 106"/>
          <p:cNvSpPr txBox="1">
            <a:spLocks noChangeArrowheads="1"/>
          </p:cNvSpPr>
          <p:nvPr/>
        </p:nvSpPr>
        <p:spPr bwMode="auto">
          <a:xfrm>
            <a:off x="1803400" y="42370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7" name="Text Box 107"/>
          <p:cNvSpPr txBox="1">
            <a:spLocks noChangeArrowheads="1"/>
          </p:cNvSpPr>
          <p:nvPr/>
        </p:nvSpPr>
        <p:spPr bwMode="auto">
          <a:xfrm>
            <a:off x="18034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8" name="Text Box 108"/>
          <p:cNvSpPr txBox="1">
            <a:spLocks noChangeArrowheads="1"/>
          </p:cNvSpPr>
          <p:nvPr/>
        </p:nvSpPr>
        <p:spPr bwMode="auto">
          <a:xfrm>
            <a:off x="1955800" y="42370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9" name="Text Box 109"/>
          <p:cNvSpPr txBox="1">
            <a:spLocks noChangeArrowheads="1"/>
          </p:cNvSpPr>
          <p:nvPr/>
        </p:nvSpPr>
        <p:spPr bwMode="auto">
          <a:xfrm>
            <a:off x="-254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0" name="Text Box 110"/>
          <p:cNvSpPr txBox="1">
            <a:spLocks noChangeArrowheads="1"/>
          </p:cNvSpPr>
          <p:nvPr/>
        </p:nvSpPr>
        <p:spPr bwMode="auto">
          <a:xfrm>
            <a:off x="2032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1" name="Text Box 111"/>
          <p:cNvSpPr txBox="1">
            <a:spLocks noChangeArrowheads="1"/>
          </p:cNvSpPr>
          <p:nvPr/>
        </p:nvSpPr>
        <p:spPr bwMode="auto">
          <a:xfrm>
            <a:off x="3556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2" name="Text Box 112"/>
          <p:cNvSpPr txBox="1">
            <a:spLocks noChangeArrowheads="1"/>
          </p:cNvSpPr>
          <p:nvPr/>
        </p:nvSpPr>
        <p:spPr bwMode="auto">
          <a:xfrm>
            <a:off x="20320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8008" name="Picture 116"/>
          <p:cNvPicPr>
            <a:picLocks noGrp="1" noChangeAspect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67250" y="911225"/>
            <a:ext cx="4476750" cy="825500"/>
          </a:xfrm>
          <a:solidFill>
            <a:srgbClr val="CCCCFF">
              <a:alpha val="100000"/>
            </a:srgbClr>
          </a:solidFill>
          <a:ln/>
        </p:spPr>
      </p:pic>
      <p:sp>
        <p:nvSpPr>
          <p:cNvPr id="134216" name="Text Box 22"/>
          <p:cNvSpPr txBox="1">
            <a:spLocks noChangeArrowheads="1"/>
          </p:cNvSpPr>
          <p:nvPr/>
        </p:nvSpPr>
        <p:spPr bwMode="auto">
          <a:xfrm>
            <a:off x="381000" y="207963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实例：求事件结点的最迟发生时间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0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220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0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220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02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220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202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220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20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220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20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220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202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220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2202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220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2202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220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2202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220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14" grpId="0" build="p" advAuto="1000"/>
      <p:bldP spid="220218" grpId="0" build="p" advAuto="1000"/>
      <p:bldP spid="220219" grpId="0" build="p" advAuto="1000"/>
      <p:bldP spid="220266" grpId="0" build="p" advAuto="1000"/>
      <p:bldP spid="220267" grpId="0" build="p" advAuto="1000"/>
      <p:bldP spid="220268" grpId="0" build="p" advAuto="1000"/>
      <p:bldP spid="220269" grpId="0" build="p" advAuto="1000"/>
      <p:bldP spid="220270" grpId="0" build="p" advAuto="1000"/>
      <p:bldP spid="220271" grpId="0" build="p" advAuto="1000"/>
      <p:bldP spid="220272" grpId="0" build="p" advAuto="100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矩形 1"/>
          <p:cNvSpPr/>
          <p:nvPr/>
        </p:nvSpPr>
        <p:spPr>
          <a:xfrm>
            <a:off x="0" y="981075"/>
            <a:ext cx="4284663" cy="282257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9987" name="矩形 100"/>
          <p:cNvSpPr/>
          <p:nvPr/>
        </p:nvSpPr>
        <p:spPr>
          <a:xfrm>
            <a:off x="0" y="3884613"/>
            <a:ext cx="4284663" cy="2824162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9988" name="矩形 101"/>
          <p:cNvSpPr/>
          <p:nvPr/>
        </p:nvSpPr>
        <p:spPr>
          <a:xfrm>
            <a:off x="4414838" y="977900"/>
            <a:ext cx="4729162" cy="5730875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36193" name="Oval 4"/>
          <p:cNvSpPr>
            <a:spLocks noChangeArrowheads="1"/>
          </p:cNvSpPr>
          <p:nvPr/>
        </p:nvSpPr>
        <p:spPr bwMode="auto">
          <a:xfrm>
            <a:off x="398463" y="5295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4" name="Line 5"/>
          <p:cNvSpPr>
            <a:spLocks noChangeShapeType="1"/>
          </p:cNvSpPr>
          <p:nvPr/>
        </p:nvSpPr>
        <p:spPr bwMode="auto">
          <a:xfrm>
            <a:off x="1693863" y="46863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5" name="Oval 6"/>
          <p:cNvSpPr>
            <a:spLocks noChangeArrowheads="1"/>
          </p:cNvSpPr>
          <p:nvPr/>
        </p:nvSpPr>
        <p:spPr bwMode="auto">
          <a:xfrm>
            <a:off x="1236663" y="53721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6" name="Line 7"/>
          <p:cNvSpPr>
            <a:spLocks noChangeShapeType="1"/>
          </p:cNvSpPr>
          <p:nvPr/>
        </p:nvSpPr>
        <p:spPr bwMode="auto">
          <a:xfrm flipH="1">
            <a:off x="1693863" y="5676900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7" name="Oval 8"/>
          <p:cNvSpPr>
            <a:spLocks noChangeArrowheads="1"/>
          </p:cNvSpPr>
          <p:nvPr/>
        </p:nvSpPr>
        <p:spPr bwMode="auto">
          <a:xfrm>
            <a:off x="1236663" y="4533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8" name="Line 9"/>
          <p:cNvSpPr>
            <a:spLocks noChangeShapeType="1"/>
          </p:cNvSpPr>
          <p:nvPr/>
        </p:nvSpPr>
        <p:spPr bwMode="auto">
          <a:xfrm>
            <a:off x="703263" y="5676900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9" name="Oval 10"/>
          <p:cNvSpPr>
            <a:spLocks noChangeArrowheads="1"/>
          </p:cNvSpPr>
          <p:nvPr/>
        </p:nvSpPr>
        <p:spPr bwMode="auto">
          <a:xfrm>
            <a:off x="2684463" y="4457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0" name="Oval 11"/>
          <p:cNvSpPr>
            <a:spLocks noChangeArrowheads="1"/>
          </p:cNvSpPr>
          <p:nvPr/>
        </p:nvSpPr>
        <p:spPr bwMode="auto">
          <a:xfrm>
            <a:off x="3446463" y="53721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1" name="Line 12"/>
          <p:cNvSpPr>
            <a:spLocks noChangeShapeType="1"/>
          </p:cNvSpPr>
          <p:nvPr/>
        </p:nvSpPr>
        <p:spPr bwMode="auto">
          <a:xfrm>
            <a:off x="855663" y="55245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2" name="Line 13"/>
          <p:cNvSpPr>
            <a:spLocks noChangeShapeType="1"/>
          </p:cNvSpPr>
          <p:nvPr/>
        </p:nvSpPr>
        <p:spPr bwMode="auto">
          <a:xfrm flipH="1">
            <a:off x="1465263" y="49149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3" name="Oval 14"/>
          <p:cNvSpPr>
            <a:spLocks noChangeArrowheads="1"/>
          </p:cNvSpPr>
          <p:nvPr/>
        </p:nvSpPr>
        <p:spPr bwMode="auto">
          <a:xfrm>
            <a:off x="1236663" y="62103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4" name="Line 15"/>
          <p:cNvSpPr>
            <a:spLocks noChangeShapeType="1"/>
          </p:cNvSpPr>
          <p:nvPr/>
        </p:nvSpPr>
        <p:spPr bwMode="auto">
          <a:xfrm>
            <a:off x="1693863" y="55245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5" name="Line 16"/>
          <p:cNvSpPr>
            <a:spLocks noChangeShapeType="1"/>
          </p:cNvSpPr>
          <p:nvPr/>
        </p:nvSpPr>
        <p:spPr bwMode="auto">
          <a:xfrm flipV="1">
            <a:off x="779463" y="4838700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6" name="Line 17"/>
          <p:cNvSpPr>
            <a:spLocks noChangeShapeType="1"/>
          </p:cNvSpPr>
          <p:nvPr/>
        </p:nvSpPr>
        <p:spPr bwMode="auto">
          <a:xfrm>
            <a:off x="2989263" y="4838700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7" name="Line 18"/>
          <p:cNvSpPr>
            <a:spLocks noChangeShapeType="1"/>
          </p:cNvSpPr>
          <p:nvPr/>
        </p:nvSpPr>
        <p:spPr bwMode="auto">
          <a:xfrm flipV="1">
            <a:off x="1617663" y="4762500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9" name="Text Box 20"/>
          <p:cNvSpPr txBox="1">
            <a:spLocks noChangeArrowheads="1"/>
          </p:cNvSpPr>
          <p:nvPr/>
        </p:nvSpPr>
        <p:spPr bwMode="auto">
          <a:xfrm>
            <a:off x="-287337" y="4000500"/>
            <a:ext cx="4572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实例的事件结点的最迟发生时间</a:t>
            </a:r>
          </a:p>
        </p:txBody>
      </p:sp>
      <p:sp>
        <p:nvSpPr>
          <p:cNvPr id="136210" name="Line 21"/>
          <p:cNvSpPr>
            <a:spLocks noChangeShapeType="1"/>
          </p:cNvSpPr>
          <p:nvPr/>
        </p:nvSpPr>
        <p:spPr bwMode="auto">
          <a:xfrm flipH="1">
            <a:off x="1465263" y="57531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1" name="Text Box 22"/>
          <p:cNvSpPr txBox="1">
            <a:spLocks noChangeArrowheads="1"/>
          </p:cNvSpPr>
          <p:nvPr/>
        </p:nvSpPr>
        <p:spPr bwMode="auto">
          <a:xfrm>
            <a:off x="703263" y="4838700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6212" name="Text Box 23"/>
          <p:cNvSpPr txBox="1">
            <a:spLocks noChangeArrowheads="1"/>
          </p:cNvSpPr>
          <p:nvPr/>
        </p:nvSpPr>
        <p:spPr bwMode="auto">
          <a:xfrm>
            <a:off x="1312863" y="4991100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6213" name="Text Box 24"/>
          <p:cNvSpPr txBox="1">
            <a:spLocks noChangeArrowheads="1"/>
          </p:cNvSpPr>
          <p:nvPr/>
        </p:nvSpPr>
        <p:spPr bwMode="auto">
          <a:xfrm>
            <a:off x="2989263" y="4838700"/>
            <a:ext cx="5334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14" name="Text Box 25"/>
          <p:cNvSpPr txBox="1">
            <a:spLocks noChangeArrowheads="1"/>
          </p:cNvSpPr>
          <p:nvPr/>
        </p:nvSpPr>
        <p:spPr bwMode="auto">
          <a:xfrm>
            <a:off x="2151063" y="4381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15" name="Text Box 26"/>
          <p:cNvSpPr txBox="1">
            <a:spLocks noChangeArrowheads="1"/>
          </p:cNvSpPr>
          <p:nvPr/>
        </p:nvSpPr>
        <p:spPr bwMode="auto">
          <a:xfrm>
            <a:off x="2913063" y="5524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16" name="Text Box 27"/>
          <p:cNvSpPr txBox="1">
            <a:spLocks noChangeArrowheads="1"/>
          </p:cNvSpPr>
          <p:nvPr/>
        </p:nvSpPr>
        <p:spPr bwMode="auto">
          <a:xfrm>
            <a:off x="2303463" y="4762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6217" name="Text Box 40"/>
          <p:cNvSpPr txBox="1">
            <a:spLocks noChangeArrowheads="1"/>
          </p:cNvSpPr>
          <p:nvPr/>
        </p:nvSpPr>
        <p:spPr bwMode="auto">
          <a:xfrm>
            <a:off x="931863" y="434975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8" name="Text Box 41"/>
          <p:cNvSpPr txBox="1">
            <a:spLocks noChangeArrowheads="1"/>
          </p:cNvSpPr>
          <p:nvPr/>
        </p:nvSpPr>
        <p:spPr bwMode="auto">
          <a:xfrm>
            <a:off x="246063" y="50673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9" name="Text Box 42"/>
          <p:cNvSpPr txBox="1">
            <a:spLocks noChangeArrowheads="1"/>
          </p:cNvSpPr>
          <p:nvPr/>
        </p:nvSpPr>
        <p:spPr bwMode="auto">
          <a:xfrm>
            <a:off x="1008063" y="5143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0" name="Text Box 43"/>
          <p:cNvSpPr txBox="1">
            <a:spLocks noChangeArrowheads="1"/>
          </p:cNvSpPr>
          <p:nvPr/>
        </p:nvSpPr>
        <p:spPr bwMode="auto">
          <a:xfrm>
            <a:off x="1008063" y="594995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1" name="Text Box 44"/>
          <p:cNvSpPr txBox="1">
            <a:spLocks noChangeArrowheads="1"/>
          </p:cNvSpPr>
          <p:nvPr/>
        </p:nvSpPr>
        <p:spPr bwMode="auto">
          <a:xfrm>
            <a:off x="2379663" y="43053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2" name="Text Box 45"/>
          <p:cNvSpPr txBox="1">
            <a:spLocks noChangeArrowheads="1"/>
          </p:cNvSpPr>
          <p:nvPr/>
        </p:nvSpPr>
        <p:spPr bwMode="auto">
          <a:xfrm>
            <a:off x="3522663" y="5143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3" name="Oval 75"/>
          <p:cNvSpPr>
            <a:spLocks noChangeArrowheads="1"/>
          </p:cNvSpPr>
          <p:nvPr/>
        </p:nvSpPr>
        <p:spPr bwMode="auto">
          <a:xfrm>
            <a:off x="361950" y="24161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4" name="Line 76"/>
          <p:cNvSpPr>
            <a:spLocks noChangeShapeType="1"/>
          </p:cNvSpPr>
          <p:nvPr/>
        </p:nvSpPr>
        <p:spPr bwMode="auto">
          <a:xfrm>
            <a:off x="1657350" y="18065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5" name="Oval 77"/>
          <p:cNvSpPr>
            <a:spLocks noChangeArrowheads="1"/>
          </p:cNvSpPr>
          <p:nvPr/>
        </p:nvSpPr>
        <p:spPr bwMode="auto">
          <a:xfrm>
            <a:off x="1200150" y="2492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6" name="Line 78"/>
          <p:cNvSpPr>
            <a:spLocks noChangeShapeType="1"/>
          </p:cNvSpPr>
          <p:nvPr/>
        </p:nvSpPr>
        <p:spPr bwMode="auto">
          <a:xfrm flipH="1">
            <a:off x="1657350" y="27971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7" name="Oval 79"/>
          <p:cNvSpPr>
            <a:spLocks noChangeArrowheads="1"/>
          </p:cNvSpPr>
          <p:nvPr/>
        </p:nvSpPr>
        <p:spPr bwMode="auto">
          <a:xfrm>
            <a:off x="1200150" y="16541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8" name="Line 80"/>
          <p:cNvSpPr>
            <a:spLocks noChangeShapeType="1"/>
          </p:cNvSpPr>
          <p:nvPr/>
        </p:nvSpPr>
        <p:spPr bwMode="auto">
          <a:xfrm>
            <a:off x="666750" y="27971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9" name="Oval 81"/>
          <p:cNvSpPr>
            <a:spLocks noChangeArrowheads="1"/>
          </p:cNvSpPr>
          <p:nvPr/>
        </p:nvSpPr>
        <p:spPr bwMode="auto">
          <a:xfrm>
            <a:off x="2647950" y="15779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0" name="Oval 82"/>
          <p:cNvSpPr>
            <a:spLocks noChangeArrowheads="1"/>
          </p:cNvSpPr>
          <p:nvPr/>
        </p:nvSpPr>
        <p:spPr bwMode="auto">
          <a:xfrm>
            <a:off x="3409950" y="2492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1" name="Line 83"/>
          <p:cNvSpPr>
            <a:spLocks noChangeShapeType="1"/>
          </p:cNvSpPr>
          <p:nvPr/>
        </p:nvSpPr>
        <p:spPr bwMode="auto">
          <a:xfrm>
            <a:off x="819150" y="26447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2" name="Line 84"/>
          <p:cNvSpPr>
            <a:spLocks noChangeShapeType="1"/>
          </p:cNvSpPr>
          <p:nvPr/>
        </p:nvSpPr>
        <p:spPr bwMode="auto">
          <a:xfrm flipH="1">
            <a:off x="1428750" y="20351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3" name="Oval 85"/>
          <p:cNvSpPr>
            <a:spLocks noChangeArrowheads="1"/>
          </p:cNvSpPr>
          <p:nvPr/>
        </p:nvSpPr>
        <p:spPr bwMode="auto">
          <a:xfrm>
            <a:off x="1200150" y="3330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4" name="Line 86"/>
          <p:cNvSpPr>
            <a:spLocks noChangeShapeType="1"/>
          </p:cNvSpPr>
          <p:nvPr/>
        </p:nvSpPr>
        <p:spPr bwMode="auto">
          <a:xfrm>
            <a:off x="1657350" y="26447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5" name="Line 87"/>
          <p:cNvSpPr>
            <a:spLocks noChangeShapeType="1"/>
          </p:cNvSpPr>
          <p:nvPr/>
        </p:nvSpPr>
        <p:spPr bwMode="auto">
          <a:xfrm flipV="1">
            <a:off x="742950" y="19589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6" name="Line 88"/>
          <p:cNvSpPr>
            <a:spLocks noChangeShapeType="1"/>
          </p:cNvSpPr>
          <p:nvPr/>
        </p:nvSpPr>
        <p:spPr bwMode="auto">
          <a:xfrm>
            <a:off x="2952750" y="19589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7" name="Line 90"/>
          <p:cNvSpPr>
            <a:spLocks noChangeShapeType="1"/>
          </p:cNvSpPr>
          <p:nvPr/>
        </p:nvSpPr>
        <p:spPr bwMode="auto">
          <a:xfrm flipV="1">
            <a:off x="1581150" y="18827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8" name="Text Box 91"/>
          <p:cNvSpPr txBox="1">
            <a:spLocks noChangeArrowheads="1"/>
          </p:cNvSpPr>
          <p:nvPr/>
        </p:nvSpPr>
        <p:spPr bwMode="auto">
          <a:xfrm>
            <a:off x="-323850" y="1120775"/>
            <a:ext cx="4495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实例的事件结点的最早发生时间</a:t>
            </a:r>
          </a:p>
        </p:txBody>
      </p:sp>
      <p:sp>
        <p:nvSpPr>
          <p:cNvPr id="136239" name="Line 92"/>
          <p:cNvSpPr>
            <a:spLocks noChangeShapeType="1"/>
          </p:cNvSpPr>
          <p:nvPr/>
        </p:nvSpPr>
        <p:spPr bwMode="auto">
          <a:xfrm flipH="1">
            <a:off x="1428750" y="28733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0" name="Text Box 93"/>
          <p:cNvSpPr txBox="1">
            <a:spLocks noChangeArrowheads="1"/>
          </p:cNvSpPr>
          <p:nvPr/>
        </p:nvSpPr>
        <p:spPr bwMode="auto">
          <a:xfrm>
            <a:off x="666750" y="1958975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6241" name="Text Box 94"/>
          <p:cNvSpPr txBox="1">
            <a:spLocks noChangeArrowheads="1"/>
          </p:cNvSpPr>
          <p:nvPr/>
        </p:nvSpPr>
        <p:spPr bwMode="auto">
          <a:xfrm>
            <a:off x="1276350" y="2111375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6242" name="Text Box 95"/>
          <p:cNvSpPr txBox="1">
            <a:spLocks noChangeArrowheads="1"/>
          </p:cNvSpPr>
          <p:nvPr/>
        </p:nvSpPr>
        <p:spPr bwMode="auto">
          <a:xfrm>
            <a:off x="133350" y="21875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3" name="Text Box 96"/>
          <p:cNvSpPr txBox="1">
            <a:spLocks noChangeArrowheads="1"/>
          </p:cNvSpPr>
          <p:nvPr/>
        </p:nvSpPr>
        <p:spPr bwMode="auto">
          <a:xfrm>
            <a:off x="2952750" y="1958975"/>
            <a:ext cx="5334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44" name="Text Box 117"/>
          <p:cNvSpPr txBox="1">
            <a:spLocks noChangeArrowheads="1"/>
          </p:cNvSpPr>
          <p:nvPr/>
        </p:nvSpPr>
        <p:spPr bwMode="auto">
          <a:xfrm>
            <a:off x="2114550" y="1501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45" name="Text Box 119"/>
          <p:cNvSpPr txBox="1">
            <a:spLocks noChangeArrowheads="1"/>
          </p:cNvSpPr>
          <p:nvPr/>
        </p:nvSpPr>
        <p:spPr bwMode="auto">
          <a:xfrm>
            <a:off x="2876550" y="2644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6246" name="Text Box 122"/>
          <p:cNvSpPr txBox="1">
            <a:spLocks noChangeArrowheads="1"/>
          </p:cNvSpPr>
          <p:nvPr/>
        </p:nvSpPr>
        <p:spPr bwMode="auto">
          <a:xfrm>
            <a:off x="2266950" y="1882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6247" name="Text Box 131"/>
          <p:cNvSpPr txBox="1">
            <a:spLocks noChangeArrowheads="1"/>
          </p:cNvSpPr>
          <p:nvPr/>
        </p:nvSpPr>
        <p:spPr bwMode="auto">
          <a:xfrm>
            <a:off x="895350" y="14700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8" name="Text Box 132"/>
          <p:cNvSpPr txBox="1">
            <a:spLocks noChangeArrowheads="1"/>
          </p:cNvSpPr>
          <p:nvPr/>
        </p:nvSpPr>
        <p:spPr bwMode="auto">
          <a:xfrm>
            <a:off x="971550" y="22320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9" name="Text Box 133"/>
          <p:cNvSpPr txBox="1">
            <a:spLocks noChangeArrowheads="1"/>
          </p:cNvSpPr>
          <p:nvPr/>
        </p:nvSpPr>
        <p:spPr bwMode="auto">
          <a:xfrm>
            <a:off x="1047750" y="30702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0" name="Text Box 134"/>
          <p:cNvSpPr txBox="1">
            <a:spLocks noChangeArrowheads="1"/>
          </p:cNvSpPr>
          <p:nvPr/>
        </p:nvSpPr>
        <p:spPr bwMode="auto">
          <a:xfrm>
            <a:off x="2343150" y="14255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1" name="Text Box 135"/>
          <p:cNvSpPr txBox="1">
            <a:spLocks noChangeArrowheads="1"/>
          </p:cNvSpPr>
          <p:nvPr/>
        </p:nvSpPr>
        <p:spPr bwMode="auto">
          <a:xfrm>
            <a:off x="3562350" y="23082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2" name="Oval 137"/>
          <p:cNvSpPr>
            <a:spLocks noChangeArrowheads="1"/>
          </p:cNvSpPr>
          <p:nvPr/>
        </p:nvSpPr>
        <p:spPr bwMode="auto">
          <a:xfrm>
            <a:off x="4581525" y="1365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3" name="Oval 138"/>
          <p:cNvSpPr>
            <a:spLocks noChangeArrowheads="1"/>
          </p:cNvSpPr>
          <p:nvPr/>
        </p:nvSpPr>
        <p:spPr bwMode="auto">
          <a:xfrm>
            <a:off x="5267325" y="1365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4" name="Oval 139"/>
          <p:cNvSpPr>
            <a:spLocks noChangeArrowheads="1"/>
          </p:cNvSpPr>
          <p:nvPr/>
        </p:nvSpPr>
        <p:spPr bwMode="auto">
          <a:xfrm>
            <a:off x="4581525" y="1822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5" name="Oval 140"/>
          <p:cNvSpPr>
            <a:spLocks noChangeArrowheads="1"/>
          </p:cNvSpPr>
          <p:nvPr/>
        </p:nvSpPr>
        <p:spPr bwMode="auto">
          <a:xfrm>
            <a:off x="5267325" y="1822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6" name="Oval 141"/>
          <p:cNvSpPr>
            <a:spLocks noChangeArrowheads="1"/>
          </p:cNvSpPr>
          <p:nvPr/>
        </p:nvSpPr>
        <p:spPr bwMode="auto">
          <a:xfrm>
            <a:off x="4581525" y="2355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7" name="Oval 142"/>
          <p:cNvSpPr>
            <a:spLocks noChangeArrowheads="1"/>
          </p:cNvSpPr>
          <p:nvPr/>
        </p:nvSpPr>
        <p:spPr bwMode="auto">
          <a:xfrm>
            <a:off x="5267325" y="2355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8" name="Oval 143"/>
          <p:cNvSpPr>
            <a:spLocks noChangeArrowheads="1"/>
          </p:cNvSpPr>
          <p:nvPr/>
        </p:nvSpPr>
        <p:spPr bwMode="auto">
          <a:xfrm>
            <a:off x="4581525" y="2889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9" name="Oval 144"/>
          <p:cNvSpPr>
            <a:spLocks noChangeArrowheads="1"/>
          </p:cNvSpPr>
          <p:nvPr/>
        </p:nvSpPr>
        <p:spPr bwMode="auto">
          <a:xfrm>
            <a:off x="5267325" y="2889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0" name="Oval 145"/>
          <p:cNvSpPr>
            <a:spLocks noChangeArrowheads="1"/>
          </p:cNvSpPr>
          <p:nvPr/>
        </p:nvSpPr>
        <p:spPr bwMode="auto">
          <a:xfrm>
            <a:off x="4581525" y="3956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1" name="Oval 146"/>
          <p:cNvSpPr>
            <a:spLocks noChangeArrowheads="1"/>
          </p:cNvSpPr>
          <p:nvPr/>
        </p:nvSpPr>
        <p:spPr bwMode="auto">
          <a:xfrm>
            <a:off x="5267325" y="3956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2" name="Oval 147"/>
          <p:cNvSpPr>
            <a:spLocks noChangeArrowheads="1"/>
          </p:cNvSpPr>
          <p:nvPr/>
        </p:nvSpPr>
        <p:spPr bwMode="auto">
          <a:xfrm>
            <a:off x="4581525" y="4489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3" name="Oval 148"/>
          <p:cNvSpPr>
            <a:spLocks noChangeArrowheads="1"/>
          </p:cNvSpPr>
          <p:nvPr/>
        </p:nvSpPr>
        <p:spPr bwMode="auto">
          <a:xfrm>
            <a:off x="5267325" y="4489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4" name="Oval 149"/>
          <p:cNvSpPr>
            <a:spLocks noChangeArrowheads="1"/>
          </p:cNvSpPr>
          <p:nvPr/>
        </p:nvSpPr>
        <p:spPr bwMode="auto">
          <a:xfrm>
            <a:off x="4581525" y="5022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5" name="Oval 150"/>
          <p:cNvSpPr>
            <a:spLocks noChangeArrowheads="1"/>
          </p:cNvSpPr>
          <p:nvPr/>
        </p:nvSpPr>
        <p:spPr bwMode="auto">
          <a:xfrm>
            <a:off x="5267325" y="5022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6" name="Oval 151"/>
          <p:cNvSpPr>
            <a:spLocks noChangeArrowheads="1"/>
          </p:cNvSpPr>
          <p:nvPr/>
        </p:nvSpPr>
        <p:spPr bwMode="auto">
          <a:xfrm>
            <a:off x="4581525" y="5480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7" name="Oval 152"/>
          <p:cNvSpPr>
            <a:spLocks noChangeArrowheads="1"/>
          </p:cNvSpPr>
          <p:nvPr/>
        </p:nvSpPr>
        <p:spPr bwMode="auto">
          <a:xfrm>
            <a:off x="5267325" y="5480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8" name="Oval 153"/>
          <p:cNvSpPr>
            <a:spLocks noChangeArrowheads="1"/>
          </p:cNvSpPr>
          <p:nvPr/>
        </p:nvSpPr>
        <p:spPr bwMode="auto">
          <a:xfrm>
            <a:off x="4581525" y="6013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9" name="Oval 154"/>
          <p:cNvSpPr>
            <a:spLocks noChangeArrowheads="1"/>
          </p:cNvSpPr>
          <p:nvPr/>
        </p:nvSpPr>
        <p:spPr bwMode="auto">
          <a:xfrm>
            <a:off x="5267325" y="6013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0" name="Line 155"/>
          <p:cNvSpPr>
            <a:spLocks noChangeShapeType="1"/>
          </p:cNvSpPr>
          <p:nvPr/>
        </p:nvSpPr>
        <p:spPr bwMode="auto">
          <a:xfrm>
            <a:off x="5038725" y="15938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1" name="Line 156"/>
          <p:cNvSpPr>
            <a:spLocks noChangeShapeType="1"/>
          </p:cNvSpPr>
          <p:nvPr/>
        </p:nvSpPr>
        <p:spPr bwMode="auto">
          <a:xfrm>
            <a:off x="5038725" y="2051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2" name="Line 157"/>
          <p:cNvSpPr>
            <a:spLocks noChangeShapeType="1"/>
          </p:cNvSpPr>
          <p:nvPr/>
        </p:nvSpPr>
        <p:spPr bwMode="auto">
          <a:xfrm>
            <a:off x="5038725" y="2584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3" name="Line 158"/>
          <p:cNvSpPr>
            <a:spLocks noChangeShapeType="1"/>
          </p:cNvSpPr>
          <p:nvPr/>
        </p:nvSpPr>
        <p:spPr bwMode="auto">
          <a:xfrm>
            <a:off x="5038725" y="31178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4" name="Line 159"/>
          <p:cNvSpPr>
            <a:spLocks noChangeShapeType="1"/>
          </p:cNvSpPr>
          <p:nvPr/>
        </p:nvSpPr>
        <p:spPr bwMode="auto">
          <a:xfrm>
            <a:off x="5038725" y="4108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5" name="Line 160"/>
          <p:cNvSpPr>
            <a:spLocks noChangeShapeType="1"/>
          </p:cNvSpPr>
          <p:nvPr/>
        </p:nvSpPr>
        <p:spPr bwMode="auto">
          <a:xfrm>
            <a:off x="5038725" y="4718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6" name="Line 161"/>
          <p:cNvSpPr>
            <a:spLocks noChangeShapeType="1"/>
          </p:cNvSpPr>
          <p:nvPr/>
        </p:nvSpPr>
        <p:spPr bwMode="auto">
          <a:xfrm>
            <a:off x="5038725" y="5251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7" name="Line 162"/>
          <p:cNvSpPr>
            <a:spLocks noChangeShapeType="1"/>
          </p:cNvSpPr>
          <p:nvPr/>
        </p:nvSpPr>
        <p:spPr bwMode="auto">
          <a:xfrm>
            <a:off x="5038725" y="57086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8" name="Line 163"/>
          <p:cNvSpPr>
            <a:spLocks noChangeShapeType="1"/>
          </p:cNvSpPr>
          <p:nvPr/>
        </p:nvSpPr>
        <p:spPr bwMode="auto">
          <a:xfrm>
            <a:off x="5038725" y="6242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9" name="Oval 164"/>
          <p:cNvSpPr>
            <a:spLocks noChangeArrowheads="1"/>
          </p:cNvSpPr>
          <p:nvPr/>
        </p:nvSpPr>
        <p:spPr bwMode="auto">
          <a:xfrm>
            <a:off x="4581525" y="3422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0" name="Oval 165"/>
          <p:cNvSpPr>
            <a:spLocks noChangeArrowheads="1"/>
          </p:cNvSpPr>
          <p:nvPr/>
        </p:nvSpPr>
        <p:spPr bwMode="auto">
          <a:xfrm>
            <a:off x="5267325" y="3422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1" name="Line 166"/>
          <p:cNvSpPr>
            <a:spLocks noChangeShapeType="1"/>
          </p:cNvSpPr>
          <p:nvPr/>
        </p:nvSpPr>
        <p:spPr bwMode="auto">
          <a:xfrm>
            <a:off x="5038725" y="36512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2" name="Text Box 167"/>
          <p:cNvSpPr txBox="1">
            <a:spLocks noChangeArrowheads="1"/>
          </p:cNvSpPr>
          <p:nvPr/>
        </p:nvSpPr>
        <p:spPr bwMode="auto">
          <a:xfrm>
            <a:off x="4810125" y="1060450"/>
            <a:ext cx="7620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</a:p>
        </p:txBody>
      </p:sp>
      <p:sp>
        <p:nvSpPr>
          <p:cNvPr id="136283" name="Text Box 168"/>
          <p:cNvSpPr txBox="1">
            <a:spLocks noChangeArrowheads="1"/>
          </p:cNvSpPr>
          <p:nvPr/>
        </p:nvSpPr>
        <p:spPr bwMode="auto">
          <a:xfrm>
            <a:off x="5653088" y="981075"/>
            <a:ext cx="16002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最早发生时间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Ve( j )</a:t>
            </a:r>
          </a:p>
        </p:txBody>
      </p:sp>
      <p:sp>
        <p:nvSpPr>
          <p:cNvPr id="136284" name="Text Box 169"/>
          <p:cNvSpPr txBox="1">
            <a:spLocks noChangeArrowheads="1"/>
          </p:cNvSpPr>
          <p:nvPr/>
        </p:nvSpPr>
        <p:spPr bwMode="auto">
          <a:xfrm>
            <a:off x="6805613" y="981075"/>
            <a:ext cx="1944688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最迟发生时间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l( k ) -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</a:p>
        </p:txBody>
      </p:sp>
      <p:sp>
        <p:nvSpPr>
          <p:cNvPr id="136285" name="Text Box 171"/>
          <p:cNvSpPr txBox="1">
            <a:spLocks noChangeArrowheads="1"/>
          </p:cNvSpPr>
          <p:nvPr/>
        </p:nvSpPr>
        <p:spPr bwMode="auto">
          <a:xfrm>
            <a:off x="5876925" y="1592263"/>
            <a:ext cx="1143000" cy="5000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136286" name="Text Box 172"/>
          <p:cNvSpPr txBox="1">
            <a:spLocks noChangeArrowheads="1"/>
          </p:cNvSpPr>
          <p:nvPr/>
        </p:nvSpPr>
        <p:spPr bwMode="auto">
          <a:xfrm>
            <a:off x="7096125" y="1592263"/>
            <a:ext cx="1143000" cy="5000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136287" name="Text Box 173"/>
          <p:cNvSpPr txBox="1">
            <a:spLocks noChangeArrowheads="1"/>
          </p:cNvSpPr>
          <p:nvPr/>
        </p:nvSpPr>
        <p:spPr bwMode="auto">
          <a:xfrm>
            <a:off x="7847013" y="26654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</a:p>
        </p:txBody>
      </p:sp>
      <p:sp>
        <p:nvSpPr>
          <p:cNvPr id="136288" name="Text Box 175"/>
          <p:cNvSpPr txBox="1">
            <a:spLocks noChangeArrowheads="1"/>
          </p:cNvSpPr>
          <p:nvPr/>
        </p:nvSpPr>
        <p:spPr bwMode="auto">
          <a:xfrm>
            <a:off x="7847013" y="51800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</a:p>
        </p:txBody>
      </p:sp>
      <p:sp>
        <p:nvSpPr>
          <p:cNvPr id="136289" name="Text Box 176"/>
          <p:cNvSpPr txBox="1">
            <a:spLocks noChangeArrowheads="1"/>
          </p:cNvSpPr>
          <p:nvPr/>
        </p:nvSpPr>
        <p:spPr bwMode="auto">
          <a:xfrm>
            <a:off x="7847013" y="61833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81000" y="207963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实例：求事件结点的最迟发生时间</a:t>
            </a:r>
          </a:p>
        </p:txBody>
      </p:sp>
    </p:spTree>
  </p:cSld>
  <p:clrMapOvr>
    <a:masterClrMapping/>
  </p:clrMapOvr>
  <p:transition>
    <p:wipe dir="d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矩形 2"/>
          <p:cNvSpPr/>
          <p:nvPr/>
        </p:nvSpPr>
        <p:spPr>
          <a:xfrm>
            <a:off x="4763" y="2152650"/>
            <a:ext cx="4089400" cy="266700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81463" y="2152650"/>
            <a:ext cx="5067300" cy="2667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8241" name="Text Box 19"/>
          <p:cNvSpPr txBox="1">
            <a:spLocks noChangeArrowheads="1"/>
          </p:cNvSpPr>
          <p:nvPr/>
        </p:nvSpPr>
        <p:spPr bwMode="auto">
          <a:xfrm>
            <a:off x="0" y="7131050"/>
            <a:ext cx="4572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2" name="Text Box 28"/>
          <p:cNvSpPr txBox="1">
            <a:spLocks noChangeArrowheads="1"/>
          </p:cNvSpPr>
          <p:nvPr/>
        </p:nvSpPr>
        <p:spPr bwMode="auto">
          <a:xfrm>
            <a:off x="1109663" y="2892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3" name="Text Box 29"/>
          <p:cNvSpPr txBox="1">
            <a:spLocks noChangeArrowheads="1"/>
          </p:cNvSpPr>
          <p:nvPr/>
        </p:nvSpPr>
        <p:spPr bwMode="auto">
          <a:xfrm>
            <a:off x="195263" y="3603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4" name="Text Box 30"/>
          <p:cNvSpPr txBox="1">
            <a:spLocks noChangeArrowheads="1"/>
          </p:cNvSpPr>
          <p:nvPr/>
        </p:nvSpPr>
        <p:spPr bwMode="auto">
          <a:xfrm>
            <a:off x="1109663" y="37179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5" name="Text Box 31"/>
          <p:cNvSpPr txBox="1">
            <a:spLocks noChangeArrowheads="1"/>
          </p:cNvSpPr>
          <p:nvPr/>
        </p:nvSpPr>
        <p:spPr bwMode="auto">
          <a:xfrm>
            <a:off x="1185863" y="4543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6" name="Text Box 32"/>
          <p:cNvSpPr txBox="1">
            <a:spLocks noChangeArrowheads="1"/>
          </p:cNvSpPr>
          <p:nvPr/>
        </p:nvSpPr>
        <p:spPr bwMode="auto">
          <a:xfrm>
            <a:off x="2633663" y="279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7" name="Text Box 33"/>
          <p:cNvSpPr txBox="1">
            <a:spLocks noChangeArrowheads="1"/>
          </p:cNvSpPr>
          <p:nvPr/>
        </p:nvSpPr>
        <p:spPr bwMode="auto">
          <a:xfrm>
            <a:off x="3636963" y="3679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8" name="Oval 34"/>
          <p:cNvSpPr>
            <a:spLocks noChangeArrowheads="1"/>
          </p:cNvSpPr>
          <p:nvPr/>
        </p:nvSpPr>
        <p:spPr bwMode="auto">
          <a:xfrm>
            <a:off x="423863" y="3324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9" name="Line 35"/>
          <p:cNvSpPr>
            <a:spLocks noChangeShapeType="1"/>
          </p:cNvSpPr>
          <p:nvPr/>
        </p:nvSpPr>
        <p:spPr bwMode="auto">
          <a:xfrm>
            <a:off x="1719263" y="271462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0" name="Oval 36"/>
          <p:cNvSpPr>
            <a:spLocks noChangeArrowheads="1"/>
          </p:cNvSpPr>
          <p:nvPr/>
        </p:nvSpPr>
        <p:spPr bwMode="auto">
          <a:xfrm>
            <a:off x="1262063" y="3400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1" name="Line 37"/>
          <p:cNvSpPr>
            <a:spLocks noChangeShapeType="1"/>
          </p:cNvSpPr>
          <p:nvPr/>
        </p:nvSpPr>
        <p:spPr bwMode="auto">
          <a:xfrm flipH="1">
            <a:off x="1719263" y="370522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2" name="Oval 38"/>
          <p:cNvSpPr>
            <a:spLocks noChangeArrowheads="1"/>
          </p:cNvSpPr>
          <p:nvPr/>
        </p:nvSpPr>
        <p:spPr bwMode="auto">
          <a:xfrm>
            <a:off x="1262063" y="2562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3" name="Line 39"/>
          <p:cNvSpPr>
            <a:spLocks noChangeShapeType="1"/>
          </p:cNvSpPr>
          <p:nvPr/>
        </p:nvSpPr>
        <p:spPr bwMode="auto">
          <a:xfrm>
            <a:off x="728663" y="3705225"/>
            <a:ext cx="5334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4" name="Oval 40"/>
          <p:cNvSpPr>
            <a:spLocks noChangeArrowheads="1"/>
          </p:cNvSpPr>
          <p:nvPr/>
        </p:nvSpPr>
        <p:spPr bwMode="auto">
          <a:xfrm>
            <a:off x="2709863" y="24860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5" name="Oval 41"/>
          <p:cNvSpPr>
            <a:spLocks noChangeArrowheads="1"/>
          </p:cNvSpPr>
          <p:nvPr/>
        </p:nvSpPr>
        <p:spPr bwMode="auto">
          <a:xfrm>
            <a:off x="3471863" y="3400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6" name="Line 42"/>
          <p:cNvSpPr>
            <a:spLocks noChangeShapeType="1"/>
          </p:cNvSpPr>
          <p:nvPr/>
        </p:nvSpPr>
        <p:spPr bwMode="auto">
          <a:xfrm>
            <a:off x="881063" y="355282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7" name="Line 43"/>
          <p:cNvSpPr>
            <a:spLocks noChangeShapeType="1"/>
          </p:cNvSpPr>
          <p:nvPr/>
        </p:nvSpPr>
        <p:spPr bwMode="auto">
          <a:xfrm flipH="1">
            <a:off x="1490663" y="29432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8" name="Oval 44"/>
          <p:cNvSpPr>
            <a:spLocks noChangeArrowheads="1"/>
          </p:cNvSpPr>
          <p:nvPr/>
        </p:nvSpPr>
        <p:spPr bwMode="auto">
          <a:xfrm>
            <a:off x="1262063" y="42386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9" name="Line 45"/>
          <p:cNvSpPr>
            <a:spLocks noChangeShapeType="1"/>
          </p:cNvSpPr>
          <p:nvPr/>
        </p:nvSpPr>
        <p:spPr bwMode="auto">
          <a:xfrm>
            <a:off x="1719263" y="355282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0" name="Line 46"/>
          <p:cNvSpPr>
            <a:spLocks noChangeShapeType="1"/>
          </p:cNvSpPr>
          <p:nvPr/>
        </p:nvSpPr>
        <p:spPr bwMode="auto">
          <a:xfrm flipV="1">
            <a:off x="804863" y="286702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1" name="Line 47"/>
          <p:cNvSpPr>
            <a:spLocks noChangeShapeType="1"/>
          </p:cNvSpPr>
          <p:nvPr/>
        </p:nvSpPr>
        <p:spPr bwMode="auto">
          <a:xfrm>
            <a:off x="3014663" y="2867025"/>
            <a:ext cx="5334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2" name="Line 48"/>
          <p:cNvSpPr>
            <a:spLocks noChangeShapeType="1"/>
          </p:cNvSpPr>
          <p:nvPr/>
        </p:nvSpPr>
        <p:spPr bwMode="auto">
          <a:xfrm flipV="1">
            <a:off x="1643063" y="2790825"/>
            <a:ext cx="1143000" cy="1524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3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实例的关键路径（粗大的黑色箭头所示）</a:t>
            </a:r>
          </a:p>
        </p:txBody>
      </p:sp>
      <p:sp>
        <p:nvSpPr>
          <p:cNvPr id="138264" name="Line 50"/>
          <p:cNvSpPr>
            <a:spLocks noChangeShapeType="1"/>
          </p:cNvSpPr>
          <p:nvPr/>
        </p:nvSpPr>
        <p:spPr bwMode="auto">
          <a:xfrm flipH="1">
            <a:off x="1490663" y="37814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5" name="Text Box 51"/>
          <p:cNvSpPr txBox="1">
            <a:spLocks noChangeArrowheads="1"/>
          </p:cNvSpPr>
          <p:nvPr/>
        </p:nvSpPr>
        <p:spPr bwMode="auto">
          <a:xfrm>
            <a:off x="728663" y="28670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138266" name="Text Box 52"/>
          <p:cNvSpPr txBox="1">
            <a:spLocks noChangeArrowheads="1"/>
          </p:cNvSpPr>
          <p:nvPr/>
        </p:nvSpPr>
        <p:spPr bwMode="auto">
          <a:xfrm>
            <a:off x="1338263" y="31718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8267" name="Text Box 53"/>
          <p:cNvSpPr txBox="1">
            <a:spLocks noChangeArrowheads="1"/>
          </p:cNvSpPr>
          <p:nvPr/>
        </p:nvSpPr>
        <p:spPr bwMode="auto">
          <a:xfrm>
            <a:off x="195263" y="3095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8" name="Text Box 54"/>
          <p:cNvSpPr txBox="1">
            <a:spLocks noChangeArrowheads="1"/>
          </p:cNvSpPr>
          <p:nvPr/>
        </p:nvSpPr>
        <p:spPr bwMode="auto">
          <a:xfrm>
            <a:off x="3014663" y="286702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8269" name="Text Box 55"/>
          <p:cNvSpPr txBox="1">
            <a:spLocks noChangeArrowheads="1"/>
          </p:cNvSpPr>
          <p:nvPr/>
        </p:nvSpPr>
        <p:spPr bwMode="auto">
          <a:xfrm>
            <a:off x="2176463" y="2409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8270" name="Text Box 56"/>
          <p:cNvSpPr txBox="1">
            <a:spLocks noChangeArrowheads="1"/>
          </p:cNvSpPr>
          <p:nvPr/>
        </p:nvSpPr>
        <p:spPr bwMode="auto">
          <a:xfrm>
            <a:off x="2938463" y="355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38271" name="Text Box 57"/>
          <p:cNvSpPr txBox="1">
            <a:spLocks noChangeArrowheads="1"/>
          </p:cNvSpPr>
          <p:nvPr/>
        </p:nvSpPr>
        <p:spPr bwMode="auto">
          <a:xfrm>
            <a:off x="2328863" y="279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38272" name="Text Box 58"/>
          <p:cNvSpPr txBox="1">
            <a:spLocks noChangeArrowheads="1"/>
          </p:cNvSpPr>
          <p:nvPr/>
        </p:nvSpPr>
        <p:spPr bwMode="auto">
          <a:xfrm>
            <a:off x="1033463" y="2333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3" name="Text Box 59"/>
          <p:cNvSpPr txBox="1">
            <a:spLocks noChangeArrowheads="1"/>
          </p:cNvSpPr>
          <p:nvPr/>
        </p:nvSpPr>
        <p:spPr bwMode="auto">
          <a:xfrm>
            <a:off x="1109663" y="31591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4" name="Text Box 60"/>
          <p:cNvSpPr txBox="1">
            <a:spLocks noChangeArrowheads="1"/>
          </p:cNvSpPr>
          <p:nvPr/>
        </p:nvSpPr>
        <p:spPr bwMode="auto">
          <a:xfrm>
            <a:off x="1109663" y="3978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5" name="Text Box 61"/>
          <p:cNvSpPr txBox="1">
            <a:spLocks noChangeArrowheads="1"/>
          </p:cNvSpPr>
          <p:nvPr/>
        </p:nvSpPr>
        <p:spPr bwMode="auto">
          <a:xfrm>
            <a:off x="2633663" y="2181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6" name="Text Box 62"/>
          <p:cNvSpPr txBox="1">
            <a:spLocks noChangeArrowheads="1"/>
          </p:cNvSpPr>
          <p:nvPr/>
        </p:nvSpPr>
        <p:spPr bwMode="auto">
          <a:xfrm>
            <a:off x="3624263" y="3216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7" name="Text Box 102"/>
          <p:cNvSpPr txBox="1">
            <a:spLocks noChangeArrowheads="1"/>
          </p:cNvSpPr>
          <p:nvPr/>
        </p:nvSpPr>
        <p:spPr bwMode="auto">
          <a:xfrm>
            <a:off x="4094163" y="2736850"/>
            <a:ext cx="4749800" cy="173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注意：关键路径可有多条缩短工期必须缩短关键活动所需的时间</a:t>
            </a:r>
          </a:p>
        </p:txBody>
      </p:sp>
    </p:spTree>
  </p:cSld>
  <p:clrMapOvr>
    <a:masterClrMapping/>
  </p:clrMapOvr>
  <p:transition>
    <p:wipe dir="d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文本框 332802"/>
          <p:cNvSpPr txBox="1">
            <a:spLocks noChangeArrowheads="1"/>
          </p:cNvSpPr>
          <p:nvPr/>
        </p:nvSpPr>
        <p:spPr bwMode="auto">
          <a:xfrm>
            <a:off x="333375" y="1208088"/>
            <a:ext cx="8382000" cy="22272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lIns="0" rIns="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在一个表示工程的带权有向图中，用顶点表示事件，用有向边表示活动，边上的权值表示活动的持续时间，称这样的有向图叫做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边表示活动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的网，简称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网。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网中没有入边的顶点称为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始点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（或源点），没有出边的顶点称为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终点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（或汇点）。 </a:t>
            </a:r>
          </a:p>
        </p:txBody>
      </p:sp>
      <p:sp>
        <p:nvSpPr>
          <p:cNvPr id="172035" name="文本框 332803"/>
          <p:cNvSpPr txBox="1">
            <a:spLocks noChangeArrowheads="1"/>
          </p:cNvSpPr>
          <p:nvPr/>
        </p:nvSpPr>
        <p:spPr bwMode="auto">
          <a:xfrm>
            <a:off x="355600" y="3789363"/>
            <a:ext cx="8458200" cy="2484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R="0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网的性质：</a:t>
            </a:r>
          </a:p>
          <a:p>
            <a:pPr marR="0" algn="just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⑴ 只有在某顶点所代表的事件发生后，从该顶点出发的各活动才能开始；</a:t>
            </a:r>
          </a:p>
          <a:p>
            <a:pPr marR="0" algn="just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⑵ 只有在进入某顶点的各活动都结束，该顶点所代表的事件才能发生。</a:t>
            </a:r>
          </a:p>
        </p:txBody>
      </p: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文本框 2"/>
          <p:cNvSpPr txBox="1"/>
          <p:nvPr/>
        </p:nvSpPr>
        <p:spPr>
          <a:xfrm>
            <a:off x="330200" y="1435100"/>
            <a:ext cx="3414713" cy="582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网应用举例</a:t>
            </a:r>
          </a:p>
        </p:txBody>
      </p:sp>
      <p:sp>
        <p:nvSpPr>
          <p:cNvPr id="175107" name="文本框 4"/>
          <p:cNvSpPr txBox="1"/>
          <p:nvPr/>
        </p:nvSpPr>
        <p:spPr>
          <a:xfrm>
            <a:off x="730250" y="2279650"/>
            <a:ext cx="8201025" cy="3108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请问汽车厂造一辆汽车，最短需要多少时间？</a:t>
            </a: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其中生产轮子：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0.5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天，发动机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天，底盘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天，外壳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天，其他零件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</a:t>
            </a: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所有零件集中到一起，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0.5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天，组装成车并完成测试：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天。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" y="1100138"/>
            <a:ext cx="9091612" cy="574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49375"/>
            <a:ext cx="8926513" cy="537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193925"/>
            <a:ext cx="4725988" cy="280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3" name="文本框 333828"/>
          <p:cNvSpPr txBox="1"/>
          <p:nvPr/>
        </p:nvSpPr>
        <p:spPr>
          <a:xfrm>
            <a:off x="307975" y="1219200"/>
            <a:ext cx="3627438" cy="579438"/>
          </a:xfrm>
          <a:prstGeom prst="rect">
            <a:avLst/>
          </a:prstGeom>
          <a:noFill/>
          <a:ln w="9525"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</a:t>
            </a:r>
          </a:p>
        </p:txBody>
      </p:sp>
      <p:sp>
        <p:nvSpPr>
          <p:cNvPr id="179204" name="文本框 333919"/>
          <p:cNvSpPr txBox="1"/>
          <p:nvPr/>
        </p:nvSpPr>
        <p:spPr>
          <a:xfrm>
            <a:off x="363538" y="5384800"/>
            <a:ext cx="8288337" cy="83026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例如，事件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表示活动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已经结束，活动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可以开始。</a:t>
            </a:r>
          </a:p>
        </p:txBody>
      </p:sp>
      <p:sp>
        <p:nvSpPr>
          <p:cNvPr id="179205" name="直接连接符 375985"/>
          <p:cNvSpPr/>
          <p:nvPr/>
        </p:nvSpPr>
        <p:spPr>
          <a:xfrm>
            <a:off x="2085975" y="2574925"/>
            <a:ext cx="596900" cy="393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6" name="直接连接符 375985"/>
          <p:cNvSpPr/>
          <p:nvPr/>
        </p:nvSpPr>
        <p:spPr>
          <a:xfrm flipV="1">
            <a:off x="2085975" y="3232150"/>
            <a:ext cx="596900" cy="3683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7" name="直接连接符 375985"/>
          <p:cNvSpPr/>
          <p:nvPr/>
        </p:nvSpPr>
        <p:spPr>
          <a:xfrm flipV="1">
            <a:off x="3082925" y="2649538"/>
            <a:ext cx="590550" cy="3190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8" name="直接连接符 375985"/>
          <p:cNvSpPr/>
          <p:nvPr/>
        </p:nvSpPr>
        <p:spPr>
          <a:xfrm>
            <a:off x="3082925" y="3206750"/>
            <a:ext cx="598488" cy="393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矩形 348165"/>
          <p:cNvSpPr/>
          <p:nvPr/>
        </p:nvSpPr>
        <p:spPr>
          <a:xfrm>
            <a:off x="381000" y="1360488"/>
            <a:ext cx="8213725" cy="1630362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网可以回答下列问题：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完成整个工程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需要多少时间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为缩短完成工程所需的时间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应当加快哪些活动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?  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48197" name="组合 348196"/>
          <p:cNvGrpSpPr/>
          <p:nvPr/>
        </p:nvGrpSpPr>
        <p:grpSpPr>
          <a:xfrm>
            <a:off x="357188" y="3822700"/>
            <a:ext cx="7900987" cy="2516188"/>
            <a:chOff x="225" y="2408"/>
            <a:chExt cx="4977" cy="1585"/>
          </a:xfrm>
        </p:grpSpPr>
        <p:grpSp>
          <p:nvGrpSpPr>
            <p:cNvPr id="180230" name="组合 348169"/>
            <p:cNvGrpSpPr/>
            <p:nvPr/>
          </p:nvGrpSpPr>
          <p:grpSpPr>
            <a:xfrm>
              <a:off x="225" y="2408"/>
              <a:ext cx="4977" cy="327"/>
              <a:chOff x="255" y="3552"/>
              <a:chExt cx="4977" cy="327"/>
            </a:xfrm>
          </p:grpSpPr>
          <p:sp>
            <p:nvSpPr>
              <p:cNvPr id="180244" name="文本框 348170"/>
              <p:cNvSpPr txBox="1"/>
              <p:nvPr/>
            </p:nvSpPr>
            <p:spPr>
              <a:xfrm>
                <a:off x="576" y="3552"/>
                <a:ext cx="465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以下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AOE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网的最短工期是多少？</a:t>
                </a:r>
              </a:p>
            </p:txBody>
          </p:sp>
          <p:graphicFrame>
            <p:nvGraphicFramePr>
              <p:cNvPr id="180245" name="对象 348171"/>
              <p:cNvGraphicFramePr/>
              <p:nvPr/>
            </p:nvGraphicFramePr>
            <p:xfrm>
              <a:off x="255" y="3559"/>
              <a:ext cx="319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0" r:id="rId3" imgW="861060" imgH="845185" progId="MS_ClipArt_Gallery.5">
                      <p:embed/>
                    </p:oleObj>
                  </mc:Choice>
                  <mc:Fallback>
                    <p:oleObj r:id="rId3" imgW="861060" imgH="845185" progId="MS_ClipArt_Gallery.5">
                      <p:embed/>
                      <p:pic>
                        <p:nvPicPr>
                          <p:cNvPr id="0" name="图片 3086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55" y="3559"/>
                            <a:ext cx="319" cy="3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0231" name="组合 348194"/>
            <p:cNvGrpSpPr/>
            <p:nvPr/>
          </p:nvGrpSpPr>
          <p:grpSpPr>
            <a:xfrm>
              <a:off x="729" y="2832"/>
              <a:ext cx="1926" cy="1161"/>
              <a:chOff x="1241" y="2850"/>
              <a:chExt cx="1926" cy="1161"/>
            </a:xfrm>
          </p:grpSpPr>
          <p:sp>
            <p:nvSpPr>
              <p:cNvPr id="180232" name="椭圆 348173"/>
              <p:cNvSpPr/>
              <p:nvPr/>
            </p:nvSpPr>
            <p:spPr>
              <a:xfrm>
                <a:off x="1241" y="3281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lstStyle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80233" name="直接连接符 348177"/>
              <p:cNvSpPr/>
              <p:nvPr/>
            </p:nvSpPr>
            <p:spPr>
              <a:xfrm flipV="1">
                <a:off x="1525" y="3063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4" name="椭圆 348184"/>
              <p:cNvSpPr/>
              <p:nvPr/>
            </p:nvSpPr>
            <p:spPr>
              <a:xfrm>
                <a:off x="2036" y="2850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lstStyle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80235" name="椭圆 348185"/>
              <p:cNvSpPr/>
              <p:nvPr/>
            </p:nvSpPr>
            <p:spPr>
              <a:xfrm>
                <a:off x="2850" y="3265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lstStyle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80236" name="椭圆 348186"/>
              <p:cNvSpPr/>
              <p:nvPr/>
            </p:nvSpPr>
            <p:spPr>
              <a:xfrm>
                <a:off x="2054" y="3656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lstStyle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80237" name="直接连接符 348187"/>
              <p:cNvSpPr/>
              <p:nvPr/>
            </p:nvSpPr>
            <p:spPr>
              <a:xfrm>
                <a:off x="1516" y="3521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8" name="直接连接符 348188"/>
              <p:cNvSpPr/>
              <p:nvPr/>
            </p:nvSpPr>
            <p:spPr>
              <a:xfrm>
                <a:off x="2338" y="3046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9" name="直接连接符 348189"/>
              <p:cNvSpPr/>
              <p:nvPr/>
            </p:nvSpPr>
            <p:spPr>
              <a:xfrm flipV="1">
                <a:off x="2366" y="3520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40" name="文本框 348190"/>
              <p:cNvSpPr txBox="1"/>
              <p:nvPr/>
            </p:nvSpPr>
            <p:spPr>
              <a:xfrm>
                <a:off x="1508" y="2982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=5</a:t>
                </a:r>
              </a:p>
            </p:txBody>
          </p:sp>
          <p:sp>
            <p:nvSpPr>
              <p:cNvPr id="180241" name="文本框 348191"/>
              <p:cNvSpPr txBox="1"/>
              <p:nvPr/>
            </p:nvSpPr>
            <p:spPr>
              <a:xfrm>
                <a:off x="1454" y="3685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=6</a:t>
                </a:r>
              </a:p>
            </p:txBody>
          </p:sp>
          <p:sp>
            <p:nvSpPr>
              <p:cNvPr id="180242" name="文本框 348192"/>
              <p:cNvSpPr txBox="1"/>
              <p:nvPr/>
            </p:nvSpPr>
            <p:spPr>
              <a:xfrm>
                <a:off x="2523" y="2944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=3</a:t>
                </a:r>
              </a:p>
            </p:txBody>
          </p:sp>
          <p:sp>
            <p:nvSpPr>
              <p:cNvPr id="180243" name="文本框 348193"/>
              <p:cNvSpPr txBox="1"/>
              <p:nvPr/>
            </p:nvSpPr>
            <p:spPr>
              <a:xfrm>
                <a:off x="2532" y="3656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lstStyle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=4</a:t>
                </a:r>
              </a:p>
            </p:txBody>
          </p:sp>
        </p:grpSp>
      </p:grpSp>
      <p:sp>
        <p:nvSpPr>
          <p:cNvPr id="348196" name="文本框 348195"/>
          <p:cNvSpPr txBox="1"/>
          <p:nvPr/>
        </p:nvSpPr>
        <p:spPr>
          <a:xfrm>
            <a:off x="4906963" y="5080000"/>
            <a:ext cx="3584575" cy="4857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最短工期应该是最长路径</a:t>
            </a:r>
          </a:p>
        </p:txBody>
      </p:sp>
      <p:sp>
        <p:nvSpPr>
          <p:cNvPr id="23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9876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9876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51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31752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31753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文本框 334851"/>
          <p:cNvSpPr txBox="1">
            <a:spLocks noChangeArrowheads="1"/>
          </p:cNvSpPr>
          <p:nvPr/>
        </p:nvSpPr>
        <p:spPr bwMode="auto">
          <a:xfrm>
            <a:off x="333375" y="1597025"/>
            <a:ext cx="8548688" cy="2014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关键路径：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网中，从始点到终点具有最大路径长度（该路径上的各个活动所持续的时间之和）的路径称为关键路径。</a:t>
            </a:r>
          </a:p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关键活动：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关键路径上的活动称为关键活动。 </a:t>
            </a:r>
          </a:p>
        </p:txBody>
      </p:sp>
      <p:sp>
        <p:nvSpPr>
          <p:cNvPr id="334855" name="文本框 334854"/>
          <p:cNvSpPr txBox="1"/>
          <p:nvPr/>
        </p:nvSpPr>
        <p:spPr>
          <a:xfrm>
            <a:off x="654050" y="4457700"/>
            <a:ext cx="7735888" cy="5238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关键路径可能不只一条，重要的是找到关键活动</a:t>
            </a: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矩形 349187"/>
          <p:cNvSpPr>
            <a:spLocks noChangeArrowheads="1"/>
          </p:cNvSpPr>
          <p:nvPr/>
        </p:nvSpPr>
        <p:spPr bwMode="auto">
          <a:xfrm>
            <a:off x="338138" y="1081088"/>
            <a:ext cx="8467725" cy="946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要找出关键路径，必须找出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关键活动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,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即不按期完成就会影响整个工程完成的活动。</a:t>
            </a:r>
          </a:p>
        </p:txBody>
      </p:sp>
      <p:sp>
        <p:nvSpPr>
          <p:cNvPr id="182275" name="标题 349190"/>
          <p:cNvSpPr>
            <a:spLocks noGrp="1"/>
          </p:cNvSpPr>
          <p:nvPr>
            <p:ph type="title"/>
          </p:nvPr>
        </p:nvSpPr>
        <p:spPr>
          <a:xfrm>
            <a:off x="428625" y="2609850"/>
            <a:ext cx="7315200" cy="5334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首先计算以下与关键活动有关的量：</a:t>
            </a:r>
          </a:p>
        </p:txBody>
      </p:sp>
      <p:sp>
        <p:nvSpPr>
          <p:cNvPr id="180228" name="矩形 349192"/>
          <p:cNvSpPr>
            <a:spLocks noChangeArrowheads="1"/>
          </p:cNvSpPr>
          <p:nvPr/>
        </p:nvSpPr>
        <p:spPr bwMode="auto">
          <a:xfrm>
            <a:off x="1263650" y="3284538"/>
            <a:ext cx="5180013" cy="1800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⑴ 事件的最早发生时间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ve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[k]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⑵ 事件的最迟发生时间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vl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[k]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⑶ 活动的最早开始时间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e[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⑷ 活动的最晚开始时间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l[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]</a:t>
            </a:r>
          </a:p>
        </p:txBody>
      </p:sp>
      <p:sp>
        <p:nvSpPr>
          <p:cNvPr id="182277" name="矩形 349195"/>
          <p:cNvSpPr/>
          <p:nvPr/>
        </p:nvSpPr>
        <p:spPr>
          <a:xfrm>
            <a:off x="473075" y="4891088"/>
            <a:ext cx="273050" cy="51911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8" name="矩形 349197"/>
          <p:cNvSpPr/>
          <p:nvPr/>
        </p:nvSpPr>
        <p:spPr>
          <a:xfrm>
            <a:off x="431800" y="5459413"/>
            <a:ext cx="8569325" cy="94615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最后计算各个活动的时间余量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l[k] - e[k]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，时间余量为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者即为关键活动。</a:t>
            </a: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文本框 335873"/>
          <p:cNvSpPr txBox="1"/>
          <p:nvPr/>
        </p:nvSpPr>
        <p:spPr>
          <a:xfrm>
            <a:off x="455613" y="2300288"/>
            <a:ext cx="8045450" cy="12811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是指从始点开始到顶点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的最大路径长度。这个长度决定了所有从顶点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发出的活动能够开工的最早时间。 </a:t>
            </a:r>
          </a:p>
        </p:txBody>
      </p:sp>
      <p:sp>
        <p:nvSpPr>
          <p:cNvPr id="183299" name="矩形 335875"/>
          <p:cNvSpPr/>
          <p:nvPr/>
        </p:nvSpPr>
        <p:spPr>
          <a:xfrm>
            <a:off x="452438" y="4954588"/>
            <a:ext cx="6932612" cy="1641475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ve[0]=0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ve[k]=max{ve[j]+len&lt;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&gt;} (&lt;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∈</a:t>
            </a:r>
            <a:r>
              <a:rPr lang="en-US" altLang="zh-CN" dirty="0">
                <a:latin typeface="Times New Roman" panose="02020603050405020304" pitchFamily="18" charset="0"/>
              </a:rPr>
              <a:t>p[k])                      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表示所有到达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的有向边的集合 </a:t>
            </a:r>
          </a:p>
        </p:txBody>
      </p:sp>
      <p:sp>
        <p:nvSpPr>
          <p:cNvPr id="183300" name="矩形 335876"/>
          <p:cNvSpPr/>
          <p:nvPr/>
        </p:nvSpPr>
        <p:spPr>
          <a:xfrm>
            <a:off x="366713" y="1568450"/>
            <a:ext cx="4705350" cy="519113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⑴ 事件的最早发生时间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 </a:t>
            </a:r>
          </a:p>
        </p:txBody>
      </p:sp>
      <p:grpSp>
        <p:nvGrpSpPr>
          <p:cNvPr id="183301" name="组合 335877"/>
          <p:cNvGrpSpPr/>
          <p:nvPr/>
        </p:nvGrpSpPr>
        <p:grpSpPr>
          <a:xfrm>
            <a:off x="4468813" y="3233738"/>
            <a:ext cx="2084387" cy="2230437"/>
            <a:chOff x="3924" y="2420"/>
            <a:chExt cx="1313" cy="1405"/>
          </a:xfrm>
        </p:grpSpPr>
        <p:sp>
          <p:nvSpPr>
            <p:cNvPr id="183310" name="文本框 335878"/>
            <p:cNvSpPr txBox="1"/>
            <p:nvPr/>
          </p:nvSpPr>
          <p:spPr>
            <a:xfrm>
              <a:off x="4014" y="2420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lstStyle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3311" name="任意多边形 335879"/>
            <p:cNvSpPr/>
            <p:nvPr/>
          </p:nvSpPr>
          <p:spPr>
            <a:xfrm>
              <a:off x="4255" y="2669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rect l="0" t="0" r="0" b="0"/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12" name="任意多边形 335880"/>
            <p:cNvSpPr/>
            <p:nvPr/>
          </p:nvSpPr>
          <p:spPr>
            <a:xfrm>
              <a:off x="4214" y="3168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rect l="0" t="0" r="0" b="0"/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13" name="任意多边形 335881"/>
            <p:cNvSpPr/>
            <p:nvPr/>
          </p:nvSpPr>
          <p:spPr>
            <a:xfrm>
              <a:off x="4234" y="3270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rect l="0" t="0" r="0" b="0"/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314" name="椭圆 335882"/>
            <p:cNvSpPr/>
            <p:nvPr/>
          </p:nvSpPr>
          <p:spPr>
            <a:xfrm>
              <a:off x="3924" y="3021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5" name="文本框 335883"/>
            <p:cNvSpPr txBox="1"/>
            <p:nvPr/>
          </p:nvSpPr>
          <p:spPr>
            <a:xfrm>
              <a:off x="3957" y="2990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183316" name="椭圆 335884"/>
            <p:cNvSpPr/>
            <p:nvPr/>
          </p:nvSpPr>
          <p:spPr>
            <a:xfrm>
              <a:off x="3953" y="2501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7" name="椭圆 335885"/>
            <p:cNvSpPr/>
            <p:nvPr/>
          </p:nvSpPr>
          <p:spPr>
            <a:xfrm>
              <a:off x="3934" y="3530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8" name="椭圆 335886"/>
            <p:cNvSpPr/>
            <p:nvPr/>
          </p:nvSpPr>
          <p:spPr>
            <a:xfrm>
              <a:off x="4912" y="3040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9" name="文本框 335887"/>
            <p:cNvSpPr txBox="1"/>
            <p:nvPr/>
          </p:nvSpPr>
          <p:spPr>
            <a:xfrm>
              <a:off x="4945" y="3009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</a:p>
          </p:txBody>
        </p:sp>
      </p:grpSp>
      <p:sp>
        <p:nvSpPr>
          <p:cNvPr id="183302" name="左大括号 335888"/>
          <p:cNvSpPr/>
          <p:nvPr/>
        </p:nvSpPr>
        <p:spPr>
          <a:xfrm>
            <a:off x="319088" y="5253038"/>
            <a:ext cx="176212" cy="587375"/>
          </a:xfrm>
          <a:prstGeom prst="leftBrace">
            <a:avLst>
              <a:gd name="adj1" fmla="val 2765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8330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4252913"/>
            <a:ext cx="1260475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330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3440113"/>
            <a:ext cx="1133475" cy="390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>
            <a:stCxn id="183303" idx="3"/>
            <a:endCxn id="183314" idx="2"/>
          </p:cNvCxnSpPr>
          <p:nvPr/>
        </p:nvCxnSpPr>
        <p:spPr>
          <a:xfrm flipV="1">
            <a:off x="4295775" y="4422775"/>
            <a:ext cx="173038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183304" idx="2"/>
            <a:endCxn id="183314" idx="2"/>
          </p:cNvCxnSpPr>
          <p:nvPr/>
        </p:nvCxnSpPr>
        <p:spPr>
          <a:xfrm flipH="1">
            <a:off x="5797550" y="3830638"/>
            <a:ext cx="188913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30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238" y="5140325"/>
            <a:ext cx="2522537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330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75" y="5414963"/>
            <a:ext cx="1838325" cy="72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973" name="组合 336972"/>
          <p:cNvGrpSpPr/>
          <p:nvPr/>
        </p:nvGrpSpPr>
        <p:grpSpPr>
          <a:xfrm>
            <a:off x="914400" y="5449888"/>
            <a:ext cx="7158038" cy="569912"/>
            <a:chOff x="576" y="3433"/>
            <a:chExt cx="4509" cy="359"/>
          </a:xfrm>
        </p:grpSpPr>
        <p:grpSp>
          <p:nvGrpSpPr>
            <p:cNvPr id="184346" name="组合 336948"/>
            <p:cNvGrpSpPr/>
            <p:nvPr/>
          </p:nvGrpSpPr>
          <p:grpSpPr>
            <a:xfrm>
              <a:off x="1245" y="3441"/>
              <a:ext cx="3840" cy="351"/>
              <a:chOff x="720" y="3054"/>
              <a:chExt cx="4320" cy="351"/>
            </a:xfrm>
          </p:grpSpPr>
          <p:sp>
            <p:nvSpPr>
              <p:cNvPr id="184348" name="文本框 336949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49" name="文本框 336950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0" name="文本框 336951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1" name="文本框 336952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2" name="文本框 336953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3" name="文本框 336954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4" name="文本框 336955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5" name="文本框 336956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6" name="文本框 336957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4347" name="文本框 336958"/>
            <p:cNvSpPr txBox="1"/>
            <p:nvPr/>
          </p:nvSpPr>
          <p:spPr>
            <a:xfrm>
              <a:off x="576" y="3433"/>
              <a:ext cx="62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ve[k]</a:t>
              </a:r>
            </a:p>
          </p:txBody>
        </p:sp>
      </p:grpSp>
      <p:sp>
        <p:nvSpPr>
          <p:cNvPr id="336960" name="文本框 336959"/>
          <p:cNvSpPr txBox="1"/>
          <p:nvPr/>
        </p:nvSpPr>
        <p:spPr>
          <a:xfrm>
            <a:off x="1978025" y="546893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36961" name="文本框 336960"/>
          <p:cNvSpPr txBox="1"/>
          <p:nvPr/>
        </p:nvSpPr>
        <p:spPr>
          <a:xfrm>
            <a:off x="2700338" y="55006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36962" name="文本框 336961"/>
          <p:cNvSpPr txBox="1"/>
          <p:nvPr/>
        </p:nvSpPr>
        <p:spPr>
          <a:xfrm>
            <a:off x="33861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36963" name="文本框 336962"/>
          <p:cNvSpPr txBox="1"/>
          <p:nvPr/>
        </p:nvSpPr>
        <p:spPr>
          <a:xfrm>
            <a:off x="40465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36964" name="文本框 336963"/>
          <p:cNvSpPr txBox="1"/>
          <p:nvPr/>
        </p:nvSpPr>
        <p:spPr>
          <a:xfrm>
            <a:off x="4719638" y="54911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36965" name="文本框 336964"/>
          <p:cNvSpPr txBox="1"/>
          <p:nvPr/>
        </p:nvSpPr>
        <p:spPr>
          <a:xfrm>
            <a:off x="5392738" y="550703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36966" name="文本框 336965"/>
          <p:cNvSpPr txBox="1"/>
          <p:nvPr/>
        </p:nvSpPr>
        <p:spPr>
          <a:xfrm>
            <a:off x="6042025" y="549275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36967" name="文本框 336966"/>
          <p:cNvSpPr txBox="1"/>
          <p:nvPr/>
        </p:nvSpPr>
        <p:spPr>
          <a:xfrm>
            <a:off x="67262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336968" name="文本框 336967"/>
          <p:cNvSpPr txBox="1"/>
          <p:nvPr/>
        </p:nvSpPr>
        <p:spPr>
          <a:xfrm>
            <a:off x="7400925" y="5489575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184332" name="矩形 336969"/>
          <p:cNvSpPr/>
          <p:nvPr/>
        </p:nvSpPr>
        <p:spPr>
          <a:xfrm>
            <a:off x="4416425" y="4086225"/>
            <a:ext cx="4524375" cy="604838"/>
          </a:xfrm>
          <a:prstGeom prst="rect">
            <a:avLst/>
          </a:prstGeom>
          <a:solidFill>
            <a:srgbClr val="ADADEB"/>
          </a:solidFill>
          <a:ln w="6350">
            <a:noFill/>
          </a:ln>
        </p:spPr>
        <p:txBody>
          <a:bodyPr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ve[k]=max{ve[j]+len&lt;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&gt;}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3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638" y="1184275"/>
            <a:ext cx="3840162" cy="279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3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1227138"/>
            <a:ext cx="4725987" cy="2806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35" name="组合 341034"/>
          <p:cNvGrpSpPr/>
          <p:nvPr/>
        </p:nvGrpSpPr>
        <p:grpSpPr>
          <a:xfrm>
            <a:off x="1989138" y="4841875"/>
            <a:ext cx="6243637" cy="522288"/>
            <a:chOff x="720" y="3054"/>
            <a:chExt cx="4320" cy="242"/>
          </a:xfrm>
        </p:grpSpPr>
        <p:sp>
          <p:nvSpPr>
            <p:cNvPr id="184337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4338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4339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4340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84341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84342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4343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84344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84345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</p:grp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6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6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6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60" grpId="0"/>
      <p:bldP spid="336961" grpId="0"/>
      <p:bldP spid="336962" grpId="0"/>
      <p:bldP spid="336963" grpId="0"/>
      <p:bldP spid="336964" grpId="0"/>
      <p:bldP spid="336965" grpId="0"/>
      <p:bldP spid="336966" grpId="0"/>
      <p:bldP spid="336967" grpId="0"/>
      <p:bldP spid="336968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文本框 337921"/>
          <p:cNvSpPr txBox="1"/>
          <p:nvPr/>
        </p:nvSpPr>
        <p:spPr>
          <a:xfrm>
            <a:off x="554038" y="2376488"/>
            <a:ext cx="7985125" cy="854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是指在不推迟整个工期的前提下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允许的最晚发生时间。</a:t>
            </a:r>
          </a:p>
        </p:txBody>
      </p:sp>
      <p:sp>
        <p:nvSpPr>
          <p:cNvPr id="185347" name="矩形 337922"/>
          <p:cNvSpPr/>
          <p:nvPr/>
        </p:nvSpPr>
        <p:spPr>
          <a:xfrm>
            <a:off x="366713" y="1568450"/>
            <a:ext cx="4646612" cy="519113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⑵ 事件的最迟发生时间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 </a:t>
            </a:r>
          </a:p>
        </p:txBody>
      </p:sp>
      <p:grpSp>
        <p:nvGrpSpPr>
          <p:cNvPr id="185348" name="组合 337924"/>
          <p:cNvGrpSpPr/>
          <p:nvPr/>
        </p:nvGrpSpPr>
        <p:grpSpPr>
          <a:xfrm>
            <a:off x="5481638" y="2751138"/>
            <a:ext cx="2081212" cy="2214562"/>
            <a:chOff x="2366" y="1883"/>
            <a:chExt cx="1311" cy="1395"/>
          </a:xfrm>
        </p:grpSpPr>
        <p:sp>
          <p:nvSpPr>
            <p:cNvPr id="185358" name="文本框 337925"/>
            <p:cNvSpPr txBox="1"/>
            <p:nvPr/>
          </p:nvSpPr>
          <p:spPr>
            <a:xfrm>
              <a:off x="3368" y="2315"/>
              <a:ext cx="105" cy="13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10800" tIns="28800" rIns="0" bIns="10800"/>
            <a:lstStyle/>
            <a:p>
              <a:pPr algn="ctr"/>
              <a:r>
                <a:rPr lang="en-US" altLang="zh-CN" sz="10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000" b="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85359" name="椭圆 337926"/>
            <p:cNvSpPr/>
            <p:nvPr/>
          </p:nvSpPr>
          <p:spPr>
            <a:xfrm>
              <a:off x="3359" y="2608"/>
              <a:ext cx="124" cy="11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5360" name="文本框 337927"/>
            <p:cNvSpPr txBox="1"/>
            <p:nvPr/>
          </p:nvSpPr>
          <p:spPr>
            <a:xfrm>
              <a:off x="3452" y="1883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lstStyle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5361" name="任意多边形 337928"/>
            <p:cNvSpPr/>
            <p:nvPr/>
          </p:nvSpPr>
          <p:spPr>
            <a:xfrm>
              <a:off x="2637" y="2737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rect l="0" t="0" r="0" b="0"/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62" name="任意多边形 337929"/>
            <p:cNvSpPr/>
            <p:nvPr/>
          </p:nvSpPr>
          <p:spPr>
            <a:xfrm>
              <a:off x="2646" y="2642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rect l="0" t="0" r="0" b="0"/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63" name="任意多边形 337930"/>
            <p:cNvSpPr/>
            <p:nvPr/>
          </p:nvSpPr>
          <p:spPr>
            <a:xfrm>
              <a:off x="2615" y="2147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rect l="0" t="0" r="0" b="0"/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364" name="椭圆 337931"/>
            <p:cNvSpPr/>
            <p:nvPr/>
          </p:nvSpPr>
          <p:spPr>
            <a:xfrm>
              <a:off x="3362" y="24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5" name="文本框 337932"/>
            <p:cNvSpPr txBox="1"/>
            <p:nvPr/>
          </p:nvSpPr>
          <p:spPr>
            <a:xfrm>
              <a:off x="3385" y="2434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185366" name="椭圆 337933"/>
            <p:cNvSpPr/>
            <p:nvPr/>
          </p:nvSpPr>
          <p:spPr>
            <a:xfrm>
              <a:off x="3331" y="19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7" name="椭圆 337934"/>
            <p:cNvSpPr/>
            <p:nvPr/>
          </p:nvSpPr>
          <p:spPr>
            <a:xfrm>
              <a:off x="3352" y="2983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8" name="椭圆 337935"/>
            <p:cNvSpPr/>
            <p:nvPr/>
          </p:nvSpPr>
          <p:spPr>
            <a:xfrm>
              <a:off x="2366" y="2505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9" name="文本框 337936"/>
            <p:cNvSpPr txBox="1"/>
            <p:nvPr/>
          </p:nvSpPr>
          <p:spPr>
            <a:xfrm>
              <a:off x="2379" y="2455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</a:p>
          </p:txBody>
        </p:sp>
      </p:grpSp>
      <p:sp>
        <p:nvSpPr>
          <p:cNvPr id="185349" name="矩形 337937"/>
          <p:cNvSpPr/>
          <p:nvPr/>
        </p:nvSpPr>
        <p:spPr>
          <a:xfrm>
            <a:off x="0" y="3122613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5350" name="左大括号 337938"/>
          <p:cNvSpPr/>
          <p:nvPr/>
        </p:nvSpPr>
        <p:spPr>
          <a:xfrm>
            <a:off x="471488" y="5207000"/>
            <a:ext cx="176212" cy="587375"/>
          </a:xfrm>
          <a:prstGeom prst="leftBrace">
            <a:avLst>
              <a:gd name="adj1" fmla="val 2765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5351" name="矩形 337939"/>
          <p:cNvSpPr/>
          <p:nvPr/>
        </p:nvSpPr>
        <p:spPr>
          <a:xfrm>
            <a:off x="639763" y="4856163"/>
            <a:ext cx="7058025" cy="163036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vl[n]=ve[n]</a:t>
            </a:r>
          </a:p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vl[k]=min{vl[j]-len&lt;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&gt;}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&gt;∈s[k]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为所有从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发出的有向边的集合</a:t>
            </a:r>
          </a:p>
        </p:txBody>
      </p:sp>
      <p:pic>
        <p:nvPicPr>
          <p:cNvPr id="18535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4965700"/>
            <a:ext cx="3598863" cy="37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535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3" y="5340350"/>
            <a:ext cx="173355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051675" y="2960688"/>
            <a:ext cx="4889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endParaRPr lang="en-US" altLang="zh-CN" i="1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9300" y="4497388"/>
            <a:ext cx="4635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j</a:t>
            </a:r>
            <a:endParaRPr lang="en-US" altLang="zh-CN" i="1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150" y="3230563"/>
            <a:ext cx="2687638" cy="162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70" name="组合 338955"/>
          <p:cNvGrpSpPr/>
          <p:nvPr/>
        </p:nvGrpSpPr>
        <p:grpSpPr>
          <a:xfrm>
            <a:off x="2028825" y="5435600"/>
            <a:ext cx="6096000" cy="557213"/>
            <a:chOff x="720" y="3054"/>
            <a:chExt cx="4320" cy="351"/>
          </a:xfrm>
        </p:grpSpPr>
        <p:sp>
          <p:nvSpPr>
            <p:cNvPr id="186416" name="文本框 338956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7" name="文本框 338957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8" name="文本框 338958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9" name="文本框 338959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0" name="文本框 338960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1" name="文本框 338961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2" name="文本框 338962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3" name="文本框 338963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4" name="文本框 338964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6371" name="文本框 338975"/>
          <p:cNvSpPr txBox="1"/>
          <p:nvPr/>
        </p:nvSpPr>
        <p:spPr>
          <a:xfrm>
            <a:off x="733425" y="5422900"/>
            <a:ext cx="12954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</a:t>
            </a:r>
          </a:p>
        </p:txBody>
      </p:sp>
      <p:grpSp>
        <p:nvGrpSpPr>
          <p:cNvPr id="339041" name="组合 339040"/>
          <p:cNvGrpSpPr/>
          <p:nvPr/>
        </p:nvGrpSpPr>
        <p:grpSpPr>
          <a:xfrm>
            <a:off x="733425" y="5981700"/>
            <a:ext cx="7391400" cy="557213"/>
            <a:chOff x="462" y="3768"/>
            <a:chExt cx="4656" cy="351"/>
          </a:xfrm>
        </p:grpSpPr>
        <p:grpSp>
          <p:nvGrpSpPr>
            <p:cNvPr id="186405" name="组合 338965"/>
            <p:cNvGrpSpPr/>
            <p:nvPr/>
          </p:nvGrpSpPr>
          <p:grpSpPr>
            <a:xfrm>
              <a:off x="1278" y="3768"/>
              <a:ext cx="3840" cy="351"/>
              <a:chOff x="720" y="3054"/>
              <a:chExt cx="4320" cy="351"/>
            </a:xfrm>
          </p:grpSpPr>
          <p:sp>
            <p:nvSpPr>
              <p:cNvPr id="186407" name="文本框 338966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08" name="文本框 338967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09" name="文本框 338968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0" name="文本框 338969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1" name="文本框 338970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2" name="文本框 338971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3" name="文本框 338972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4" name="文本框 338973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5" name="文本框 338974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6406" name="文本框 338976"/>
            <p:cNvSpPr txBox="1"/>
            <p:nvPr/>
          </p:nvSpPr>
          <p:spPr>
            <a:xfrm>
              <a:off x="462" y="3768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vl[k]</a:t>
              </a:r>
            </a:p>
          </p:txBody>
        </p:sp>
      </p:grpSp>
      <p:sp>
        <p:nvSpPr>
          <p:cNvPr id="186373" name="文本框 338977"/>
          <p:cNvSpPr txBox="1"/>
          <p:nvPr/>
        </p:nvSpPr>
        <p:spPr>
          <a:xfrm>
            <a:off x="2105025" y="5486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6374" name="文本框 338978"/>
          <p:cNvSpPr txBox="1"/>
          <p:nvPr/>
        </p:nvSpPr>
        <p:spPr>
          <a:xfrm>
            <a:off x="2752725" y="54737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86375" name="文本框 338979"/>
          <p:cNvSpPr txBox="1"/>
          <p:nvPr/>
        </p:nvSpPr>
        <p:spPr>
          <a:xfrm>
            <a:off x="34385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86376" name="文本框 338980"/>
          <p:cNvSpPr txBox="1"/>
          <p:nvPr/>
        </p:nvSpPr>
        <p:spPr>
          <a:xfrm>
            <a:off x="40989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86377" name="文本框 338981"/>
          <p:cNvSpPr txBox="1"/>
          <p:nvPr/>
        </p:nvSpPr>
        <p:spPr>
          <a:xfrm>
            <a:off x="4772025" y="5448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6378" name="文本框 338982"/>
          <p:cNvSpPr txBox="1"/>
          <p:nvPr/>
        </p:nvSpPr>
        <p:spPr>
          <a:xfrm>
            <a:off x="5445125" y="5435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6379" name="文本框 338983"/>
          <p:cNvSpPr txBox="1"/>
          <p:nvPr/>
        </p:nvSpPr>
        <p:spPr>
          <a:xfrm>
            <a:off x="6080125" y="5435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6380" name="文本框 338984"/>
          <p:cNvSpPr txBox="1"/>
          <p:nvPr/>
        </p:nvSpPr>
        <p:spPr>
          <a:xfrm>
            <a:off x="67786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186381" name="文本框 338985"/>
          <p:cNvSpPr txBox="1"/>
          <p:nvPr/>
        </p:nvSpPr>
        <p:spPr>
          <a:xfrm>
            <a:off x="7439025" y="5448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38987" name="文本框 338986"/>
          <p:cNvSpPr txBox="1"/>
          <p:nvPr/>
        </p:nvSpPr>
        <p:spPr>
          <a:xfrm>
            <a:off x="74517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</a:p>
        </p:txBody>
      </p:sp>
      <p:sp>
        <p:nvSpPr>
          <p:cNvPr id="338988" name="文本框 338987"/>
          <p:cNvSpPr txBox="1"/>
          <p:nvPr/>
        </p:nvSpPr>
        <p:spPr>
          <a:xfrm>
            <a:off x="6778625" y="6007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338989" name="文本框 338988"/>
          <p:cNvSpPr txBox="1"/>
          <p:nvPr/>
        </p:nvSpPr>
        <p:spPr>
          <a:xfrm>
            <a:off x="61436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38990" name="文本框 338989"/>
          <p:cNvSpPr txBox="1"/>
          <p:nvPr/>
        </p:nvSpPr>
        <p:spPr>
          <a:xfrm>
            <a:off x="54578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38991" name="文本框 338990"/>
          <p:cNvSpPr txBox="1"/>
          <p:nvPr/>
        </p:nvSpPr>
        <p:spPr>
          <a:xfrm>
            <a:off x="47720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38992" name="文本框 338991"/>
          <p:cNvSpPr txBox="1"/>
          <p:nvPr/>
        </p:nvSpPr>
        <p:spPr>
          <a:xfrm>
            <a:off x="40862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38993" name="文本框 338992"/>
          <p:cNvSpPr txBox="1"/>
          <p:nvPr/>
        </p:nvSpPr>
        <p:spPr>
          <a:xfrm>
            <a:off x="34004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38994" name="文本框 338993"/>
          <p:cNvSpPr txBox="1"/>
          <p:nvPr/>
        </p:nvSpPr>
        <p:spPr>
          <a:xfrm>
            <a:off x="27273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38995" name="文本框 338994"/>
          <p:cNvSpPr txBox="1"/>
          <p:nvPr/>
        </p:nvSpPr>
        <p:spPr>
          <a:xfrm>
            <a:off x="2079625" y="60055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6391" name="矩形 339037"/>
          <p:cNvSpPr/>
          <p:nvPr/>
        </p:nvSpPr>
        <p:spPr>
          <a:xfrm>
            <a:off x="4559300" y="4162425"/>
            <a:ext cx="4325938" cy="604838"/>
          </a:xfrm>
          <a:prstGeom prst="rect">
            <a:avLst/>
          </a:prstGeom>
          <a:solidFill>
            <a:srgbClr val="ADADEB"/>
          </a:solidFill>
          <a:ln w="6350">
            <a:noFill/>
          </a:ln>
        </p:spPr>
        <p:txBody>
          <a:bodyPr wrap="none" anchor="ctr" anchorCtr="0">
            <a:spAutoFit/>
          </a:bodyPr>
          <a:lstStyle/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vl[k]=min{vl[j]-len&lt;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&gt;}</a:t>
            </a:r>
          </a:p>
        </p:txBody>
      </p:sp>
      <p:pic>
        <p:nvPicPr>
          <p:cNvPr id="18639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8" y="1373188"/>
            <a:ext cx="4146550" cy="2687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6393" name="组合 341034"/>
          <p:cNvGrpSpPr/>
          <p:nvPr/>
        </p:nvGrpSpPr>
        <p:grpSpPr>
          <a:xfrm>
            <a:off x="1989138" y="4841875"/>
            <a:ext cx="6243637" cy="522288"/>
            <a:chOff x="720" y="3054"/>
            <a:chExt cx="4320" cy="242"/>
          </a:xfrm>
        </p:grpSpPr>
        <p:sp>
          <p:nvSpPr>
            <p:cNvPr id="186396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6397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6398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6399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86400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86401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6402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86403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86404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</p:grpSp>
      <p:pic>
        <p:nvPicPr>
          <p:cNvPr id="18639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" y="1219200"/>
            <a:ext cx="4371975" cy="299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87" grpId="0"/>
      <p:bldP spid="338988" grpId="0"/>
      <p:bldP spid="338989" grpId="0"/>
      <p:bldP spid="338990" grpId="0"/>
      <p:bldP spid="338991" grpId="0"/>
      <p:bldP spid="338992" grpId="0"/>
      <p:bldP spid="338993" grpId="0"/>
      <p:bldP spid="338994" grpId="0"/>
      <p:bldP spid="33899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矩形 339969"/>
          <p:cNvSpPr/>
          <p:nvPr/>
        </p:nvSpPr>
        <p:spPr>
          <a:xfrm>
            <a:off x="366713" y="1408113"/>
            <a:ext cx="4516437" cy="51911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⑶ 活动的最早开始时间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 </a:t>
            </a:r>
          </a:p>
        </p:txBody>
      </p:sp>
      <p:sp>
        <p:nvSpPr>
          <p:cNvPr id="187395" name="矩形 339971"/>
          <p:cNvSpPr/>
          <p:nvPr/>
        </p:nvSpPr>
        <p:spPr>
          <a:xfrm>
            <a:off x="479425" y="2022475"/>
            <a:ext cx="8334375" cy="1587500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若活动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是由弧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表示，则活动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的最早开始时间应等于事件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的最早发生时间。因此，有：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e[i]=ve[k]                                            </a:t>
            </a:r>
          </a:p>
        </p:txBody>
      </p:sp>
      <p:sp>
        <p:nvSpPr>
          <p:cNvPr id="187396" name="矩形 339973"/>
          <p:cNvSpPr/>
          <p:nvPr/>
        </p:nvSpPr>
        <p:spPr>
          <a:xfrm>
            <a:off x="484188" y="4400550"/>
            <a:ext cx="8320087" cy="1600200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表示，则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的最晚开始时间要保证事件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的最迟发生时间不拖后。因此，有：</a:t>
            </a: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l[i]=vl[j]-len&lt;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                                  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7397" name="矩形 339974"/>
          <p:cNvSpPr/>
          <p:nvPr/>
        </p:nvSpPr>
        <p:spPr>
          <a:xfrm>
            <a:off x="425450" y="3768725"/>
            <a:ext cx="4279900" cy="5191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⑷ 活动的最晚开始时间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</a:p>
        </p:txBody>
      </p:sp>
      <p:grpSp>
        <p:nvGrpSpPr>
          <p:cNvPr id="187398" name="组合 337924"/>
          <p:cNvGrpSpPr/>
          <p:nvPr/>
        </p:nvGrpSpPr>
        <p:grpSpPr>
          <a:xfrm>
            <a:off x="6435725" y="4548188"/>
            <a:ext cx="2081213" cy="2214562"/>
            <a:chOff x="2366" y="1883"/>
            <a:chExt cx="1311" cy="1395"/>
          </a:xfrm>
        </p:grpSpPr>
        <p:sp>
          <p:nvSpPr>
            <p:cNvPr id="187402" name="文本框 337925"/>
            <p:cNvSpPr txBox="1"/>
            <p:nvPr/>
          </p:nvSpPr>
          <p:spPr>
            <a:xfrm>
              <a:off x="3368" y="2315"/>
              <a:ext cx="105" cy="13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10800" tIns="28800" rIns="0" bIns="10800"/>
            <a:lstStyle/>
            <a:p>
              <a:pPr algn="ctr"/>
              <a:r>
                <a:rPr lang="en-US" altLang="zh-CN" sz="10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000" b="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87403" name="椭圆 337926"/>
            <p:cNvSpPr/>
            <p:nvPr/>
          </p:nvSpPr>
          <p:spPr>
            <a:xfrm>
              <a:off x="3359" y="2608"/>
              <a:ext cx="124" cy="11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7404" name="文本框 337927"/>
            <p:cNvSpPr txBox="1"/>
            <p:nvPr/>
          </p:nvSpPr>
          <p:spPr>
            <a:xfrm>
              <a:off x="3452" y="1883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lstStyle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7405" name="任意多边形 337928"/>
            <p:cNvSpPr/>
            <p:nvPr/>
          </p:nvSpPr>
          <p:spPr>
            <a:xfrm>
              <a:off x="2637" y="2737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rect l="0" t="0" r="0" b="0"/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06" name="任意多边形 337929"/>
            <p:cNvSpPr/>
            <p:nvPr/>
          </p:nvSpPr>
          <p:spPr>
            <a:xfrm>
              <a:off x="2661" y="2642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rect l="0" t="0" r="0" b="0"/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07" name="任意多边形 337930"/>
            <p:cNvSpPr/>
            <p:nvPr/>
          </p:nvSpPr>
          <p:spPr>
            <a:xfrm>
              <a:off x="2615" y="2147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rect l="0" t="0" r="0" b="0"/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408" name="椭圆 337931"/>
            <p:cNvSpPr/>
            <p:nvPr/>
          </p:nvSpPr>
          <p:spPr>
            <a:xfrm>
              <a:off x="3362" y="24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09" name="文本框 337932"/>
            <p:cNvSpPr txBox="1"/>
            <p:nvPr/>
          </p:nvSpPr>
          <p:spPr>
            <a:xfrm>
              <a:off x="3385" y="2434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</a:p>
          </p:txBody>
        </p:sp>
        <p:sp>
          <p:nvSpPr>
            <p:cNvPr id="187410" name="椭圆 337933"/>
            <p:cNvSpPr/>
            <p:nvPr/>
          </p:nvSpPr>
          <p:spPr>
            <a:xfrm>
              <a:off x="3331" y="19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1" name="椭圆 337934"/>
            <p:cNvSpPr/>
            <p:nvPr/>
          </p:nvSpPr>
          <p:spPr>
            <a:xfrm>
              <a:off x="3352" y="2983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2" name="椭圆 337935"/>
            <p:cNvSpPr/>
            <p:nvPr/>
          </p:nvSpPr>
          <p:spPr>
            <a:xfrm>
              <a:off x="2366" y="2505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lstStyle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3" name="文本框 337936"/>
            <p:cNvSpPr txBox="1"/>
            <p:nvPr/>
          </p:nvSpPr>
          <p:spPr>
            <a:xfrm>
              <a:off x="2379" y="2455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lstStyle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</a:p>
          </p:txBody>
        </p:sp>
      </p:grpSp>
      <p:sp>
        <p:nvSpPr>
          <p:cNvPr id="187399" name="文本框 1"/>
          <p:cNvSpPr txBox="1"/>
          <p:nvPr/>
        </p:nvSpPr>
        <p:spPr>
          <a:xfrm>
            <a:off x="7253288" y="5386388"/>
            <a:ext cx="4460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300038"/>
            <a:ext cx="2687638" cy="162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文本框 341073"/>
          <p:cNvSpPr txBox="1"/>
          <p:nvPr/>
        </p:nvSpPr>
        <p:spPr>
          <a:xfrm>
            <a:off x="2205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19" name="文本框 341074"/>
          <p:cNvSpPr txBox="1"/>
          <p:nvPr/>
        </p:nvSpPr>
        <p:spPr>
          <a:xfrm>
            <a:off x="5591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0" name="文本框 341075"/>
          <p:cNvSpPr txBox="1"/>
          <p:nvPr/>
        </p:nvSpPr>
        <p:spPr>
          <a:xfrm>
            <a:off x="4913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文本框 341076"/>
          <p:cNvSpPr txBox="1"/>
          <p:nvPr/>
        </p:nvSpPr>
        <p:spPr>
          <a:xfrm>
            <a:off x="4237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2" name="文本框 341077"/>
          <p:cNvSpPr txBox="1"/>
          <p:nvPr/>
        </p:nvSpPr>
        <p:spPr>
          <a:xfrm>
            <a:off x="3559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3" name="文本框 341078"/>
          <p:cNvSpPr txBox="1"/>
          <p:nvPr/>
        </p:nvSpPr>
        <p:spPr>
          <a:xfrm>
            <a:off x="1527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4" name="文本框 341079"/>
          <p:cNvSpPr txBox="1"/>
          <p:nvPr/>
        </p:nvSpPr>
        <p:spPr>
          <a:xfrm>
            <a:off x="2881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5" name="文本框 341080"/>
          <p:cNvSpPr txBox="1"/>
          <p:nvPr/>
        </p:nvSpPr>
        <p:spPr>
          <a:xfrm>
            <a:off x="6945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6" name="文本框 341081"/>
          <p:cNvSpPr txBox="1"/>
          <p:nvPr/>
        </p:nvSpPr>
        <p:spPr>
          <a:xfrm>
            <a:off x="6269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7" name="文本框 341082"/>
          <p:cNvSpPr txBox="1"/>
          <p:nvPr/>
        </p:nvSpPr>
        <p:spPr>
          <a:xfrm>
            <a:off x="500063" y="5740400"/>
            <a:ext cx="90011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</a:t>
            </a:r>
          </a:p>
        </p:txBody>
      </p:sp>
      <p:sp>
        <p:nvSpPr>
          <p:cNvPr id="341084" name="文本框 341083"/>
          <p:cNvSpPr txBox="1"/>
          <p:nvPr/>
        </p:nvSpPr>
        <p:spPr>
          <a:xfrm>
            <a:off x="1590675" y="58213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1085" name="文本框 341084"/>
          <p:cNvSpPr txBox="1"/>
          <p:nvPr/>
        </p:nvSpPr>
        <p:spPr>
          <a:xfrm>
            <a:off x="2251075" y="58213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1086" name="文本框 341085"/>
          <p:cNvSpPr txBox="1"/>
          <p:nvPr/>
        </p:nvSpPr>
        <p:spPr>
          <a:xfrm>
            <a:off x="2936875" y="58086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1087" name="文本框 341086"/>
          <p:cNvSpPr txBox="1"/>
          <p:nvPr/>
        </p:nvSpPr>
        <p:spPr>
          <a:xfrm>
            <a:off x="3597275" y="58086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41088" name="文本框 341087"/>
          <p:cNvSpPr txBox="1"/>
          <p:nvPr/>
        </p:nvSpPr>
        <p:spPr>
          <a:xfrm>
            <a:off x="4270375" y="57959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41089" name="文本框 341088"/>
          <p:cNvSpPr txBox="1"/>
          <p:nvPr/>
        </p:nvSpPr>
        <p:spPr>
          <a:xfrm>
            <a:off x="4943475" y="57832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41090" name="文本框 341089"/>
          <p:cNvSpPr txBox="1"/>
          <p:nvPr/>
        </p:nvSpPr>
        <p:spPr>
          <a:xfrm>
            <a:off x="5603875" y="57832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41091" name="文本框 341090"/>
          <p:cNvSpPr txBox="1"/>
          <p:nvPr/>
        </p:nvSpPr>
        <p:spPr>
          <a:xfrm>
            <a:off x="6335713" y="5765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41092" name="文本框 341091"/>
          <p:cNvSpPr txBox="1"/>
          <p:nvPr/>
        </p:nvSpPr>
        <p:spPr>
          <a:xfrm>
            <a:off x="7018338" y="5765800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grpSp>
        <p:nvGrpSpPr>
          <p:cNvPr id="188437" name="组合 341150"/>
          <p:cNvGrpSpPr/>
          <p:nvPr/>
        </p:nvGrpSpPr>
        <p:grpSpPr>
          <a:xfrm>
            <a:off x="1654175" y="5264150"/>
            <a:ext cx="6653213" cy="944563"/>
            <a:chOff x="1042" y="3316"/>
            <a:chExt cx="4191" cy="595"/>
          </a:xfrm>
        </p:grpSpPr>
        <p:sp>
          <p:nvSpPr>
            <p:cNvPr id="188527" name="文本框 341064"/>
            <p:cNvSpPr txBox="1"/>
            <p:nvPr/>
          </p:nvSpPr>
          <p:spPr>
            <a:xfrm>
              <a:off x="1469" y="3318"/>
              <a:ext cx="426" cy="59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28" name="文本框 341065"/>
            <p:cNvSpPr txBox="1"/>
            <p:nvPr/>
          </p:nvSpPr>
          <p:spPr>
            <a:xfrm>
              <a:off x="3106" y="3332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8529" name="文本框 341066"/>
            <p:cNvSpPr txBox="1"/>
            <p:nvPr/>
          </p:nvSpPr>
          <p:spPr>
            <a:xfrm>
              <a:off x="2690" y="3324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8530" name="文本框 341067"/>
            <p:cNvSpPr txBox="1"/>
            <p:nvPr/>
          </p:nvSpPr>
          <p:spPr>
            <a:xfrm>
              <a:off x="2264" y="3324"/>
              <a:ext cx="42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88531" name="文本框 341068"/>
            <p:cNvSpPr txBox="1"/>
            <p:nvPr/>
          </p:nvSpPr>
          <p:spPr>
            <a:xfrm>
              <a:off x="1842" y="3332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88532" name="文本框 341069"/>
            <p:cNvSpPr txBox="1"/>
            <p:nvPr/>
          </p:nvSpPr>
          <p:spPr>
            <a:xfrm>
              <a:off x="1042" y="3318"/>
              <a:ext cx="427" cy="59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3" name="文本框 341070"/>
            <p:cNvSpPr txBox="1"/>
            <p:nvPr/>
          </p:nvSpPr>
          <p:spPr>
            <a:xfrm>
              <a:off x="1888" y="3332"/>
              <a:ext cx="427" cy="23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4" name="文本框 341071"/>
            <p:cNvSpPr txBox="1"/>
            <p:nvPr/>
          </p:nvSpPr>
          <p:spPr>
            <a:xfrm>
              <a:off x="3969" y="3324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88535" name="文本框 341072"/>
            <p:cNvSpPr txBox="1"/>
            <p:nvPr/>
          </p:nvSpPr>
          <p:spPr>
            <a:xfrm>
              <a:off x="3538" y="3324"/>
              <a:ext cx="42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88536" name="文本框 341092"/>
            <p:cNvSpPr txBox="1"/>
            <p:nvPr/>
          </p:nvSpPr>
          <p:spPr>
            <a:xfrm>
              <a:off x="4396" y="3316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188537" name="文本框 341093"/>
            <p:cNvSpPr txBox="1"/>
            <p:nvPr/>
          </p:nvSpPr>
          <p:spPr>
            <a:xfrm>
              <a:off x="4806" y="3318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</p:grpSp>
      <p:sp>
        <p:nvSpPr>
          <p:cNvPr id="341095" name="文本框 341094"/>
          <p:cNvSpPr txBox="1"/>
          <p:nvPr/>
        </p:nvSpPr>
        <p:spPr>
          <a:xfrm>
            <a:off x="7685088" y="5762625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41096" name="文本框 341095"/>
          <p:cNvSpPr txBox="1"/>
          <p:nvPr/>
        </p:nvSpPr>
        <p:spPr>
          <a:xfrm>
            <a:off x="8342313" y="5765800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188440" name="文本框 341097"/>
          <p:cNvSpPr txBox="1"/>
          <p:nvPr/>
        </p:nvSpPr>
        <p:spPr>
          <a:xfrm>
            <a:off x="761682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1" name="文本框 341098"/>
          <p:cNvSpPr txBox="1"/>
          <p:nvPr/>
        </p:nvSpPr>
        <p:spPr>
          <a:xfrm>
            <a:off x="8307388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8442" name="组合 341103"/>
          <p:cNvGrpSpPr/>
          <p:nvPr/>
        </p:nvGrpSpPr>
        <p:grpSpPr>
          <a:xfrm>
            <a:off x="5524500" y="2000250"/>
            <a:ext cx="3213100" cy="1041400"/>
            <a:chOff x="3763" y="1927"/>
            <a:chExt cx="2024" cy="656"/>
          </a:xfrm>
        </p:grpSpPr>
        <p:sp>
          <p:nvSpPr>
            <p:cNvPr id="188525" name="矩形 341099"/>
            <p:cNvSpPr/>
            <p:nvPr/>
          </p:nvSpPr>
          <p:spPr>
            <a:xfrm>
              <a:off x="3764" y="1927"/>
              <a:ext cx="1276" cy="327"/>
            </a:xfrm>
            <a:prstGeom prst="rect">
              <a:avLst/>
            </a:prstGeom>
            <a:solidFill>
              <a:srgbClr val="ADADEB"/>
            </a:solidFill>
            <a:ln w="6350">
              <a:noFill/>
            </a:ln>
          </p:spPr>
          <p:txBody>
            <a:bodyPr anchor="ctr" anchorCtr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e[i]=ve[k]                                            </a:t>
              </a:r>
            </a:p>
          </p:txBody>
        </p:sp>
        <p:sp>
          <p:nvSpPr>
            <p:cNvPr id="188526" name="矩形 341102"/>
            <p:cNvSpPr/>
            <p:nvPr/>
          </p:nvSpPr>
          <p:spPr>
            <a:xfrm>
              <a:off x="3763" y="2256"/>
              <a:ext cx="2024" cy="327"/>
            </a:xfrm>
            <a:prstGeom prst="rect">
              <a:avLst/>
            </a:prstGeom>
            <a:solidFill>
              <a:srgbClr val="ADADEB"/>
            </a:solidFill>
            <a:ln w="6350">
              <a:noFill/>
            </a:ln>
          </p:spPr>
          <p:txBody>
            <a:bodyPr anchor="ctr" anchorCtr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l[i]=vl[j]-len&lt;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&gt;                                   </a:t>
              </a:r>
            </a:p>
          </p:txBody>
        </p:sp>
      </p:grpSp>
      <p:grpSp>
        <p:nvGrpSpPr>
          <p:cNvPr id="188443" name="组合 341126"/>
          <p:cNvGrpSpPr/>
          <p:nvPr/>
        </p:nvGrpSpPr>
        <p:grpSpPr>
          <a:xfrm>
            <a:off x="377825" y="4178300"/>
            <a:ext cx="7269163" cy="1096963"/>
            <a:chOff x="229" y="2717"/>
            <a:chExt cx="4579" cy="691"/>
          </a:xfrm>
        </p:grpSpPr>
        <p:grpSp>
          <p:nvGrpSpPr>
            <p:cNvPr id="188484" name="组合 341044"/>
            <p:cNvGrpSpPr/>
            <p:nvPr/>
          </p:nvGrpSpPr>
          <p:grpSpPr>
            <a:xfrm>
              <a:off x="966" y="2725"/>
              <a:ext cx="3840" cy="351"/>
              <a:chOff x="720" y="3054"/>
              <a:chExt cx="4320" cy="351"/>
            </a:xfrm>
          </p:grpSpPr>
          <p:sp>
            <p:nvSpPr>
              <p:cNvPr id="188516" name="文本框 341045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7" name="文本框 341046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8" name="文本框 341047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9" name="文本框 341048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0" name="文本框 341049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1" name="文本框 341050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2" name="文本框 341051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3" name="文本框 341052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4" name="文本框 341053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8485" name="文本框 341054"/>
            <p:cNvSpPr txBox="1"/>
            <p:nvPr/>
          </p:nvSpPr>
          <p:spPr>
            <a:xfrm>
              <a:off x="276" y="2717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ve[k]</a:t>
              </a:r>
            </a:p>
          </p:txBody>
        </p:sp>
        <p:sp>
          <p:nvSpPr>
            <p:cNvPr id="188486" name="文本框 341055"/>
            <p:cNvSpPr txBox="1"/>
            <p:nvPr/>
          </p:nvSpPr>
          <p:spPr>
            <a:xfrm>
              <a:off x="1014" y="2757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8487" name="文本框 341056"/>
            <p:cNvSpPr txBox="1"/>
            <p:nvPr/>
          </p:nvSpPr>
          <p:spPr>
            <a:xfrm>
              <a:off x="1422" y="2749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8488" name="文本框 341057"/>
            <p:cNvSpPr txBox="1"/>
            <p:nvPr/>
          </p:nvSpPr>
          <p:spPr>
            <a:xfrm>
              <a:off x="1854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88489" name="文本框 341058"/>
            <p:cNvSpPr txBox="1"/>
            <p:nvPr/>
          </p:nvSpPr>
          <p:spPr>
            <a:xfrm>
              <a:off x="2270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8490" name="文本框 341059"/>
            <p:cNvSpPr txBox="1"/>
            <p:nvPr/>
          </p:nvSpPr>
          <p:spPr>
            <a:xfrm>
              <a:off x="2694" y="273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88491" name="文本框 341060"/>
            <p:cNvSpPr txBox="1"/>
            <p:nvPr/>
          </p:nvSpPr>
          <p:spPr>
            <a:xfrm>
              <a:off x="3118" y="272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88492" name="文本框 341061"/>
            <p:cNvSpPr txBox="1"/>
            <p:nvPr/>
          </p:nvSpPr>
          <p:spPr>
            <a:xfrm>
              <a:off x="3518" y="272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188493" name="文本框 341062"/>
            <p:cNvSpPr txBox="1"/>
            <p:nvPr/>
          </p:nvSpPr>
          <p:spPr>
            <a:xfrm>
              <a:off x="3958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188494" name="文本框 341063"/>
            <p:cNvSpPr txBox="1"/>
            <p:nvPr/>
          </p:nvSpPr>
          <p:spPr>
            <a:xfrm>
              <a:off x="4374" y="273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188495" name="文本框 341104"/>
            <p:cNvSpPr txBox="1"/>
            <p:nvPr/>
          </p:nvSpPr>
          <p:spPr>
            <a:xfrm>
              <a:off x="229" y="2933"/>
              <a:ext cx="816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88496" name="组合 341105"/>
            <p:cNvGrpSpPr/>
            <p:nvPr/>
          </p:nvGrpSpPr>
          <p:grpSpPr>
            <a:xfrm>
              <a:off x="968" y="3057"/>
              <a:ext cx="3840" cy="351"/>
              <a:chOff x="720" y="3054"/>
              <a:chExt cx="4320" cy="351"/>
            </a:xfrm>
          </p:grpSpPr>
          <p:sp>
            <p:nvSpPr>
              <p:cNvPr id="188507" name="文本框 341106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08" name="文本框 341107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09" name="文本框 341108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0" name="文本框 341109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1" name="文本框 341110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2" name="文本框 341111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3" name="文本框 341112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4" name="文本框 341113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5" name="文本框 341114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8497" name="文本框 341115"/>
            <p:cNvSpPr txBox="1"/>
            <p:nvPr/>
          </p:nvSpPr>
          <p:spPr>
            <a:xfrm>
              <a:off x="312" y="3066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vl[k]</a:t>
              </a:r>
            </a:p>
          </p:txBody>
        </p:sp>
        <p:sp>
          <p:nvSpPr>
            <p:cNvPr id="188498" name="文本框 341116"/>
            <p:cNvSpPr txBox="1"/>
            <p:nvPr/>
          </p:nvSpPr>
          <p:spPr>
            <a:xfrm>
              <a:off x="4384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</a:p>
          </p:txBody>
        </p:sp>
        <p:sp>
          <p:nvSpPr>
            <p:cNvPr id="188499" name="文本框 341117"/>
            <p:cNvSpPr txBox="1"/>
            <p:nvPr/>
          </p:nvSpPr>
          <p:spPr>
            <a:xfrm>
              <a:off x="3960" y="307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</a:p>
          </p:txBody>
        </p:sp>
        <p:sp>
          <p:nvSpPr>
            <p:cNvPr id="188500" name="文本框 341118"/>
            <p:cNvSpPr txBox="1"/>
            <p:nvPr/>
          </p:nvSpPr>
          <p:spPr>
            <a:xfrm>
              <a:off x="3560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</a:p>
          </p:txBody>
        </p:sp>
        <p:sp>
          <p:nvSpPr>
            <p:cNvPr id="188501" name="文本框 341119"/>
            <p:cNvSpPr txBox="1"/>
            <p:nvPr/>
          </p:nvSpPr>
          <p:spPr>
            <a:xfrm>
              <a:off x="3128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88502" name="文本框 341120"/>
            <p:cNvSpPr txBox="1"/>
            <p:nvPr/>
          </p:nvSpPr>
          <p:spPr>
            <a:xfrm>
              <a:off x="2696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88503" name="文本框 341121"/>
            <p:cNvSpPr txBox="1"/>
            <p:nvPr/>
          </p:nvSpPr>
          <p:spPr>
            <a:xfrm>
              <a:off x="2264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88504" name="文本框 341122"/>
            <p:cNvSpPr txBox="1"/>
            <p:nvPr/>
          </p:nvSpPr>
          <p:spPr>
            <a:xfrm>
              <a:off x="1832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8505" name="文本框 341123"/>
            <p:cNvSpPr txBox="1"/>
            <p:nvPr/>
          </p:nvSpPr>
          <p:spPr>
            <a:xfrm>
              <a:off x="1408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8506" name="文本框 341124"/>
            <p:cNvSpPr txBox="1"/>
            <p:nvPr/>
          </p:nvSpPr>
          <p:spPr>
            <a:xfrm>
              <a:off x="1000" y="306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188444" name="文本框 341127"/>
          <p:cNvSpPr txBox="1"/>
          <p:nvPr/>
        </p:nvSpPr>
        <p:spPr>
          <a:xfrm>
            <a:off x="2198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5" name="文本框 341128"/>
          <p:cNvSpPr txBox="1"/>
          <p:nvPr/>
        </p:nvSpPr>
        <p:spPr>
          <a:xfrm>
            <a:off x="5584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6" name="文本框 341129"/>
          <p:cNvSpPr txBox="1"/>
          <p:nvPr/>
        </p:nvSpPr>
        <p:spPr>
          <a:xfrm>
            <a:off x="4906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7" name="文本框 341130"/>
          <p:cNvSpPr txBox="1"/>
          <p:nvPr/>
        </p:nvSpPr>
        <p:spPr>
          <a:xfrm>
            <a:off x="4230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8" name="文本框 341131"/>
          <p:cNvSpPr txBox="1"/>
          <p:nvPr/>
        </p:nvSpPr>
        <p:spPr>
          <a:xfrm>
            <a:off x="3552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9" name="文本框 341132"/>
          <p:cNvSpPr txBox="1"/>
          <p:nvPr/>
        </p:nvSpPr>
        <p:spPr>
          <a:xfrm>
            <a:off x="1520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0" name="文本框 341133"/>
          <p:cNvSpPr txBox="1"/>
          <p:nvPr/>
        </p:nvSpPr>
        <p:spPr>
          <a:xfrm>
            <a:off x="2874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1" name="文本框 341134"/>
          <p:cNvSpPr txBox="1"/>
          <p:nvPr/>
        </p:nvSpPr>
        <p:spPr>
          <a:xfrm>
            <a:off x="6938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2" name="文本框 341135"/>
          <p:cNvSpPr txBox="1"/>
          <p:nvPr/>
        </p:nvSpPr>
        <p:spPr>
          <a:xfrm>
            <a:off x="6262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3" name="文本框 341136"/>
          <p:cNvSpPr txBox="1"/>
          <p:nvPr/>
        </p:nvSpPr>
        <p:spPr>
          <a:xfrm>
            <a:off x="544513" y="6319838"/>
            <a:ext cx="64135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</a:p>
        </p:txBody>
      </p:sp>
      <p:sp>
        <p:nvSpPr>
          <p:cNvPr id="341138" name="文本框 341137"/>
          <p:cNvSpPr txBox="1"/>
          <p:nvPr/>
        </p:nvSpPr>
        <p:spPr>
          <a:xfrm>
            <a:off x="6975475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41139" name="文本框 341138"/>
          <p:cNvSpPr txBox="1"/>
          <p:nvPr/>
        </p:nvSpPr>
        <p:spPr>
          <a:xfrm>
            <a:off x="6270625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41140" name="文本框 341139"/>
          <p:cNvSpPr txBox="1"/>
          <p:nvPr/>
        </p:nvSpPr>
        <p:spPr>
          <a:xfrm>
            <a:off x="56356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41141" name="文本框 341140"/>
          <p:cNvSpPr txBox="1"/>
          <p:nvPr/>
        </p:nvSpPr>
        <p:spPr>
          <a:xfrm>
            <a:off x="4929188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41142" name="文本框 341141"/>
          <p:cNvSpPr txBox="1"/>
          <p:nvPr/>
        </p:nvSpPr>
        <p:spPr>
          <a:xfrm>
            <a:off x="42640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41143" name="文本框 341142"/>
          <p:cNvSpPr txBox="1"/>
          <p:nvPr/>
        </p:nvSpPr>
        <p:spPr>
          <a:xfrm>
            <a:off x="35782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341144" name="文本框 341143"/>
          <p:cNvSpPr txBox="1"/>
          <p:nvPr/>
        </p:nvSpPr>
        <p:spPr>
          <a:xfrm>
            <a:off x="28924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341145" name="文本框 341144"/>
          <p:cNvSpPr txBox="1"/>
          <p:nvPr/>
        </p:nvSpPr>
        <p:spPr>
          <a:xfrm>
            <a:off x="22193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41146" name="文本框 341145"/>
          <p:cNvSpPr txBox="1"/>
          <p:nvPr/>
        </p:nvSpPr>
        <p:spPr>
          <a:xfrm>
            <a:off x="15589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341147" name="文本框 341146"/>
          <p:cNvSpPr txBox="1"/>
          <p:nvPr/>
        </p:nvSpPr>
        <p:spPr>
          <a:xfrm>
            <a:off x="7662863" y="6356350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341148" name="文本框 341147"/>
          <p:cNvSpPr txBox="1"/>
          <p:nvPr/>
        </p:nvSpPr>
        <p:spPr>
          <a:xfrm>
            <a:off x="8361363" y="6340475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188465" name="文本框 341148"/>
          <p:cNvSpPr txBox="1"/>
          <p:nvPr/>
        </p:nvSpPr>
        <p:spPr>
          <a:xfrm>
            <a:off x="7626350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6" name="文本框 341149"/>
          <p:cNvSpPr txBox="1"/>
          <p:nvPr/>
        </p:nvSpPr>
        <p:spPr>
          <a:xfrm>
            <a:off x="83105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7" name="文本框 341093"/>
          <p:cNvSpPr txBox="1"/>
          <p:nvPr/>
        </p:nvSpPr>
        <p:spPr>
          <a:xfrm>
            <a:off x="8294688" y="5267325"/>
            <a:ext cx="677862" cy="52228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88468" name="文本框 1"/>
          <p:cNvSpPr txBox="1"/>
          <p:nvPr/>
        </p:nvSpPr>
        <p:spPr>
          <a:xfrm>
            <a:off x="368300" y="4687888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事件最晚发生时间</a:t>
            </a:r>
          </a:p>
        </p:txBody>
      </p:sp>
      <p:sp>
        <p:nvSpPr>
          <p:cNvPr id="188469" name="文本框 2"/>
          <p:cNvSpPr txBox="1"/>
          <p:nvPr/>
        </p:nvSpPr>
        <p:spPr>
          <a:xfrm>
            <a:off x="319088" y="4178300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事件最早发生时间</a:t>
            </a:r>
          </a:p>
        </p:txBody>
      </p:sp>
      <p:sp>
        <p:nvSpPr>
          <p:cNvPr id="188470" name="文本框 3"/>
          <p:cNvSpPr txBox="1"/>
          <p:nvPr/>
        </p:nvSpPr>
        <p:spPr>
          <a:xfrm>
            <a:off x="133350" y="5576888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活动最早开始时间</a:t>
            </a:r>
          </a:p>
        </p:txBody>
      </p:sp>
      <p:sp>
        <p:nvSpPr>
          <p:cNvPr id="188471" name="文本框 4"/>
          <p:cNvSpPr txBox="1"/>
          <p:nvPr/>
        </p:nvSpPr>
        <p:spPr>
          <a:xfrm>
            <a:off x="180975" y="6111875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活动最晚开始时间</a:t>
            </a:r>
          </a:p>
        </p:txBody>
      </p:sp>
      <p:pic>
        <p:nvPicPr>
          <p:cNvPr id="18847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27138"/>
            <a:ext cx="4098925" cy="2433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8473" name="组合 341034"/>
          <p:cNvGrpSpPr/>
          <p:nvPr/>
        </p:nvGrpSpPr>
        <p:grpSpPr>
          <a:xfrm>
            <a:off x="1479550" y="3556000"/>
            <a:ext cx="6243638" cy="520700"/>
            <a:chOff x="720" y="3054"/>
            <a:chExt cx="4320" cy="242"/>
          </a:xfrm>
        </p:grpSpPr>
        <p:sp>
          <p:nvSpPr>
            <p:cNvPr id="188475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8476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88477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188478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88479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88480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8481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88482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188483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</p:grpSp>
      <p:sp>
        <p:nvSpPr>
          <p:cNvPr id="12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4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4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4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4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84" grpId="0"/>
      <p:bldP spid="341085" grpId="0"/>
      <p:bldP spid="341086" grpId="0"/>
      <p:bldP spid="341087" grpId="0"/>
      <p:bldP spid="341088" grpId="0"/>
      <p:bldP spid="341089" grpId="0"/>
      <p:bldP spid="341090" grpId="0"/>
      <p:bldP spid="341091" grpId="0"/>
      <p:bldP spid="341092" grpId="0"/>
      <p:bldP spid="341095" grpId="0"/>
      <p:bldP spid="341096" grpId="0"/>
      <p:bldP spid="341138" grpId="0"/>
      <p:bldP spid="341139" grpId="0"/>
      <p:bldP spid="341140" grpId="0"/>
      <p:bldP spid="341141" grpId="0"/>
      <p:bldP spid="341142" grpId="0"/>
      <p:bldP spid="341143" grpId="0"/>
      <p:bldP spid="341144" grpId="0"/>
      <p:bldP spid="341145" grpId="0"/>
      <p:bldP spid="341146" grpId="0"/>
      <p:bldP spid="341147" grpId="0"/>
      <p:bldP spid="34114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309688"/>
            <a:ext cx="5734050" cy="2881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5985" name="矩形 375984"/>
          <p:cNvSpPr/>
          <p:nvPr/>
        </p:nvSpPr>
        <p:spPr>
          <a:xfrm>
            <a:off x="7653338" y="4722813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84" name="矩形 375983"/>
          <p:cNvSpPr/>
          <p:nvPr/>
        </p:nvSpPr>
        <p:spPr>
          <a:xfrm>
            <a:off x="5575300" y="47498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5" name="矩形 375924"/>
          <p:cNvSpPr/>
          <p:nvPr/>
        </p:nvSpPr>
        <p:spPr>
          <a:xfrm>
            <a:off x="154305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6" name="矩形 375925"/>
          <p:cNvSpPr/>
          <p:nvPr/>
        </p:nvSpPr>
        <p:spPr>
          <a:xfrm>
            <a:off x="358140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7" name="矩形 375926"/>
          <p:cNvSpPr/>
          <p:nvPr/>
        </p:nvSpPr>
        <p:spPr>
          <a:xfrm>
            <a:off x="629285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8" name="矩形 375927"/>
          <p:cNvSpPr/>
          <p:nvPr/>
        </p:nvSpPr>
        <p:spPr>
          <a:xfrm>
            <a:off x="8318500" y="47371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9449" name="文本框 375928"/>
          <p:cNvSpPr txBox="1"/>
          <p:nvPr/>
        </p:nvSpPr>
        <p:spPr>
          <a:xfrm>
            <a:off x="2222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89450" name="文本框 375929"/>
          <p:cNvSpPr txBox="1"/>
          <p:nvPr/>
        </p:nvSpPr>
        <p:spPr>
          <a:xfrm>
            <a:off x="5608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51" name="文本框 375930"/>
          <p:cNvSpPr txBox="1"/>
          <p:nvPr/>
        </p:nvSpPr>
        <p:spPr>
          <a:xfrm>
            <a:off x="4930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89452" name="文本框 375931"/>
          <p:cNvSpPr txBox="1"/>
          <p:nvPr/>
        </p:nvSpPr>
        <p:spPr>
          <a:xfrm>
            <a:off x="4254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89453" name="文本框 375932"/>
          <p:cNvSpPr txBox="1"/>
          <p:nvPr/>
        </p:nvSpPr>
        <p:spPr>
          <a:xfrm>
            <a:off x="3576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89454" name="文本框 375933"/>
          <p:cNvSpPr txBox="1"/>
          <p:nvPr/>
        </p:nvSpPr>
        <p:spPr>
          <a:xfrm>
            <a:off x="1544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89455" name="文本框 375934"/>
          <p:cNvSpPr txBox="1"/>
          <p:nvPr/>
        </p:nvSpPr>
        <p:spPr>
          <a:xfrm>
            <a:off x="2898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89456" name="文本框 375935"/>
          <p:cNvSpPr txBox="1"/>
          <p:nvPr/>
        </p:nvSpPr>
        <p:spPr>
          <a:xfrm>
            <a:off x="6962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189457" name="文本框 375936"/>
          <p:cNvSpPr txBox="1"/>
          <p:nvPr/>
        </p:nvSpPr>
        <p:spPr>
          <a:xfrm>
            <a:off x="6286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grpSp>
        <p:nvGrpSpPr>
          <p:cNvPr id="189458" name="组合 375937"/>
          <p:cNvGrpSpPr/>
          <p:nvPr/>
        </p:nvGrpSpPr>
        <p:grpSpPr>
          <a:xfrm>
            <a:off x="1544638" y="5295900"/>
            <a:ext cx="6096000" cy="557213"/>
            <a:chOff x="720" y="3054"/>
            <a:chExt cx="4320" cy="351"/>
          </a:xfrm>
        </p:grpSpPr>
        <p:sp>
          <p:nvSpPr>
            <p:cNvPr id="189503" name="文本框 375938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4" name="文本框 375939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5" name="文本框 375940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6" name="文本框 375941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7" name="文本框 375942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8" name="文本框 375943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9" name="文本框 375944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10" name="文本框 375945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11" name="文本框 375946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459" name="组合 375947"/>
          <p:cNvGrpSpPr/>
          <p:nvPr/>
        </p:nvGrpSpPr>
        <p:grpSpPr>
          <a:xfrm>
            <a:off x="1544638" y="5842000"/>
            <a:ext cx="6096000" cy="557213"/>
            <a:chOff x="720" y="3054"/>
            <a:chExt cx="4320" cy="351"/>
          </a:xfrm>
        </p:grpSpPr>
        <p:sp>
          <p:nvSpPr>
            <p:cNvPr id="189494" name="文本框 375948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5" name="文本框 375949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6" name="文本框 375950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7" name="文本框 375951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8" name="文本框 375952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9" name="文本框 375953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0" name="文本框 375954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1" name="文本框 375955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2" name="文本框 375956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9460" name="文本框 375957"/>
          <p:cNvSpPr txBox="1"/>
          <p:nvPr/>
        </p:nvSpPr>
        <p:spPr>
          <a:xfrm>
            <a:off x="741363" y="5251450"/>
            <a:ext cx="700087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</a:t>
            </a:r>
          </a:p>
        </p:txBody>
      </p:sp>
      <p:sp>
        <p:nvSpPr>
          <p:cNvPr id="189461" name="文本框 375958"/>
          <p:cNvSpPr txBox="1"/>
          <p:nvPr/>
        </p:nvSpPr>
        <p:spPr>
          <a:xfrm>
            <a:off x="773113" y="5842000"/>
            <a:ext cx="623887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</a:p>
        </p:txBody>
      </p:sp>
      <p:sp>
        <p:nvSpPr>
          <p:cNvPr id="189462" name="文本框 375959"/>
          <p:cNvSpPr txBox="1"/>
          <p:nvPr/>
        </p:nvSpPr>
        <p:spPr>
          <a:xfrm>
            <a:off x="1576388" y="5334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9463" name="文本框 375960"/>
          <p:cNvSpPr txBox="1"/>
          <p:nvPr/>
        </p:nvSpPr>
        <p:spPr>
          <a:xfrm>
            <a:off x="2268538" y="5334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9464" name="文本框 375961"/>
          <p:cNvSpPr txBox="1"/>
          <p:nvPr/>
        </p:nvSpPr>
        <p:spPr>
          <a:xfrm>
            <a:off x="2954338" y="5321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9465" name="文本框 375962"/>
          <p:cNvSpPr txBox="1"/>
          <p:nvPr/>
        </p:nvSpPr>
        <p:spPr>
          <a:xfrm>
            <a:off x="3614738" y="5321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89466" name="文本框 375963"/>
          <p:cNvSpPr txBox="1"/>
          <p:nvPr/>
        </p:nvSpPr>
        <p:spPr>
          <a:xfrm>
            <a:off x="4287838" y="5308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89467" name="文本框 375964"/>
          <p:cNvSpPr txBox="1"/>
          <p:nvPr/>
        </p:nvSpPr>
        <p:spPr>
          <a:xfrm>
            <a:off x="4960938" y="52959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89468" name="文本框 375965"/>
          <p:cNvSpPr txBox="1"/>
          <p:nvPr/>
        </p:nvSpPr>
        <p:spPr>
          <a:xfrm>
            <a:off x="5621338" y="52959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69" name="文本框 375966"/>
          <p:cNvSpPr txBox="1"/>
          <p:nvPr/>
        </p:nvSpPr>
        <p:spPr>
          <a:xfrm>
            <a:off x="6275388" y="5308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70" name="文本框 375967"/>
          <p:cNvSpPr txBox="1"/>
          <p:nvPr/>
        </p:nvSpPr>
        <p:spPr>
          <a:xfrm>
            <a:off x="7005638" y="5308600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71" name="文本框 375968"/>
          <p:cNvSpPr txBox="1"/>
          <p:nvPr/>
        </p:nvSpPr>
        <p:spPr>
          <a:xfrm>
            <a:off x="69675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89472" name="文本框 375969"/>
          <p:cNvSpPr txBox="1"/>
          <p:nvPr/>
        </p:nvSpPr>
        <p:spPr>
          <a:xfrm>
            <a:off x="6262688" y="5867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73" name="文本框 375970"/>
          <p:cNvSpPr txBox="1"/>
          <p:nvPr/>
        </p:nvSpPr>
        <p:spPr>
          <a:xfrm>
            <a:off x="56594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89474" name="文本框 375971"/>
          <p:cNvSpPr txBox="1"/>
          <p:nvPr/>
        </p:nvSpPr>
        <p:spPr>
          <a:xfrm>
            <a:off x="4953000" y="5867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189475" name="文本框 375972"/>
          <p:cNvSpPr txBox="1"/>
          <p:nvPr/>
        </p:nvSpPr>
        <p:spPr>
          <a:xfrm>
            <a:off x="42878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89476" name="文本框 375973"/>
          <p:cNvSpPr txBox="1"/>
          <p:nvPr/>
        </p:nvSpPr>
        <p:spPr>
          <a:xfrm>
            <a:off x="36020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89477" name="文本框 375974"/>
          <p:cNvSpPr txBox="1"/>
          <p:nvPr/>
        </p:nvSpPr>
        <p:spPr>
          <a:xfrm>
            <a:off x="29162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89478" name="文本框 375975"/>
          <p:cNvSpPr txBox="1"/>
          <p:nvPr/>
        </p:nvSpPr>
        <p:spPr>
          <a:xfrm>
            <a:off x="22431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189479" name="文本框 375976"/>
          <p:cNvSpPr txBox="1"/>
          <p:nvPr/>
        </p:nvSpPr>
        <p:spPr>
          <a:xfrm>
            <a:off x="155098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89480" name="文本框 375977"/>
          <p:cNvSpPr txBox="1"/>
          <p:nvPr/>
        </p:nvSpPr>
        <p:spPr>
          <a:xfrm>
            <a:off x="76533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89481" name="文本框 375978"/>
          <p:cNvSpPr txBox="1"/>
          <p:nvPr/>
        </p:nvSpPr>
        <p:spPr>
          <a:xfrm>
            <a:off x="83264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89482" name="文本框 375979"/>
          <p:cNvSpPr txBox="1"/>
          <p:nvPr/>
        </p:nvSpPr>
        <p:spPr>
          <a:xfrm>
            <a:off x="7653338" y="52959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9483" name="文本框 375980"/>
          <p:cNvSpPr txBox="1"/>
          <p:nvPr/>
        </p:nvSpPr>
        <p:spPr>
          <a:xfrm>
            <a:off x="8326438" y="52959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sp>
        <p:nvSpPr>
          <p:cNvPr id="189484" name="文本框 375981"/>
          <p:cNvSpPr txBox="1"/>
          <p:nvPr/>
        </p:nvSpPr>
        <p:spPr>
          <a:xfrm>
            <a:off x="7653338" y="5856288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89485" name="文本框 375982"/>
          <p:cNvSpPr txBox="1"/>
          <p:nvPr/>
        </p:nvSpPr>
        <p:spPr>
          <a:xfrm>
            <a:off x="8323263" y="58547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</a:p>
        </p:txBody>
      </p:sp>
      <p:grpSp>
        <p:nvGrpSpPr>
          <p:cNvPr id="375992" name="组合 375991"/>
          <p:cNvGrpSpPr/>
          <p:nvPr/>
        </p:nvGrpSpPr>
        <p:grpSpPr>
          <a:xfrm>
            <a:off x="1909763" y="1660525"/>
            <a:ext cx="4448175" cy="1060450"/>
            <a:chOff x="458" y="1135"/>
            <a:chExt cx="2802" cy="668"/>
          </a:xfrm>
        </p:grpSpPr>
        <p:sp>
          <p:nvSpPr>
            <p:cNvPr id="189488" name="直接连接符 375985"/>
            <p:cNvSpPr/>
            <p:nvPr/>
          </p:nvSpPr>
          <p:spPr>
            <a:xfrm flipV="1">
              <a:off x="458" y="1199"/>
              <a:ext cx="482" cy="23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89" name="直接连接符 375986"/>
            <p:cNvSpPr/>
            <p:nvPr/>
          </p:nvSpPr>
          <p:spPr>
            <a:xfrm>
              <a:off x="1133" y="1135"/>
              <a:ext cx="580" cy="29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0" name="直接连接符 375987"/>
            <p:cNvSpPr/>
            <p:nvPr/>
          </p:nvSpPr>
          <p:spPr>
            <a:xfrm flipV="1">
              <a:off x="1983" y="1182"/>
              <a:ext cx="514" cy="26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1" name="直接连接符 375988"/>
            <p:cNvSpPr/>
            <p:nvPr/>
          </p:nvSpPr>
          <p:spPr>
            <a:xfrm>
              <a:off x="1983" y="1530"/>
              <a:ext cx="497" cy="27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2" name="直接连接符 375989"/>
            <p:cNvSpPr/>
            <p:nvPr/>
          </p:nvSpPr>
          <p:spPr>
            <a:xfrm flipV="1">
              <a:off x="2809" y="1599"/>
              <a:ext cx="451" cy="20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3" name="直接连接符 375990"/>
            <p:cNvSpPr/>
            <p:nvPr/>
          </p:nvSpPr>
          <p:spPr>
            <a:xfrm>
              <a:off x="2796" y="1161"/>
              <a:ext cx="464" cy="25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745163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745163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0471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190472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190473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54"/>
          <p:cNvSpPr txBox="1">
            <a:spLocks noChangeArrowheads="1"/>
          </p:cNvSpPr>
          <p:nvPr/>
        </p:nvSpPr>
        <p:spPr bwMode="auto">
          <a:xfrm>
            <a:off x="862013" y="188913"/>
            <a:ext cx="493395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六度空间理论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23850" y="4832350"/>
            <a:ext cx="8640763" cy="973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你和任何一个陌生人之间所间隔的人不会超过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个，也就是说，最多通过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个中间人你就能够认识任何一个陌生人。</a:t>
            </a:r>
          </a:p>
        </p:txBody>
      </p:sp>
      <p:pic>
        <p:nvPicPr>
          <p:cNvPr id="1290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35100"/>
            <a:ext cx="3211512" cy="2692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" descr="C:\Users\Administrator\AppData\Roaming\Tencent\Users\597999009\QQ\WinTemp\RichOle\]P$UM_UWH`ZMN}7VZS`UEW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1113"/>
            <a:ext cx="3816350" cy="28463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2774" name="直接连接符 2"/>
          <p:cNvCxnSpPr/>
          <p:nvPr/>
        </p:nvCxnSpPr>
        <p:spPr>
          <a:xfrm>
            <a:off x="323850" y="4522788"/>
            <a:ext cx="8424863" cy="0"/>
          </a:xfrm>
          <a:prstGeom prst="line">
            <a:avLst/>
          </a:prstGeom>
          <a:ln w="2857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矩形 1"/>
          <p:cNvSpPr/>
          <p:nvPr/>
        </p:nvSpPr>
        <p:spPr>
          <a:xfrm>
            <a:off x="0" y="1844675"/>
            <a:ext cx="9144000" cy="4621213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40290" name="Text Box 5"/>
          <p:cNvSpPr txBox="1">
            <a:spLocks noChangeArrowheads="1"/>
          </p:cNvSpPr>
          <p:nvPr/>
        </p:nvSpPr>
        <p:spPr bwMode="auto">
          <a:xfrm>
            <a:off x="158750" y="1125538"/>
            <a:ext cx="8718550" cy="534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把六度空间理论中的人际关系网络图抽象成一个不带权值的无向图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中的一个顶点表示一个人，两个人“认识”与否，用代表这两个人的顶点之间是否有一条边来表示。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这样六度空间理论问题便可描述为：在图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中，任意两个顶点之间都存在一条路径长度不超过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在实际验证过程中，可以通过测试满足要求的数据达到一定的百分比（比如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99.5%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）来进行验证。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这样我们便把待验证六度空间理论问题描述为：在图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中，任意一个顶点到其余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99.5%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以上的顶点都存在一条路径长度不超过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的路径。</a:t>
            </a: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比较简单的一种验证方案是：利用广度优先搜索方法，对任意一个顶点，通过对图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层”遍历，就可以统计出所有路径长度不超过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的顶点数，从而得到这些顶点在所有顶点中的所占比例。</a:t>
            </a:r>
          </a:p>
        </p:txBody>
      </p:sp>
      <p:sp>
        <p:nvSpPr>
          <p:cNvPr id="191492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</a:p>
        </p:txBody>
      </p:sp>
    </p:spTree>
  </p:cSld>
  <p:clrMapOvr>
    <a:masterClrMapping/>
  </p:clrMapOvr>
  <p:transition spd="slow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 Box 5"/>
          <p:cNvSpPr txBox="1">
            <a:spLocks noChangeArrowheads="1"/>
          </p:cNvSpPr>
          <p:nvPr/>
        </p:nvSpPr>
        <p:spPr bwMode="auto">
          <a:xfrm>
            <a:off x="0" y="1031875"/>
            <a:ext cx="2447925" cy="547688"/>
          </a:xfrm>
          <a:prstGeom prst="round2Same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192515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557338"/>
            <a:ext cx="9144000" cy="5043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完成系列初始化工作：设变量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用来记录路径长度不超过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的顶点个数，初值为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为指定的一个起始顶点，置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visited[Start]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标记为六度顶点的始点；辅助队列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初始化为空，然后将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</a:p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当队列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非空，且循环次数小于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时，循环执行以下操作（统计路径长度不超过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的顶点个数）：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队头顶点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出队；</a:t>
            </a: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visited[w]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标记为六度顶点；</a:t>
            </a: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</a:p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退出循环时输出从顶点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出发，到其他顶点长度不超过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的路径的百分比。</a:t>
            </a:r>
          </a:p>
        </p:txBody>
      </p:sp>
    </p:spTree>
  </p:cSld>
  <p:clrMapOvr>
    <a:masterClrMapping/>
  </p:clrMapOvr>
  <p:transition spd="slow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5"/>
          <p:cNvSpPr txBox="1">
            <a:spLocks noChangeArrowheads="1"/>
          </p:cNvSpPr>
          <p:nvPr/>
        </p:nvSpPr>
        <p:spPr bwMode="auto">
          <a:xfrm>
            <a:off x="-11112" y="1376363"/>
            <a:ext cx="2232025" cy="482600"/>
          </a:xfrm>
          <a:prstGeom prst="round2SameRect">
            <a:avLst>
              <a:gd name="adj1" fmla="val 18167"/>
              <a:gd name="adj2" fmla="val 0"/>
            </a:avLst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193539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1112" y="1858963"/>
            <a:ext cx="9144000" cy="40481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SixDegree_BFS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(Graph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Start)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通过广度优先搜索方法遍历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来验证六度空间理论，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为指定的一个起点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	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记录路径长度不超过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visited[Start]=true;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访问标志数组相应分量值为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   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初始化，置空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Start);    //Start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统计路径长度不超过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=1;len&lt;=7 &amp;&amp; !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</p:txBody>
      </p:sp>
    </p:spTree>
  </p:cSld>
  <p:clrMapOvr>
    <a:masterClrMapping/>
  </p:clrMapOvr>
  <p:transition spd="slow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5"/>
          <p:cNvSpPr txBox="1">
            <a:spLocks noChangeArrowheads="1"/>
          </p:cNvSpPr>
          <p:nvPr/>
        </p:nvSpPr>
        <p:spPr bwMode="auto">
          <a:xfrm>
            <a:off x="0" y="1052513"/>
            <a:ext cx="9144000" cy="55705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   				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DeQueue(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for(w=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);w&gt;=0;w=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的第一个邻接点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的下一个邻接点，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表示存在邻接点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if(!visited[w])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的尚未访问的邻接顶点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{               		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visited[w]=true;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}//if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结束至多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&lt;&lt;100*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输出从顶点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出发，到其他顶点长度不超过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的路径的百分比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563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</a:p>
        </p:txBody>
      </p:sp>
    </p:spTree>
  </p:cSld>
  <p:clrMapOvr>
    <a:masterClrMapping/>
  </p:clrMapOvr>
  <p:transition spd="slow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Oval 2"/>
          <p:cNvSpPr>
            <a:spLocks noChangeArrowheads="1"/>
          </p:cNvSpPr>
          <p:nvPr/>
        </p:nvSpPr>
        <p:spPr bwMode="auto">
          <a:xfrm>
            <a:off x="3365500" y="3687763"/>
            <a:ext cx="762000" cy="762000"/>
          </a:xfrm>
          <a:prstGeom prst="ellipse">
            <a:avLst/>
          </a:prstGeom>
          <a:solidFill>
            <a:schemeClr val="accent1"/>
          </a:solidFill>
          <a:ln w="38100">
            <a:noFill/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</a:p>
        </p:txBody>
      </p:sp>
      <p:sp>
        <p:nvSpPr>
          <p:cNvPr id="143364" name="AutoShape 3"/>
          <p:cNvSpPr/>
          <p:nvPr/>
        </p:nvSpPr>
        <p:spPr bwMode="auto">
          <a:xfrm>
            <a:off x="4267200" y="3652838"/>
            <a:ext cx="368300" cy="1081088"/>
          </a:xfrm>
          <a:prstGeom prst="leftBrace">
            <a:avLst>
              <a:gd name="adj1" fmla="val 24434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5" name="Rectangle 4"/>
          <p:cNvSpPr>
            <a:spLocks noChangeArrowheads="1"/>
          </p:cNvSpPr>
          <p:nvPr/>
        </p:nvSpPr>
        <p:spPr bwMode="auto">
          <a:xfrm>
            <a:off x="4648200" y="3476625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sp>
        <p:nvSpPr>
          <p:cNvPr id="143366" name="Rectangle 5"/>
          <p:cNvSpPr>
            <a:spLocks noChangeArrowheads="1"/>
          </p:cNvSpPr>
          <p:nvPr/>
        </p:nvSpPr>
        <p:spPr bwMode="auto">
          <a:xfrm>
            <a:off x="4724400" y="4505325"/>
            <a:ext cx="12160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   历</a:t>
            </a:r>
          </a:p>
        </p:txBody>
      </p:sp>
      <p:sp>
        <p:nvSpPr>
          <p:cNvPr id="143367" name="Rectangle 6"/>
          <p:cNvSpPr>
            <a:spLocks noChangeArrowheads="1"/>
          </p:cNvSpPr>
          <p:nvPr/>
        </p:nvSpPr>
        <p:spPr bwMode="auto">
          <a:xfrm>
            <a:off x="6248400" y="3221038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</a:p>
        </p:txBody>
      </p:sp>
      <p:sp>
        <p:nvSpPr>
          <p:cNvPr id="143368" name="Rectangle 7"/>
          <p:cNvSpPr>
            <a:spLocks noChangeArrowheads="1"/>
          </p:cNvSpPr>
          <p:nvPr/>
        </p:nvSpPr>
        <p:spPr bwMode="auto">
          <a:xfrm>
            <a:off x="6248400" y="3730625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 接 表</a:t>
            </a:r>
          </a:p>
        </p:txBody>
      </p:sp>
      <p:sp>
        <p:nvSpPr>
          <p:cNvPr id="143369" name="AutoShape 8"/>
          <p:cNvSpPr/>
          <p:nvPr/>
        </p:nvSpPr>
        <p:spPr bwMode="auto">
          <a:xfrm>
            <a:off x="6051550" y="4433888"/>
            <a:ext cx="203200" cy="685800"/>
          </a:xfrm>
          <a:prstGeom prst="leftBrace">
            <a:avLst>
              <a:gd name="adj1" fmla="val 28125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70" name="Rectangle 9"/>
          <p:cNvSpPr>
            <a:spLocks noChangeArrowheads="1"/>
          </p:cNvSpPr>
          <p:nvPr/>
        </p:nvSpPr>
        <p:spPr bwMode="auto">
          <a:xfrm>
            <a:off x="6346825" y="4232275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</a:p>
        </p:txBody>
      </p:sp>
      <p:sp>
        <p:nvSpPr>
          <p:cNvPr id="143371" name="Rectangle 10"/>
          <p:cNvSpPr>
            <a:spLocks noChangeArrowheads="1"/>
          </p:cNvSpPr>
          <p:nvPr/>
        </p:nvSpPr>
        <p:spPr bwMode="auto">
          <a:xfrm>
            <a:off x="6297613" y="48847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</a:p>
        </p:txBody>
      </p:sp>
      <p:sp>
        <p:nvSpPr>
          <p:cNvPr id="143372" name="Line 11"/>
          <p:cNvSpPr>
            <a:spLocks noChangeShapeType="1"/>
          </p:cNvSpPr>
          <p:nvPr/>
        </p:nvSpPr>
        <p:spPr bwMode="auto">
          <a:xfrm>
            <a:off x="1411288" y="4300538"/>
            <a:ext cx="0" cy="10112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3468" name="Rectangle 12"/>
          <p:cNvSpPr>
            <a:spLocks noChangeArrowheads="1"/>
          </p:cNvSpPr>
          <p:nvPr/>
        </p:nvSpPr>
        <p:spPr bwMode="auto">
          <a:xfrm>
            <a:off x="387350" y="5343525"/>
            <a:ext cx="2152650" cy="533400"/>
          </a:xfrm>
          <a:prstGeom prst="rect">
            <a:avLst/>
          </a:prstGeom>
          <a:solidFill>
            <a:schemeClr val="accent1"/>
          </a:solidFill>
          <a:ln w="38100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无向图的应用</a:t>
            </a:r>
          </a:p>
        </p:txBody>
      </p:sp>
      <p:grpSp>
        <p:nvGrpSpPr>
          <p:cNvPr id="195597" name="Group 13"/>
          <p:cNvGrpSpPr/>
          <p:nvPr/>
        </p:nvGrpSpPr>
        <p:grpSpPr>
          <a:xfrm>
            <a:off x="387350" y="3743325"/>
            <a:ext cx="2908300" cy="533400"/>
            <a:chOff x="484" y="1920"/>
            <a:chExt cx="1832" cy="336"/>
          </a:xfrm>
        </p:grpSpPr>
        <p:sp>
          <p:nvSpPr>
            <p:cNvPr id="143375" name="AutoShape 14"/>
            <p:cNvSpPr>
              <a:spLocks noChangeArrowheads="1"/>
            </p:cNvSpPr>
            <p:nvPr/>
          </p:nvSpPr>
          <p:spPr bwMode="auto">
            <a:xfrm>
              <a:off x="1880" y="1985"/>
              <a:ext cx="436" cy="2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38100">
              <a:noFill/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3471" name="Rectangle 15"/>
            <p:cNvSpPr>
              <a:spLocks noChangeArrowheads="1"/>
            </p:cNvSpPr>
            <p:nvPr/>
          </p:nvSpPr>
          <p:spPr bwMode="auto">
            <a:xfrm>
              <a:off x="484" y="1920"/>
              <a:ext cx="1356" cy="33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应用</a:t>
              </a:r>
            </a:p>
          </p:txBody>
        </p:sp>
      </p:grpSp>
      <p:grpSp>
        <p:nvGrpSpPr>
          <p:cNvPr id="195598" name="Group 16"/>
          <p:cNvGrpSpPr/>
          <p:nvPr/>
        </p:nvGrpSpPr>
        <p:grpSpPr>
          <a:xfrm>
            <a:off x="3035300" y="5572125"/>
            <a:ext cx="3886200" cy="990600"/>
            <a:chOff x="3072" y="3368"/>
            <a:chExt cx="2448" cy="624"/>
          </a:xfrm>
        </p:grpSpPr>
        <p:sp>
          <p:nvSpPr>
            <p:cNvPr id="143378" name="Rectangle 17"/>
            <p:cNvSpPr>
              <a:spLocks noChangeArrowheads="1"/>
            </p:cNvSpPr>
            <p:nvPr/>
          </p:nvSpPr>
          <p:spPr bwMode="auto">
            <a:xfrm>
              <a:off x="3072" y="3512"/>
              <a:ext cx="115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最小生成树</a:t>
              </a:r>
            </a:p>
          </p:txBody>
        </p:sp>
        <p:grpSp>
          <p:nvGrpSpPr>
            <p:cNvPr id="195619" name="Group 18"/>
            <p:cNvGrpSpPr/>
            <p:nvPr/>
          </p:nvGrpSpPr>
          <p:grpSpPr>
            <a:xfrm>
              <a:off x="4128" y="3368"/>
              <a:ext cx="1392" cy="624"/>
              <a:chOff x="4128" y="2928"/>
              <a:chExt cx="1392" cy="624"/>
            </a:xfrm>
          </p:grpSpPr>
          <p:sp>
            <p:nvSpPr>
              <p:cNvPr id="143380" name="AutoShape 19"/>
              <p:cNvSpPr/>
              <p:nvPr/>
            </p:nvSpPr>
            <p:spPr bwMode="auto">
              <a:xfrm>
                <a:off x="4128" y="3024"/>
                <a:ext cx="144" cy="480"/>
              </a:xfrm>
              <a:prstGeom prst="leftBrace">
                <a:avLst>
                  <a:gd name="adj1" fmla="val 27747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381" name="Rectangle 20"/>
              <p:cNvSpPr>
                <a:spLocks noChangeArrowheads="1"/>
              </p:cNvSpPr>
              <p:nvPr/>
            </p:nvSpPr>
            <p:spPr bwMode="auto">
              <a:xfrm>
                <a:off x="4320" y="2928"/>
                <a:ext cx="105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Prim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</a:p>
            </p:txBody>
          </p:sp>
          <p:sp>
            <p:nvSpPr>
              <p:cNvPr id="143382" name="Rectangle 21"/>
              <p:cNvSpPr>
                <a:spLocks noChangeArrowheads="1"/>
              </p:cNvSpPr>
              <p:nvPr/>
            </p:nvSpPr>
            <p:spPr bwMode="auto">
              <a:xfrm>
                <a:off x="4272" y="3264"/>
                <a:ext cx="124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Kruskal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</a:p>
            </p:txBody>
          </p:sp>
        </p:grpSp>
      </p:grpSp>
      <p:sp>
        <p:nvSpPr>
          <p:cNvPr id="143386" name="Line 25"/>
          <p:cNvSpPr>
            <a:spLocks noChangeShapeType="1"/>
          </p:cNvSpPr>
          <p:nvPr/>
        </p:nvSpPr>
        <p:spPr bwMode="auto">
          <a:xfrm flipV="1">
            <a:off x="1435100" y="1914525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7" name="Line 26"/>
          <p:cNvSpPr>
            <a:spLocks noChangeShapeType="1"/>
          </p:cNvSpPr>
          <p:nvPr/>
        </p:nvSpPr>
        <p:spPr bwMode="auto">
          <a:xfrm>
            <a:off x="1435100" y="1914525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8" name="Rectangle 27"/>
          <p:cNvSpPr>
            <a:spLocks noChangeArrowheads="1"/>
          </p:cNvSpPr>
          <p:nvPr/>
        </p:nvSpPr>
        <p:spPr bwMode="auto">
          <a:xfrm>
            <a:off x="3405188" y="2481263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活动网络</a:t>
            </a:r>
          </a:p>
        </p:txBody>
      </p:sp>
      <p:grpSp>
        <p:nvGrpSpPr>
          <p:cNvPr id="195602" name="Group 28"/>
          <p:cNvGrpSpPr/>
          <p:nvPr/>
        </p:nvGrpSpPr>
        <p:grpSpPr>
          <a:xfrm>
            <a:off x="4821238" y="2168525"/>
            <a:ext cx="3306762" cy="1003300"/>
            <a:chOff x="2522" y="48"/>
            <a:chExt cx="1308" cy="632"/>
          </a:xfrm>
        </p:grpSpPr>
        <p:sp>
          <p:nvSpPr>
            <p:cNvPr id="143390" name="AutoShape 29"/>
            <p:cNvSpPr/>
            <p:nvPr/>
          </p:nvSpPr>
          <p:spPr bwMode="auto">
            <a:xfrm>
              <a:off x="2522" y="168"/>
              <a:ext cx="85" cy="408"/>
            </a:xfrm>
            <a:prstGeom prst="leftBrace">
              <a:avLst>
                <a:gd name="adj1" fmla="val 2774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391" name="Rectangle 30"/>
            <p:cNvSpPr>
              <a:spLocks noChangeArrowheads="1"/>
            </p:cNvSpPr>
            <p:nvPr/>
          </p:nvSpPr>
          <p:spPr bwMode="auto">
            <a:xfrm>
              <a:off x="2630" y="48"/>
              <a:ext cx="120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AOV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：拓扑排序算法</a:t>
              </a:r>
            </a:p>
          </p:txBody>
        </p:sp>
        <p:sp>
          <p:nvSpPr>
            <p:cNvPr id="143392" name="Rectangle 31"/>
            <p:cNvSpPr>
              <a:spLocks noChangeArrowheads="1"/>
            </p:cNvSpPr>
            <p:nvPr/>
          </p:nvSpPr>
          <p:spPr bwMode="auto">
            <a:xfrm>
              <a:off x="2630" y="392"/>
              <a:ext cx="105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CC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AOE</a:t>
              </a: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CC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：关键路径</a:t>
              </a:r>
            </a:p>
          </p:txBody>
        </p:sp>
      </p:grpSp>
      <p:sp>
        <p:nvSpPr>
          <p:cNvPr id="143393" name="AutoShape 32"/>
          <p:cNvSpPr/>
          <p:nvPr/>
        </p:nvSpPr>
        <p:spPr bwMode="auto">
          <a:xfrm>
            <a:off x="6057900" y="3425825"/>
            <a:ext cx="177800" cy="554038"/>
          </a:xfrm>
          <a:prstGeom prst="leftBrace">
            <a:avLst>
              <a:gd name="adj1" fmla="val 28125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5" name="Line 34"/>
          <p:cNvSpPr>
            <a:spLocks noChangeShapeType="1"/>
          </p:cNvSpPr>
          <p:nvPr/>
        </p:nvSpPr>
        <p:spPr bwMode="auto">
          <a:xfrm flipH="1" flipV="1">
            <a:off x="1411288" y="597376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6" name="Line 35"/>
          <p:cNvSpPr>
            <a:spLocks noChangeShapeType="1"/>
          </p:cNvSpPr>
          <p:nvPr/>
        </p:nvSpPr>
        <p:spPr bwMode="auto">
          <a:xfrm>
            <a:off x="1397000" y="6194425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5606" name="Group 36"/>
          <p:cNvGrpSpPr/>
          <p:nvPr/>
        </p:nvGrpSpPr>
        <p:grpSpPr>
          <a:xfrm>
            <a:off x="3397250" y="1023938"/>
            <a:ext cx="3582988" cy="1119187"/>
            <a:chOff x="2660" y="391"/>
            <a:chExt cx="2257" cy="705"/>
          </a:xfrm>
        </p:grpSpPr>
        <p:sp>
          <p:nvSpPr>
            <p:cNvPr id="143398" name="Rectangle 37"/>
            <p:cNvSpPr>
              <a:spLocks noChangeArrowheads="1"/>
            </p:cNvSpPr>
            <p:nvPr/>
          </p:nvSpPr>
          <p:spPr bwMode="auto">
            <a:xfrm>
              <a:off x="2660" y="568"/>
              <a:ext cx="96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最短路径</a:t>
              </a:r>
            </a:p>
          </p:txBody>
        </p:sp>
        <p:grpSp>
          <p:nvGrpSpPr>
            <p:cNvPr id="195611" name="Group 38"/>
            <p:cNvGrpSpPr/>
            <p:nvPr/>
          </p:nvGrpSpPr>
          <p:grpSpPr>
            <a:xfrm>
              <a:off x="3548" y="391"/>
              <a:ext cx="1369" cy="705"/>
              <a:chOff x="2484" y="-49"/>
              <a:chExt cx="1369" cy="705"/>
            </a:xfrm>
          </p:grpSpPr>
          <p:sp>
            <p:nvSpPr>
              <p:cNvPr id="143400" name="AutoShape 39"/>
              <p:cNvSpPr/>
              <p:nvPr/>
            </p:nvSpPr>
            <p:spPr bwMode="auto">
              <a:xfrm>
                <a:off x="2484" y="46"/>
                <a:ext cx="144" cy="480"/>
              </a:xfrm>
              <a:prstGeom prst="leftBrace">
                <a:avLst>
                  <a:gd name="adj1" fmla="val 27747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401" name="Rectangle 40"/>
              <p:cNvSpPr>
                <a:spLocks noChangeArrowheads="1"/>
              </p:cNvSpPr>
              <p:nvPr/>
            </p:nvSpPr>
            <p:spPr bwMode="auto">
              <a:xfrm>
                <a:off x="2653" y="-49"/>
                <a:ext cx="120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Dijkstra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</a:p>
            </p:txBody>
          </p:sp>
          <p:sp>
            <p:nvSpPr>
              <p:cNvPr id="143402" name="Rectangle 41"/>
              <p:cNvSpPr>
                <a:spLocks noChangeArrowheads="1"/>
              </p:cNvSpPr>
              <p:nvPr/>
            </p:nvSpPr>
            <p:spPr bwMode="auto">
              <a:xfrm>
                <a:off x="2661" y="368"/>
                <a:ext cx="105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Floyd</a:t>
                </a:r>
                <a:r>
                  <a:rPr kumimoji="0" lang="zh-CN" altLang="en-US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</a:p>
            </p:txBody>
          </p:sp>
        </p:grpSp>
      </p:grpSp>
      <p:sp>
        <p:nvSpPr>
          <p:cNvPr id="143403" name="AutoShape 42"/>
          <p:cNvSpPr/>
          <p:nvPr/>
        </p:nvSpPr>
        <p:spPr bwMode="auto">
          <a:xfrm>
            <a:off x="2855913" y="1509713"/>
            <a:ext cx="512763" cy="1252538"/>
          </a:xfrm>
          <a:prstGeom prst="leftBrace">
            <a:avLst>
              <a:gd name="adj1" fmla="val 2033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3499" name="Comment 43"/>
          <p:cNvSpPr>
            <a:spLocks noChangeArrowheads="1"/>
          </p:cNvSpPr>
          <p:nvPr/>
        </p:nvSpPr>
        <p:spPr bwMode="auto">
          <a:xfrm>
            <a:off x="901700" y="201613"/>
            <a:ext cx="167640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387350" y="2346325"/>
            <a:ext cx="2152650" cy="533400"/>
          </a:xfrm>
          <a:prstGeom prst="rect">
            <a:avLst/>
          </a:prstGeom>
          <a:solidFill>
            <a:srgbClr val="6C4C8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有向图的应用</a:t>
            </a:r>
          </a:p>
        </p:txBody>
      </p:sp>
    </p:spTree>
  </p:cSld>
  <p:clrMapOvr>
    <a:masterClrMapping/>
  </p:clrMapOvr>
  <p:transition spd="slow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ChangeArrowheads="1"/>
          </p:cNvSpPr>
          <p:nvPr/>
        </p:nvSpPr>
        <p:spPr bwMode="auto">
          <a:xfrm>
            <a:off x="857250" y="1511300"/>
            <a:ext cx="7826375" cy="3640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掌握：图的基本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概念及相关术语和性质</a:t>
            </a: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邻接矩阵和邻接表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两种存储表示方法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熟练掌握：图的两种遍历方法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算法的实现</a:t>
            </a: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熟练掌握：实现求解最短路的两种算法（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）、构造最小生成树的两种算法（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）、拓扑排序方法、求解关键路径的方法</a:t>
            </a:r>
          </a:p>
        </p:txBody>
      </p:sp>
      <p:sp>
        <p:nvSpPr>
          <p:cNvPr id="6" name="Comment 43"/>
          <p:cNvSpPr>
            <a:spLocks noChangeArrowheads="1"/>
          </p:cNvSpPr>
          <p:nvPr/>
        </p:nvSpPr>
        <p:spPr bwMode="auto">
          <a:xfrm>
            <a:off x="901700" y="201613"/>
            <a:ext cx="167640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  <p:grpSp>
        <p:nvGrpSpPr>
          <p:cNvPr id="196612" name="组合 28"/>
          <p:cNvGrpSpPr/>
          <p:nvPr/>
        </p:nvGrpSpPr>
        <p:grpSpPr>
          <a:xfrm>
            <a:off x="474663" y="1484313"/>
            <a:ext cx="590550" cy="627062"/>
            <a:chOff x="6242320" y="1105727"/>
            <a:chExt cx="589786" cy="626517"/>
          </a:xfrm>
        </p:grpSpPr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6327934" y="1105727"/>
              <a:ext cx="447096" cy="49169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157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3" name="组合 45"/>
          <p:cNvGrpSpPr/>
          <p:nvPr/>
        </p:nvGrpSpPr>
        <p:grpSpPr>
          <a:xfrm>
            <a:off x="474663" y="2079625"/>
            <a:ext cx="590550" cy="631825"/>
            <a:chOff x="6242320" y="2373233"/>
            <a:chExt cx="589786" cy="631741"/>
          </a:xfrm>
        </p:grpSpPr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6327934" y="2373233"/>
              <a:ext cx="447096" cy="4920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1587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4" name="组合 48"/>
          <p:cNvGrpSpPr/>
          <p:nvPr/>
        </p:nvGrpSpPr>
        <p:grpSpPr>
          <a:xfrm>
            <a:off x="480378" y="2748598"/>
            <a:ext cx="590550" cy="608012"/>
            <a:chOff x="6248028" y="3752446"/>
            <a:chExt cx="589786" cy="607724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3752446"/>
              <a:ext cx="447096" cy="49189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24"/>
            <p:cNvSpPr txBox="1">
              <a:spLocks noChangeArrowheads="1"/>
            </p:cNvSpPr>
            <p:nvPr/>
          </p:nvSpPr>
          <p:spPr bwMode="auto">
            <a:xfrm>
              <a:off x="6248028" y="4144372"/>
              <a:ext cx="589786" cy="2157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5" name="组合 51"/>
          <p:cNvGrpSpPr/>
          <p:nvPr/>
        </p:nvGrpSpPr>
        <p:grpSpPr>
          <a:xfrm>
            <a:off x="474663" y="3621088"/>
            <a:ext cx="590550" cy="608012"/>
            <a:chOff x="6250444" y="4908245"/>
            <a:chExt cx="589786" cy="609656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8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1648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0" y="2125980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" name="直接连接符 1"/>
          <p:cNvCxnSpPr/>
          <p:nvPr/>
        </p:nvCxnSpPr>
        <p:spPr bwMode="auto">
          <a:xfrm>
            <a:off x="-3175" y="2677795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直接连接符 2"/>
          <p:cNvCxnSpPr/>
          <p:nvPr/>
        </p:nvCxnSpPr>
        <p:spPr bwMode="auto">
          <a:xfrm>
            <a:off x="-3175" y="3571240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5337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5337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9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33800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33801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4"/>
          <p:cNvSpPr>
            <a:spLocks noChangeArrowheads="1"/>
          </p:cNvSpPr>
          <p:nvPr/>
        </p:nvSpPr>
        <p:spPr bwMode="auto">
          <a:xfrm>
            <a:off x="0" y="2924175"/>
            <a:ext cx="9144000" cy="375761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857250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图的类型定义</a:t>
            </a:r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530225" y="981075"/>
            <a:ext cx="8285163" cy="53308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(&amp;G,V,VR)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是图的顶点集，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是图中弧的集合。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操作结果：按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的定义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DFSTraverse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操作结果：对图进行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优先遍历。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BFSTraverse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操作结果：对图进行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优先遍历。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07670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07670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7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35848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35849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854075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图的存储结构</a:t>
            </a:r>
          </a:p>
        </p:txBody>
      </p:sp>
      <p:sp>
        <p:nvSpPr>
          <p:cNvPr id="35843" name="Shape 1452"/>
          <p:cNvSpPr>
            <a:spLocks noChangeArrowheads="1"/>
          </p:cNvSpPr>
          <p:nvPr/>
        </p:nvSpPr>
        <p:spPr bwMode="auto">
          <a:xfrm>
            <a:off x="93980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4" name="Shape 1454"/>
          <p:cNvSpPr>
            <a:spLocks noChangeArrowheads="1"/>
          </p:cNvSpPr>
          <p:nvPr/>
        </p:nvSpPr>
        <p:spPr bwMode="auto">
          <a:xfrm>
            <a:off x="348615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5" name="Shape 1456"/>
          <p:cNvSpPr>
            <a:spLocks noChangeArrowheads="1"/>
          </p:cNvSpPr>
          <p:nvPr/>
        </p:nvSpPr>
        <p:spPr bwMode="auto">
          <a:xfrm>
            <a:off x="601345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6" name="Shape 1460"/>
          <p:cNvSpPr/>
          <p:nvPr/>
        </p:nvSpPr>
        <p:spPr bwMode="auto">
          <a:xfrm>
            <a:off x="1241425" y="1473200"/>
            <a:ext cx="1687513" cy="1687513"/>
          </a:xfrm>
          <a:custGeom>
            <a:avLst/>
            <a:gdLst>
              <a:gd name="T0" fmla="*/ 843796 w 19679"/>
              <a:gd name="T1" fmla="*/ 844102 h 19679"/>
              <a:gd name="T2" fmla="*/ 843796 w 19679"/>
              <a:gd name="T3" fmla="*/ 844102 h 19679"/>
              <a:gd name="T4" fmla="*/ 843796 w 19679"/>
              <a:gd name="T5" fmla="*/ 844102 h 19679"/>
              <a:gd name="T6" fmla="*/ 843796 w 19679"/>
              <a:gd name="T7" fmla="*/ 84410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871" name="Group 20"/>
          <p:cNvGrpSpPr/>
          <p:nvPr/>
        </p:nvGrpSpPr>
        <p:grpSpPr>
          <a:xfrm>
            <a:off x="1169988" y="1512888"/>
            <a:ext cx="473075" cy="474662"/>
            <a:chOff x="1369087" y="2088729"/>
            <a:chExt cx="474017" cy="474016"/>
          </a:xfrm>
        </p:grpSpPr>
        <p:sp>
          <p:nvSpPr>
            <p:cNvPr id="35865" name="Shape 1463"/>
            <p:cNvSpPr/>
            <p:nvPr/>
          </p:nvSpPr>
          <p:spPr bwMode="auto">
            <a:xfrm>
              <a:off x="1369087" y="2088729"/>
              <a:ext cx="474017" cy="474016"/>
            </a:xfrm>
            <a:custGeom>
              <a:avLst/>
              <a:gdLst>
                <a:gd name="T0" fmla="*/ 237009 w 19679"/>
                <a:gd name="T1" fmla="*/ 237008 h 19679"/>
                <a:gd name="T2" fmla="*/ 237009 w 19679"/>
                <a:gd name="T3" fmla="*/ 237008 h 19679"/>
                <a:gd name="T4" fmla="*/ 237009 w 19679"/>
                <a:gd name="T5" fmla="*/ 237008 h 19679"/>
                <a:gd name="T6" fmla="*/ 237009 w 19679"/>
                <a:gd name="T7" fmla="*/ 237008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66" name="Shape 1464"/>
            <p:cNvSpPr/>
            <p:nvPr/>
          </p:nvSpPr>
          <p:spPr bwMode="auto">
            <a:xfrm>
              <a:off x="1477252" y="2232994"/>
              <a:ext cx="232237" cy="185485"/>
            </a:xfrm>
            <a:custGeom>
              <a:avLst/>
              <a:gdLst>
                <a:gd name="T0" fmla="*/ 115828 w 21400"/>
                <a:gd name="T1" fmla="*/ 93168 h 21363"/>
                <a:gd name="T2" fmla="*/ 115828 w 21400"/>
                <a:gd name="T3" fmla="*/ 93168 h 21363"/>
                <a:gd name="T4" fmla="*/ 115828 w 21400"/>
                <a:gd name="T5" fmla="*/ 93168 h 21363"/>
                <a:gd name="T6" fmla="*/ 115828 w 21400"/>
                <a:gd name="T7" fmla="*/ 93168 h 21363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848" name="Shape 1465"/>
          <p:cNvSpPr/>
          <p:nvPr/>
        </p:nvSpPr>
        <p:spPr bwMode="auto">
          <a:xfrm>
            <a:off x="3789363" y="1473200"/>
            <a:ext cx="1687513" cy="1687513"/>
          </a:xfrm>
          <a:custGeom>
            <a:avLst/>
            <a:gdLst>
              <a:gd name="T0" fmla="*/ 843796 w 19679"/>
              <a:gd name="T1" fmla="*/ 844102 h 19679"/>
              <a:gd name="T2" fmla="*/ 843796 w 19679"/>
              <a:gd name="T3" fmla="*/ 844102 h 19679"/>
              <a:gd name="T4" fmla="*/ 843796 w 19679"/>
              <a:gd name="T5" fmla="*/ 844102 h 19679"/>
              <a:gd name="T6" fmla="*/ 843796 w 19679"/>
              <a:gd name="T7" fmla="*/ 84410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9" name="Shape 1468"/>
          <p:cNvSpPr/>
          <p:nvPr/>
        </p:nvSpPr>
        <p:spPr bwMode="auto">
          <a:xfrm>
            <a:off x="6334125" y="1473200"/>
            <a:ext cx="1682750" cy="1684338"/>
          </a:xfrm>
          <a:custGeom>
            <a:avLst/>
            <a:gdLst>
              <a:gd name="T0" fmla="*/ 842068 w 19679"/>
              <a:gd name="T1" fmla="*/ 842373 h 19679"/>
              <a:gd name="T2" fmla="*/ 842068 w 19679"/>
              <a:gd name="T3" fmla="*/ 842373 h 19679"/>
              <a:gd name="T4" fmla="*/ 842068 w 19679"/>
              <a:gd name="T5" fmla="*/ 842373 h 19679"/>
              <a:gd name="T6" fmla="*/ 842068 w 19679"/>
              <a:gd name="T7" fmla="*/ 842373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874" name="Group 32"/>
          <p:cNvGrpSpPr/>
          <p:nvPr/>
        </p:nvGrpSpPr>
        <p:grpSpPr>
          <a:xfrm>
            <a:off x="3706813" y="1512888"/>
            <a:ext cx="474662" cy="474662"/>
            <a:chOff x="3906591" y="2088732"/>
            <a:chExt cx="474017" cy="474017"/>
          </a:xfrm>
        </p:grpSpPr>
        <p:sp>
          <p:nvSpPr>
            <p:cNvPr id="35861" name="Shape 1474"/>
            <p:cNvSpPr/>
            <p:nvPr/>
          </p:nvSpPr>
          <p:spPr bwMode="auto">
            <a:xfrm>
              <a:off x="3906591" y="2088732"/>
              <a:ext cx="474017" cy="474017"/>
            </a:xfrm>
            <a:custGeom>
              <a:avLst/>
              <a:gdLst>
                <a:gd name="T0" fmla="*/ 237009 w 19679"/>
                <a:gd name="T1" fmla="*/ 237009 h 19679"/>
                <a:gd name="T2" fmla="*/ 237009 w 19679"/>
                <a:gd name="T3" fmla="*/ 237009 h 19679"/>
                <a:gd name="T4" fmla="*/ 237009 w 19679"/>
                <a:gd name="T5" fmla="*/ 237009 h 19679"/>
                <a:gd name="T6" fmla="*/ 237009 w 19679"/>
                <a:gd name="T7" fmla="*/ 237009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6886" name="Group 1479"/>
            <p:cNvGrpSpPr/>
            <p:nvPr/>
          </p:nvGrpSpPr>
          <p:grpSpPr>
            <a:xfrm>
              <a:off x="4031314" y="2211790"/>
              <a:ext cx="199171" cy="186335"/>
              <a:chOff x="0" y="0"/>
              <a:chExt cx="398340" cy="372667"/>
            </a:xfrm>
          </p:grpSpPr>
          <p:sp>
            <p:nvSpPr>
              <p:cNvPr id="35863" name="Shape 1477"/>
              <p:cNvSpPr/>
              <p:nvPr/>
            </p:nvSpPr>
            <p:spPr bwMode="auto">
              <a:xfrm>
                <a:off x="1037" y="1198"/>
                <a:ext cx="345604" cy="240970"/>
              </a:xfrm>
              <a:custGeom>
                <a:avLst/>
                <a:gdLst>
                  <a:gd name="T0" fmla="*/ 173198 w 21474"/>
                  <a:gd name="T1" fmla="*/ 120992 h 21420"/>
                  <a:gd name="T2" fmla="*/ 173198 w 21474"/>
                  <a:gd name="T3" fmla="*/ 120992 h 21420"/>
                  <a:gd name="T4" fmla="*/ 173198 w 21474"/>
                  <a:gd name="T5" fmla="*/ 120992 h 21420"/>
                  <a:gd name="T6" fmla="*/ 173198 w 21474"/>
                  <a:gd name="T7" fmla="*/ 120992 h 2142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64" name="Shape 1478"/>
              <p:cNvSpPr/>
              <p:nvPr/>
            </p:nvSpPr>
            <p:spPr bwMode="auto">
              <a:xfrm>
                <a:off x="73963" y="150218"/>
                <a:ext cx="323408" cy="221946"/>
              </a:xfrm>
              <a:custGeom>
                <a:avLst/>
                <a:gdLst>
                  <a:gd name="T0" fmla="*/ 161758 w 21600"/>
                  <a:gd name="T1" fmla="*/ 111509 h 21600"/>
                  <a:gd name="T2" fmla="*/ 161758 w 21600"/>
                  <a:gd name="T3" fmla="*/ 111509 h 21600"/>
                  <a:gd name="T4" fmla="*/ 161758 w 21600"/>
                  <a:gd name="T5" fmla="*/ 111509 h 21600"/>
                  <a:gd name="T6" fmla="*/ 161758 w 21600"/>
                  <a:gd name="T7" fmla="*/ 111509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5851" name="Text Placeholder 5"/>
          <p:cNvSpPr txBox="1"/>
          <p:nvPr/>
        </p:nvSpPr>
        <p:spPr bwMode="auto">
          <a:xfrm>
            <a:off x="1204913" y="2028825"/>
            <a:ext cx="1698625" cy="577850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顺序存储结构</a:t>
            </a:r>
          </a:p>
        </p:txBody>
      </p:sp>
      <p:sp>
        <p:nvSpPr>
          <p:cNvPr id="26" name="Text Placeholder 6"/>
          <p:cNvSpPr txBox="1"/>
          <p:nvPr/>
        </p:nvSpPr>
        <p:spPr>
          <a:xfrm>
            <a:off x="1062038" y="3687763"/>
            <a:ext cx="2054225" cy="1133475"/>
          </a:xfrm>
          <a:prstGeom prst="rect">
            <a:avLst/>
          </a:prstGeom>
        </p:spPr>
        <p:txBody>
          <a:bodyPr lIns="121917" tIns="60958" rIns="121917" bIns="60958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数组表示法（邻接矩阵）</a:t>
            </a:r>
          </a:p>
        </p:txBody>
      </p:sp>
      <p:sp>
        <p:nvSpPr>
          <p:cNvPr id="35853" name="Text Placeholder 5"/>
          <p:cNvSpPr txBox="1"/>
          <p:nvPr/>
        </p:nvSpPr>
        <p:spPr bwMode="auto">
          <a:xfrm>
            <a:off x="3876675" y="2028825"/>
            <a:ext cx="1579563" cy="577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链式存储</a:t>
            </a:r>
            <a:b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</a:t>
            </a:r>
          </a:p>
        </p:txBody>
      </p:sp>
      <p:sp>
        <p:nvSpPr>
          <p:cNvPr id="28" name="Text Placeholder 6"/>
          <p:cNvSpPr txBox="1"/>
          <p:nvPr/>
        </p:nvSpPr>
        <p:spPr>
          <a:xfrm>
            <a:off x="3725863" y="3433763"/>
            <a:ext cx="1814513" cy="2825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多重链表</a:t>
            </a:r>
          </a:p>
        </p:txBody>
      </p:sp>
      <p:sp>
        <p:nvSpPr>
          <p:cNvPr id="35855" name="Text Placeholder 6"/>
          <p:cNvSpPr txBox="1"/>
          <p:nvPr/>
        </p:nvSpPr>
        <p:spPr bwMode="auto">
          <a:xfrm>
            <a:off x="6262688" y="3433763"/>
            <a:ext cx="1816100" cy="22399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表示法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链式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表示法</a:t>
            </a:r>
          </a:p>
        </p:txBody>
      </p:sp>
      <p:sp>
        <p:nvSpPr>
          <p:cNvPr id="35856" name="Text Placeholder 5"/>
          <p:cNvSpPr txBox="1"/>
          <p:nvPr/>
        </p:nvSpPr>
        <p:spPr bwMode="auto">
          <a:xfrm>
            <a:off x="6415088" y="2028825"/>
            <a:ext cx="1579563" cy="577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重点介绍</a:t>
            </a:r>
          </a:p>
        </p:txBody>
      </p:sp>
      <p:sp>
        <p:nvSpPr>
          <p:cNvPr id="35857" name="Shape 1475"/>
          <p:cNvSpPr/>
          <p:nvPr/>
        </p:nvSpPr>
        <p:spPr bwMode="auto">
          <a:xfrm>
            <a:off x="6251575" y="1512888"/>
            <a:ext cx="473075" cy="474663"/>
          </a:xfrm>
          <a:custGeom>
            <a:avLst/>
            <a:gdLst>
              <a:gd name="T0" fmla="*/ 236978 w 19679"/>
              <a:gd name="T1" fmla="*/ 237064 h 19679"/>
              <a:gd name="T2" fmla="*/ 236978 w 19679"/>
              <a:gd name="T3" fmla="*/ 237064 h 19679"/>
              <a:gd name="T4" fmla="*/ 236978 w 19679"/>
              <a:gd name="T5" fmla="*/ 237064 h 19679"/>
              <a:gd name="T6" fmla="*/ 236978 w 19679"/>
              <a:gd name="T7" fmla="*/ 237064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8" name="Shape 1480"/>
          <p:cNvSpPr/>
          <p:nvPr/>
        </p:nvSpPr>
        <p:spPr bwMode="auto">
          <a:xfrm>
            <a:off x="6394450" y="1636713"/>
            <a:ext cx="185738" cy="185738"/>
          </a:xfrm>
          <a:custGeom>
            <a:avLst/>
            <a:gdLst>
              <a:gd name="T0" fmla="*/ 93161 w 21600"/>
              <a:gd name="T1" fmla="*/ 93189 h 21600"/>
              <a:gd name="T2" fmla="*/ 93161 w 21600"/>
              <a:gd name="T3" fmla="*/ 93189 h 21600"/>
              <a:gd name="T4" fmla="*/ 93161 w 21600"/>
              <a:gd name="T5" fmla="*/ 93189 h 21600"/>
              <a:gd name="T6" fmla="*/ 93161 w 21600"/>
              <a:gd name="T7" fmla="*/ 9318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Rectangle 50"/>
          <p:cNvSpPr>
            <a:spLocks noChangeArrowheads="1"/>
          </p:cNvSpPr>
          <p:nvPr/>
        </p:nvSpPr>
        <p:spPr bwMode="auto">
          <a:xfrm>
            <a:off x="3906838" y="4238625"/>
            <a:ext cx="1790700" cy="147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marL="285750" indent="-285750"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邻接多重表</a:t>
            </a: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</a:p>
        </p:txBody>
      </p:sp>
      <p:sp>
        <p:nvSpPr>
          <p:cNvPr id="34" name="AutoShape 57"/>
          <p:cNvSpPr>
            <a:spLocks noChangeArrowheads="1"/>
          </p:cNvSpPr>
          <p:nvPr/>
        </p:nvSpPr>
        <p:spPr bwMode="auto">
          <a:xfrm>
            <a:off x="4421188" y="3873500"/>
            <a:ext cx="381000" cy="381000"/>
          </a:xfrm>
          <a:prstGeom prst="down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eaVert"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40982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40982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5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17416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17417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0" y="3860800"/>
            <a:ext cx="9144000" cy="19446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53349" name="Object 5"/>
          <p:cNvGraphicFramePr/>
          <p:nvPr/>
        </p:nvGraphicFramePr>
        <p:xfrm>
          <a:off x="684213" y="4232275"/>
          <a:ext cx="7954962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3389630" imgH="482600" progId="Equation.3">
                  <p:embed/>
                </p:oleObj>
              </mc:Choice>
              <mc:Fallback>
                <p:oleObj r:id="rId3" imgW="3389630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213" y="4232275"/>
                        <a:ext cx="7954962" cy="120332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51" name="Rectangle 7"/>
          <p:cNvSpPr>
            <a:spLocks noChangeArrowheads="1"/>
          </p:cNvSpPr>
          <p:nvPr/>
        </p:nvSpPr>
        <p:spPr bwMode="auto">
          <a:xfrm>
            <a:off x="179388" y="1484313"/>
            <a:ext cx="8815388" cy="20129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建立一个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（记录各个顶点信息）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（表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示各个顶点之间关系）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设图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= 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个顶点，则图的邻接矩阵是一个二维数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A.Edge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[n][n]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，定义为：</a:t>
            </a:r>
          </a:p>
        </p:txBody>
      </p:sp>
      <p:sp>
        <p:nvSpPr>
          <p:cNvPr id="22532" name="Rectangle 35"/>
          <p:cNvSpPr>
            <a:spLocks noChangeArrowheads="1"/>
          </p:cNvSpPr>
          <p:nvPr/>
        </p:nvSpPr>
        <p:spPr bwMode="auto">
          <a:xfrm>
            <a:off x="903288" y="188913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数组（邻接矩阵）表示法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3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3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3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3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nimBg="1"/>
      <p:bldP spid="9533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2"/>
          <p:cNvSpPr txBox="1">
            <a:spLocks noChangeArrowheads="1"/>
          </p:cNvSpPr>
          <p:nvPr/>
        </p:nvSpPr>
        <p:spPr bwMode="auto">
          <a:xfrm>
            <a:off x="3859213" y="1874838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</a:p>
        </p:txBody>
      </p:sp>
      <p:sp>
        <p:nvSpPr>
          <p:cNvPr id="23555" name="AutoShape 23"/>
          <p:cNvSpPr/>
          <p:nvPr/>
        </p:nvSpPr>
        <p:spPr bwMode="auto">
          <a:xfrm>
            <a:off x="5581650" y="1816100"/>
            <a:ext cx="152400" cy="1600200"/>
          </a:xfrm>
          <a:prstGeom prst="leftBracket">
            <a:avLst>
              <a:gd name="adj" fmla="val 87500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AutoShape 24"/>
          <p:cNvSpPr/>
          <p:nvPr/>
        </p:nvSpPr>
        <p:spPr bwMode="auto">
          <a:xfrm>
            <a:off x="7431088" y="1816100"/>
            <a:ext cx="207963" cy="1600200"/>
          </a:xfrm>
          <a:prstGeom prst="rightBracket">
            <a:avLst>
              <a:gd name="adj" fmla="val 64122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7" name="Text Box 25"/>
          <p:cNvSpPr txBox="1">
            <a:spLocks noChangeArrowheads="1"/>
          </p:cNvSpPr>
          <p:nvPr/>
        </p:nvSpPr>
        <p:spPr bwMode="auto">
          <a:xfrm>
            <a:off x="3856038" y="2325688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</a:p>
        </p:txBody>
      </p:sp>
      <p:sp>
        <p:nvSpPr>
          <p:cNvPr id="23558" name="Rectangle 26"/>
          <p:cNvSpPr>
            <a:spLocks noChangeArrowheads="1"/>
          </p:cNvSpPr>
          <p:nvPr/>
        </p:nvSpPr>
        <p:spPr bwMode="auto">
          <a:xfrm>
            <a:off x="5429250" y="1435100"/>
            <a:ext cx="2590800" cy="3079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 v2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v4 v5   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sp>
        <p:nvSpPr>
          <p:cNvPr id="23559" name="Rectangle 27"/>
          <p:cNvSpPr>
            <a:spLocks noChangeArrowheads="1"/>
          </p:cNvSpPr>
          <p:nvPr/>
        </p:nvSpPr>
        <p:spPr bwMode="auto">
          <a:xfrm>
            <a:off x="7715250" y="1663700"/>
            <a:ext cx="457200" cy="1828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</a:p>
        </p:txBody>
      </p:sp>
      <p:sp>
        <p:nvSpPr>
          <p:cNvPr id="23560" name="Rectangle 28"/>
          <p:cNvSpPr>
            <a:spLocks noChangeArrowheads="1"/>
          </p:cNvSpPr>
          <p:nvPr/>
        </p:nvSpPr>
        <p:spPr bwMode="auto">
          <a:xfrm>
            <a:off x="5886450" y="1816100"/>
            <a:ext cx="1579563" cy="1600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0   0   0   0   0</a:t>
            </a:r>
          </a:p>
        </p:txBody>
      </p:sp>
      <p:sp>
        <p:nvSpPr>
          <p:cNvPr id="954397" name="Rectangle 29"/>
          <p:cNvSpPr>
            <a:spLocks noChangeArrowheads="1"/>
          </p:cNvSpPr>
          <p:nvPr/>
        </p:nvSpPr>
        <p:spPr bwMode="auto">
          <a:xfrm>
            <a:off x="438150" y="4341813"/>
            <a:ext cx="8458200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无向图的邻接矩阵是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＝第 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 (列)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的个数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特别：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完全图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的邻接矩阵中，对角元素为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，其余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23562" name="Rectangle 30"/>
          <p:cNvSpPr>
            <a:spLocks noChangeArrowheads="1"/>
          </p:cNvSpPr>
          <p:nvPr/>
        </p:nvSpPr>
        <p:spPr bwMode="auto">
          <a:xfrm>
            <a:off x="5789613" y="1816100"/>
            <a:ext cx="1579563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</a:t>
            </a:r>
          </a:p>
        </p:txBody>
      </p:sp>
      <p:sp>
        <p:nvSpPr>
          <p:cNvPr id="23563" name="Rectangle 31"/>
          <p:cNvSpPr>
            <a:spLocks noChangeArrowheads="1"/>
          </p:cNvSpPr>
          <p:nvPr/>
        </p:nvSpPr>
        <p:spPr bwMode="auto">
          <a:xfrm>
            <a:off x="5789613" y="1816100"/>
            <a:ext cx="1579563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23564" name="Rectangle 32"/>
          <p:cNvSpPr>
            <a:spLocks noChangeArrowheads="1"/>
          </p:cNvSpPr>
          <p:nvPr/>
        </p:nvSpPr>
        <p:spPr bwMode="auto">
          <a:xfrm>
            <a:off x="4116388" y="1341438"/>
            <a:ext cx="14033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</a:p>
        </p:txBody>
      </p:sp>
      <p:sp>
        <p:nvSpPr>
          <p:cNvPr id="23565" name="Rectangle 35"/>
          <p:cNvSpPr>
            <a:spLocks noChangeArrowheads="1"/>
          </p:cNvSpPr>
          <p:nvPr/>
        </p:nvSpPr>
        <p:spPr bwMode="auto">
          <a:xfrm>
            <a:off x="781050" y="188913"/>
            <a:ext cx="52530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无向图的邻接矩阵表示法</a:t>
            </a:r>
          </a:p>
        </p:txBody>
      </p:sp>
      <p:grpSp>
        <p:nvGrpSpPr>
          <p:cNvPr id="36878" name="Group 36"/>
          <p:cNvGrpSpPr/>
          <p:nvPr/>
        </p:nvGrpSpPr>
        <p:grpSpPr bwMode="auto">
          <a:xfrm>
            <a:off x="834180" y="1786395"/>
            <a:ext cx="2146300" cy="1659855"/>
            <a:chOff x="40" y="413"/>
            <a:chExt cx="1352" cy="816"/>
          </a:xfrm>
          <a:solidFill>
            <a:srgbClr val="6C4C8F"/>
          </a:solidFill>
        </p:grpSpPr>
        <p:sp>
          <p:nvSpPr>
            <p:cNvPr id="23571" name="Line 41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2" name="Line 42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8" name="Line 48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7" name="Line 47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4" name="Line 44"/>
            <p:cNvSpPr>
              <a:spLocks noChangeShapeType="1"/>
            </p:cNvSpPr>
            <p:nvPr/>
          </p:nvSpPr>
          <p:spPr bwMode="auto">
            <a:xfrm>
              <a:off x="768" y="864"/>
              <a:ext cx="416" cy="196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6" name="Line 46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7" name="Oval 37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23568" name="Oval 38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23569" name="Oval 39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23570" name="Oval 40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23573" name="Line 43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5" name="Oval 45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grpFill/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23579" name="Oval 49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9750" y="4076700"/>
            <a:ext cx="8135938" cy="144463"/>
            <a:chOff x="539750" y="4076700"/>
            <a:chExt cx="8135938" cy="144463"/>
          </a:xfrm>
        </p:grpSpPr>
        <p:cxnSp>
          <p:nvCxnSpPr>
            <p:cNvPr id="38931" name="直接连接符 2"/>
            <p:cNvCxnSpPr/>
            <p:nvPr/>
          </p:nvCxnSpPr>
          <p:spPr>
            <a:xfrm>
              <a:off x="539750" y="4076700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8932" name="直接连接符 29"/>
            <p:cNvCxnSpPr/>
            <p:nvPr/>
          </p:nvCxnSpPr>
          <p:spPr>
            <a:xfrm>
              <a:off x="539750" y="4221163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" name="组合 2"/>
          <p:cNvGrpSpPr/>
          <p:nvPr/>
        </p:nvGrpSpPr>
        <p:grpSpPr>
          <a:xfrm>
            <a:off x="539750" y="6308725"/>
            <a:ext cx="8135938" cy="144463"/>
            <a:chOff x="539750" y="6308725"/>
            <a:chExt cx="8135938" cy="144463"/>
          </a:xfrm>
        </p:grpSpPr>
        <p:cxnSp>
          <p:nvCxnSpPr>
            <p:cNvPr id="38929" name="直接连接符 30"/>
            <p:cNvCxnSpPr/>
            <p:nvPr/>
          </p:nvCxnSpPr>
          <p:spPr>
            <a:xfrm>
              <a:off x="539750" y="6308725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8930" name="直接连接符 31"/>
            <p:cNvCxnSpPr/>
            <p:nvPr/>
          </p:nvCxnSpPr>
          <p:spPr>
            <a:xfrm>
              <a:off x="539750" y="6453188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954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54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54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39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Line 11"/>
          <p:cNvSpPr>
            <a:spLocks noChangeShapeType="1"/>
          </p:cNvSpPr>
          <p:nvPr/>
        </p:nvSpPr>
        <p:spPr bwMode="auto">
          <a:xfrm>
            <a:off x="1714500" y="1573213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4" name="Line 12"/>
          <p:cNvSpPr>
            <a:spLocks noChangeShapeType="1"/>
          </p:cNvSpPr>
          <p:nvPr/>
        </p:nvSpPr>
        <p:spPr bwMode="auto">
          <a:xfrm flipH="1">
            <a:off x="1443038" y="1851025"/>
            <a:ext cx="0" cy="495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5" name="Line 13"/>
          <p:cNvSpPr>
            <a:spLocks noChangeShapeType="1"/>
          </p:cNvSpPr>
          <p:nvPr/>
        </p:nvSpPr>
        <p:spPr bwMode="auto">
          <a:xfrm>
            <a:off x="1714500" y="2624138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1687513" y="1719263"/>
            <a:ext cx="1093788" cy="627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5397" name="Rectangle 5"/>
          <p:cNvSpPr>
            <a:spLocks noChangeArrowheads="1"/>
          </p:cNvSpPr>
          <p:nvPr/>
        </p:nvSpPr>
        <p:spPr bwMode="auto">
          <a:xfrm>
            <a:off x="4351338" y="3249613"/>
            <a:ext cx="4551363" cy="3387725"/>
          </a:xfrm>
          <a:prstGeom prst="roundRect">
            <a:avLst>
              <a:gd name="adj" fmla="val 4644"/>
            </a:avLst>
          </a:prstGeom>
          <a:solidFill>
            <a:srgbClr val="CCCC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有向图的邻接矩阵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可能是不对称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行元素之和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列元素之和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行元素之和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列元素之和</a:t>
            </a:r>
          </a:p>
        </p:txBody>
      </p:sp>
      <p:sp>
        <p:nvSpPr>
          <p:cNvPr id="24579" name="Oval 7"/>
          <p:cNvSpPr>
            <a:spLocks noChangeArrowheads="1"/>
          </p:cNvSpPr>
          <p:nvPr/>
        </p:nvSpPr>
        <p:spPr bwMode="auto">
          <a:xfrm>
            <a:off x="1182688" y="13176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</p:txBody>
      </p:sp>
      <p:sp>
        <p:nvSpPr>
          <p:cNvPr id="24580" name="Oval 8"/>
          <p:cNvSpPr>
            <a:spLocks noChangeArrowheads="1"/>
          </p:cNvSpPr>
          <p:nvPr/>
        </p:nvSpPr>
        <p:spPr bwMode="auto">
          <a:xfrm>
            <a:off x="2770188" y="13176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</p:txBody>
      </p:sp>
      <p:sp>
        <p:nvSpPr>
          <p:cNvPr id="24581" name="Oval 9"/>
          <p:cNvSpPr>
            <a:spLocks noChangeArrowheads="1"/>
          </p:cNvSpPr>
          <p:nvPr/>
        </p:nvSpPr>
        <p:spPr bwMode="auto">
          <a:xfrm>
            <a:off x="1190625" y="23463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</p:txBody>
      </p:sp>
      <p:sp>
        <p:nvSpPr>
          <p:cNvPr id="24582" name="Oval 10"/>
          <p:cNvSpPr>
            <a:spLocks noChangeArrowheads="1"/>
          </p:cNvSpPr>
          <p:nvPr/>
        </p:nvSpPr>
        <p:spPr bwMode="auto">
          <a:xfrm>
            <a:off x="2781300" y="23463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955407" name="Rectangle 15"/>
          <p:cNvSpPr>
            <a:spLocks noChangeArrowheads="1"/>
          </p:cNvSpPr>
          <p:nvPr/>
        </p:nvSpPr>
        <p:spPr bwMode="auto">
          <a:xfrm>
            <a:off x="347663" y="1760538"/>
            <a:ext cx="42227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24588" name="Text Box 16"/>
          <p:cNvSpPr txBox="1">
            <a:spLocks noChangeArrowheads="1"/>
          </p:cNvSpPr>
          <p:nvPr/>
        </p:nvSpPr>
        <p:spPr bwMode="auto">
          <a:xfrm>
            <a:off x="3929063" y="1490663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</a:p>
        </p:txBody>
      </p:sp>
      <p:sp>
        <p:nvSpPr>
          <p:cNvPr id="24589" name="AutoShape 17"/>
          <p:cNvSpPr/>
          <p:nvPr/>
        </p:nvSpPr>
        <p:spPr bwMode="auto">
          <a:xfrm>
            <a:off x="5854700" y="1543050"/>
            <a:ext cx="152400" cy="1219200"/>
          </a:xfrm>
          <a:prstGeom prst="leftBracket">
            <a:avLst>
              <a:gd name="adj" fmla="val 66667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0" name="AutoShape 18"/>
          <p:cNvSpPr/>
          <p:nvPr/>
        </p:nvSpPr>
        <p:spPr bwMode="auto">
          <a:xfrm>
            <a:off x="7226300" y="1543050"/>
            <a:ext cx="207963" cy="1219200"/>
          </a:xfrm>
          <a:prstGeom prst="rightBracket">
            <a:avLst>
              <a:gd name="adj" fmla="val 48855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1" name="Text Box 19"/>
          <p:cNvSpPr txBox="1">
            <a:spLocks noChangeArrowheads="1"/>
          </p:cNvSpPr>
          <p:nvPr/>
        </p:nvSpPr>
        <p:spPr bwMode="auto">
          <a:xfrm>
            <a:off x="4157663" y="1865313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</a:p>
        </p:txBody>
      </p:sp>
      <p:sp>
        <p:nvSpPr>
          <p:cNvPr id="24592" name="Rectangle 20"/>
          <p:cNvSpPr>
            <a:spLocks noChangeArrowheads="1"/>
          </p:cNvSpPr>
          <p:nvPr/>
        </p:nvSpPr>
        <p:spPr bwMode="auto">
          <a:xfrm>
            <a:off x="5805488" y="1133475"/>
            <a:ext cx="1884363" cy="3079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v1 v2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v4 )</a:t>
            </a:r>
          </a:p>
        </p:txBody>
      </p:sp>
      <p:sp>
        <p:nvSpPr>
          <p:cNvPr id="24593" name="Rectangle 21"/>
          <p:cNvSpPr>
            <a:spLocks noChangeArrowheads="1"/>
          </p:cNvSpPr>
          <p:nvPr/>
        </p:nvSpPr>
        <p:spPr bwMode="auto">
          <a:xfrm>
            <a:off x="7462838" y="1466850"/>
            <a:ext cx="50165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24594" name="Rectangle 22"/>
          <p:cNvSpPr>
            <a:spLocks noChangeArrowheads="1"/>
          </p:cNvSpPr>
          <p:nvPr/>
        </p:nvSpPr>
        <p:spPr bwMode="auto">
          <a:xfrm>
            <a:off x="5986463" y="1466850"/>
            <a:ext cx="129540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</a:t>
            </a:r>
          </a:p>
        </p:txBody>
      </p:sp>
      <p:sp>
        <p:nvSpPr>
          <p:cNvPr id="955415" name="Text Box 23"/>
          <p:cNvSpPr txBox="1">
            <a:spLocks noChangeArrowheads="1"/>
          </p:cNvSpPr>
          <p:nvPr/>
        </p:nvSpPr>
        <p:spPr bwMode="auto">
          <a:xfrm>
            <a:off x="107950" y="3249613"/>
            <a:ext cx="4040188" cy="3419475"/>
          </a:xfrm>
          <a:prstGeom prst="roundRect">
            <a:avLst>
              <a:gd name="adj" fmla="val 620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在有向图的邻接矩阵中，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第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行含义：以结点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为尾的弧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即出度边）；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第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列含义：以结点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为头的弧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即入度边）。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6" name="Rectangle 25"/>
          <p:cNvSpPr>
            <a:spLocks noChangeArrowheads="1"/>
          </p:cNvSpPr>
          <p:nvPr/>
        </p:nvSpPr>
        <p:spPr bwMode="auto">
          <a:xfrm>
            <a:off x="4240213" y="1052513"/>
            <a:ext cx="14033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</a:p>
        </p:txBody>
      </p:sp>
      <p:sp>
        <p:nvSpPr>
          <p:cNvPr id="24597" name="Rectangle 26"/>
          <p:cNvSpPr>
            <a:spLocks noChangeArrowheads="1"/>
          </p:cNvSpPr>
          <p:nvPr/>
        </p:nvSpPr>
        <p:spPr bwMode="auto">
          <a:xfrm>
            <a:off x="5986463" y="1466850"/>
            <a:ext cx="129540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0   0   0  </a:t>
            </a:r>
          </a:p>
        </p:txBody>
      </p:sp>
      <p:sp>
        <p:nvSpPr>
          <p:cNvPr id="24598" name="Rectangle 27"/>
          <p:cNvSpPr>
            <a:spLocks noChangeArrowheads="1"/>
          </p:cNvSpPr>
          <p:nvPr/>
        </p:nvSpPr>
        <p:spPr bwMode="auto">
          <a:xfrm>
            <a:off x="5986463" y="1566863"/>
            <a:ext cx="1295400" cy="11953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0   0   0  </a:t>
            </a:r>
          </a:p>
        </p:txBody>
      </p:sp>
      <p:sp>
        <p:nvSpPr>
          <p:cNvPr id="24599" name="Rectangle 28"/>
          <p:cNvSpPr>
            <a:spLocks noChangeArrowheads="1"/>
          </p:cNvSpPr>
          <p:nvPr/>
        </p:nvSpPr>
        <p:spPr bwMode="auto">
          <a:xfrm>
            <a:off x="827088" y="179388"/>
            <a:ext cx="5253038" cy="5175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有向图的邻接矩阵表示法</a:t>
            </a:r>
          </a:p>
        </p:txBody>
      </p:sp>
      <p:sp>
        <p:nvSpPr>
          <p:cNvPr id="38936" name="矩形 1"/>
          <p:cNvSpPr>
            <a:spLocks noChangeArrowheads="1"/>
          </p:cNvSpPr>
          <p:nvPr/>
        </p:nvSpPr>
        <p:spPr bwMode="auto">
          <a:xfrm>
            <a:off x="107950" y="5862638"/>
            <a:ext cx="4040188" cy="7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7" name="矩形 24"/>
          <p:cNvSpPr>
            <a:spLocks noChangeArrowheads="1"/>
          </p:cNvSpPr>
          <p:nvPr/>
        </p:nvSpPr>
        <p:spPr bwMode="auto">
          <a:xfrm>
            <a:off x="107950" y="6078538"/>
            <a:ext cx="4040188" cy="7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8" name="矩形 25"/>
          <p:cNvSpPr>
            <a:spLocks noChangeArrowheads="1"/>
          </p:cNvSpPr>
          <p:nvPr/>
        </p:nvSpPr>
        <p:spPr bwMode="auto">
          <a:xfrm>
            <a:off x="117475" y="6276975"/>
            <a:ext cx="4040188" cy="7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9553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55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55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55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55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7" grpId="0" build="p" animBg="1"/>
      <p:bldP spid="9554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2492375"/>
            <a:ext cx="9144000" cy="38893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1" name="Line 26"/>
          <p:cNvSpPr>
            <a:spLocks noChangeShapeType="1"/>
          </p:cNvSpPr>
          <p:nvPr/>
        </p:nvSpPr>
        <p:spPr bwMode="auto">
          <a:xfrm>
            <a:off x="1149350" y="4546600"/>
            <a:ext cx="1406525" cy="4143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3" name="Line 28"/>
          <p:cNvSpPr>
            <a:spLocks noChangeShapeType="1"/>
          </p:cNvSpPr>
          <p:nvPr/>
        </p:nvSpPr>
        <p:spPr bwMode="auto">
          <a:xfrm>
            <a:off x="938213" y="4745038"/>
            <a:ext cx="290513" cy="363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3" name="Line 18"/>
          <p:cNvSpPr>
            <a:spLocks noChangeShapeType="1"/>
          </p:cNvSpPr>
          <p:nvPr/>
        </p:nvSpPr>
        <p:spPr bwMode="auto">
          <a:xfrm flipH="1">
            <a:off x="912813" y="3862388"/>
            <a:ext cx="312738" cy="3794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2" name="Line 17"/>
          <p:cNvSpPr>
            <a:spLocks noChangeShapeType="1"/>
          </p:cNvSpPr>
          <p:nvPr/>
        </p:nvSpPr>
        <p:spPr bwMode="auto">
          <a:xfrm>
            <a:off x="1544638" y="3600450"/>
            <a:ext cx="1293813" cy="206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4" name="Line 19"/>
          <p:cNvSpPr>
            <a:spLocks noChangeShapeType="1"/>
          </p:cNvSpPr>
          <p:nvPr/>
        </p:nvSpPr>
        <p:spPr bwMode="auto">
          <a:xfrm flipV="1">
            <a:off x="1544638" y="5202238"/>
            <a:ext cx="1011238" cy="460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5" name="Line 20"/>
          <p:cNvSpPr>
            <a:spLocks noChangeShapeType="1"/>
          </p:cNvSpPr>
          <p:nvPr/>
        </p:nvSpPr>
        <p:spPr bwMode="auto">
          <a:xfrm>
            <a:off x="1590675" y="3760788"/>
            <a:ext cx="1787525" cy="4460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9" name="Line 24"/>
          <p:cNvSpPr>
            <a:spLocks noChangeShapeType="1"/>
          </p:cNvSpPr>
          <p:nvPr/>
        </p:nvSpPr>
        <p:spPr bwMode="auto">
          <a:xfrm flipV="1">
            <a:off x="2982913" y="4546600"/>
            <a:ext cx="552450" cy="4730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0" name="Line 25"/>
          <p:cNvSpPr>
            <a:spLocks noChangeShapeType="1"/>
          </p:cNvSpPr>
          <p:nvPr/>
        </p:nvSpPr>
        <p:spPr bwMode="auto">
          <a:xfrm flipV="1">
            <a:off x="1071563" y="4378325"/>
            <a:ext cx="23066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2" name="Line 27"/>
          <p:cNvSpPr>
            <a:spLocks noChangeShapeType="1"/>
          </p:cNvSpPr>
          <p:nvPr/>
        </p:nvSpPr>
        <p:spPr bwMode="auto">
          <a:xfrm>
            <a:off x="1477963" y="3897313"/>
            <a:ext cx="1169988" cy="9874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4" name="Line 29"/>
          <p:cNvSpPr>
            <a:spLocks noChangeShapeType="1"/>
          </p:cNvSpPr>
          <p:nvPr/>
        </p:nvSpPr>
        <p:spPr bwMode="auto">
          <a:xfrm>
            <a:off x="3267075" y="3871913"/>
            <a:ext cx="249238" cy="2698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3" name="Text Box 38"/>
          <p:cNvSpPr txBox="1">
            <a:spLocks noChangeArrowheads="1"/>
          </p:cNvSpPr>
          <p:nvPr/>
        </p:nvSpPr>
        <p:spPr bwMode="auto">
          <a:xfrm>
            <a:off x="644525" y="4652963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5634" name="Text Box 39"/>
          <p:cNvSpPr txBox="1">
            <a:spLocks noChangeArrowheads="1"/>
          </p:cNvSpPr>
          <p:nvPr/>
        </p:nvSpPr>
        <p:spPr bwMode="auto">
          <a:xfrm>
            <a:off x="676275" y="3829050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56459" name="AutoShape 43"/>
          <p:cNvSpPr/>
          <p:nvPr/>
        </p:nvSpPr>
        <p:spPr bwMode="auto">
          <a:xfrm>
            <a:off x="8535988" y="3462338"/>
            <a:ext cx="152400" cy="2101850"/>
          </a:xfrm>
          <a:prstGeom prst="rightBracket">
            <a:avLst>
              <a:gd name="adj" fmla="val 120833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22" name="Text Box 6"/>
          <p:cNvSpPr txBox="1">
            <a:spLocks noChangeArrowheads="1"/>
          </p:cNvSpPr>
          <p:nvPr/>
        </p:nvSpPr>
        <p:spPr bwMode="auto">
          <a:xfrm>
            <a:off x="487363" y="1500188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定义为：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1858963" y="1271588"/>
            <a:ext cx="7010400" cy="838200"/>
            <a:chOff x="1104" y="480"/>
            <a:chExt cx="4416" cy="528"/>
          </a:xfrm>
        </p:grpSpPr>
        <p:sp>
          <p:nvSpPr>
            <p:cNvPr id="25604" name="AutoShape 8"/>
            <p:cNvSpPr/>
            <p:nvPr/>
          </p:nvSpPr>
          <p:spPr bwMode="auto">
            <a:xfrm>
              <a:off x="2496" y="528"/>
              <a:ext cx="48" cy="480"/>
            </a:xfrm>
            <a:prstGeom prst="leftBrace">
              <a:avLst>
                <a:gd name="adj1" fmla="val 83241"/>
                <a:gd name="adj2" fmla="val 50000"/>
              </a:avLst>
            </a:prstGeom>
            <a:noFill/>
            <a:ln w="222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605" name="Rectangle 9"/>
            <p:cNvSpPr>
              <a:spLocks noChangeArrowheads="1"/>
            </p:cNvSpPr>
            <p:nvPr/>
          </p:nvSpPr>
          <p:spPr bwMode="auto">
            <a:xfrm>
              <a:off x="1104" y="624"/>
              <a:ext cx="1382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A.</a:t>
              </a:r>
              <a:r>
                <a:rPr kumimoji="0" lang="en-US" altLang="zh-CN" sz="24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Edge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][ j ]=</a:t>
              </a:r>
            </a:p>
          </p:txBody>
        </p:sp>
        <p:sp>
          <p:nvSpPr>
            <p:cNvPr id="25606" name="Rectangle 10"/>
            <p:cNvSpPr>
              <a:spLocks noChangeArrowheads="1"/>
            </p:cNvSpPr>
            <p:nvPr/>
          </p:nvSpPr>
          <p:spPr bwMode="auto">
            <a:xfrm>
              <a:off x="2688" y="480"/>
              <a:ext cx="283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ij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&lt;vi, vj&gt;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或（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vi, vj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）∈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VR</a:t>
              </a:r>
            </a:p>
          </p:txBody>
        </p:sp>
        <p:sp>
          <p:nvSpPr>
            <p:cNvPr id="25607" name="Rectangle 11"/>
            <p:cNvSpPr>
              <a:spLocks noChangeArrowheads="1"/>
            </p:cNvSpPr>
            <p:nvPr/>
          </p:nvSpPr>
          <p:spPr bwMode="auto">
            <a:xfrm>
              <a:off x="2736" y="720"/>
              <a:ext cx="1610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∞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无边（弧）</a:t>
              </a:r>
            </a:p>
          </p:txBody>
        </p:sp>
      </p:grpSp>
      <p:sp>
        <p:nvSpPr>
          <p:cNvPr id="25608" name="Oval 13"/>
          <p:cNvSpPr>
            <a:spLocks noChangeArrowheads="1"/>
          </p:cNvSpPr>
          <p:nvPr/>
        </p:nvSpPr>
        <p:spPr bwMode="auto">
          <a:xfrm>
            <a:off x="1117600" y="3463925"/>
            <a:ext cx="473075" cy="454025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</p:txBody>
      </p:sp>
      <p:sp>
        <p:nvSpPr>
          <p:cNvPr id="25609" name="Oval 14"/>
          <p:cNvSpPr>
            <a:spLocks noChangeArrowheads="1"/>
          </p:cNvSpPr>
          <p:nvPr/>
        </p:nvSpPr>
        <p:spPr bwMode="auto">
          <a:xfrm>
            <a:off x="2871788" y="3463925"/>
            <a:ext cx="473075" cy="454025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</p:txBody>
      </p:sp>
      <p:sp>
        <p:nvSpPr>
          <p:cNvPr id="25610" name="Oval 15"/>
          <p:cNvSpPr>
            <a:spLocks noChangeArrowheads="1"/>
          </p:cNvSpPr>
          <p:nvPr/>
        </p:nvSpPr>
        <p:spPr bwMode="auto">
          <a:xfrm>
            <a:off x="3424238" y="4103688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</p:txBody>
      </p:sp>
      <p:sp>
        <p:nvSpPr>
          <p:cNvPr id="25611" name="Oval 16"/>
          <p:cNvSpPr>
            <a:spLocks noChangeArrowheads="1"/>
          </p:cNvSpPr>
          <p:nvPr/>
        </p:nvSpPr>
        <p:spPr bwMode="auto">
          <a:xfrm>
            <a:off x="2555875" y="4927600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25616" name="Text Box 21"/>
          <p:cNvSpPr txBox="1">
            <a:spLocks noChangeArrowheads="1"/>
          </p:cNvSpPr>
          <p:nvPr/>
        </p:nvSpPr>
        <p:spPr bwMode="auto">
          <a:xfrm>
            <a:off x="34925" y="385921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25617" name="Oval 22"/>
          <p:cNvSpPr>
            <a:spLocks noChangeArrowheads="1"/>
          </p:cNvSpPr>
          <p:nvPr/>
        </p:nvSpPr>
        <p:spPr bwMode="auto">
          <a:xfrm>
            <a:off x="1195388" y="5019675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</a:p>
        </p:txBody>
      </p:sp>
      <p:sp>
        <p:nvSpPr>
          <p:cNvPr id="25618" name="Oval 23"/>
          <p:cNvSpPr>
            <a:spLocks noChangeArrowheads="1"/>
          </p:cNvSpPr>
          <p:nvPr/>
        </p:nvSpPr>
        <p:spPr bwMode="auto">
          <a:xfrm>
            <a:off x="644525" y="4241800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</a:p>
        </p:txBody>
      </p:sp>
      <p:sp>
        <p:nvSpPr>
          <p:cNvPr id="25625" name="Text Box 30"/>
          <p:cNvSpPr txBox="1">
            <a:spLocks noChangeArrowheads="1"/>
          </p:cNvSpPr>
          <p:nvPr/>
        </p:nvSpPr>
        <p:spPr bwMode="auto">
          <a:xfrm>
            <a:off x="2124075" y="320833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25626" name="Text Box 31"/>
          <p:cNvSpPr txBox="1">
            <a:spLocks noChangeArrowheads="1"/>
          </p:cNvSpPr>
          <p:nvPr/>
        </p:nvSpPr>
        <p:spPr bwMode="auto">
          <a:xfrm>
            <a:off x="3378200" y="35956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25627" name="Text Box 32"/>
          <p:cNvSpPr txBox="1">
            <a:spLocks noChangeArrowheads="1"/>
          </p:cNvSpPr>
          <p:nvPr/>
        </p:nvSpPr>
        <p:spPr bwMode="auto">
          <a:xfrm>
            <a:off x="2647950" y="369093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</a:p>
        </p:txBody>
      </p:sp>
      <p:sp>
        <p:nvSpPr>
          <p:cNvPr id="25628" name="Text Box 33"/>
          <p:cNvSpPr txBox="1">
            <a:spLocks noChangeArrowheads="1"/>
          </p:cNvSpPr>
          <p:nvPr/>
        </p:nvSpPr>
        <p:spPr bwMode="auto">
          <a:xfrm>
            <a:off x="2355850" y="39639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</p:txBody>
      </p:sp>
      <p:sp>
        <p:nvSpPr>
          <p:cNvPr id="25629" name="Text Box 34"/>
          <p:cNvSpPr txBox="1">
            <a:spLocks noChangeArrowheads="1"/>
          </p:cNvSpPr>
          <p:nvPr/>
        </p:nvSpPr>
        <p:spPr bwMode="auto">
          <a:xfrm>
            <a:off x="1781175" y="38623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</a:p>
        </p:txBody>
      </p:sp>
      <p:sp>
        <p:nvSpPr>
          <p:cNvPr id="25630" name="Text Box 35"/>
          <p:cNvSpPr txBox="1">
            <a:spLocks noChangeArrowheads="1"/>
          </p:cNvSpPr>
          <p:nvPr/>
        </p:nvSpPr>
        <p:spPr bwMode="auto">
          <a:xfrm>
            <a:off x="3221038" y="4652963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25631" name="Text Box 36"/>
          <p:cNvSpPr txBox="1">
            <a:spLocks noChangeArrowheads="1"/>
          </p:cNvSpPr>
          <p:nvPr/>
        </p:nvSpPr>
        <p:spPr bwMode="auto">
          <a:xfrm>
            <a:off x="2097088" y="51577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956457" name="Text Box 41"/>
          <p:cNvSpPr txBox="1">
            <a:spLocks noChangeArrowheads="1"/>
          </p:cNvSpPr>
          <p:nvPr/>
        </p:nvSpPr>
        <p:spPr bwMode="auto">
          <a:xfrm>
            <a:off x="4078288" y="3436938"/>
            <a:ext cx="18002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</a:p>
        </p:txBody>
      </p:sp>
      <p:sp>
        <p:nvSpPr>
          <p:cNvPr id="956458" name="AutoShape 42"/>
          <p:cNvSpPr/>
          <p:nvPr/>
        </p:nvSpPr>
        <p:spPr bwMode="auto">
          <a:xfrm>
            <a:off x="6049963" y="3462338"/>
            <a:ext cx="76200" cy="2101850"/>
          </a:xfrm>
          <a:prstGeom prst="leftBracket">
            <a:avLst>
              <a:gd name="adj" fmla="val 230035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0" name="Rectangle 44"/>
          <p:cNvSpPr>
            <a:spLocks noChangeArrowheads="1"/>
          </p:cNvSpPr>
          <p:nvPr/>
        </p:nvSpPr>
        <p:spPr bwMode="auto">
          <a:xfrm>
            <a:off x="6202363" y="3538538"/>
            <a:ext cx="2667000" cy="1981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</p:txBody>
      </p:sp>
      <p:sp>
        <p:nvSpPr>
          <p:cNvPr id="956461" name="Text Box 45"/>
          <p:cNvSpPr txBox="1">
            <a:spLocks noChangeArrowheads="1"/>
          </p:cNvSpPr>
          <p:nvPr/>
        </p:nvSpPr>
        <p:spPr bwMode="auto">
          <a:xfrm>
            <a:off x="4325938" y="3957638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.Edge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</a:p>
        </p:txBody>
      </p:sp>
      <p:sp>
        <p:nvSpPr>
          <p:cNvPr id="956462" name="Rectangle 46"/>
          <p:cNvSpPr>
            <a:spLocks noChangeArrowheads="1"/>
          </p:cNvSpPr>
          <p:nvPr/>
        </p:nvSpPr>
        <p:spPr bwMode="auto">
          <a:xfrm>
            <a:off x="6049963" y="3005138"/>
            <a:ext cx="2667000" cy="3841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  v1  v2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 v4  v5  v6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956466" name="Rectangle 50"/>
          <p:cNvSpPr>
            <a:spLocks noChangeArrowheads="1"/>
          </p:cNvSpPr>
          <p:nvPr/>
        </p:nvSpPr>
        <p:spPr bwMode="auto">
          <a:xfrm>
            <a:off x="4373563" y="3005138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</a:p>
        </p:txBody>
      </p:sp>
      <p:sp>
        <p:nvSpPr>
          <p:cNvPr id="956467" name="Rectangle 51"/>
          <p:cNvSpPr>
            <a:spLocks noChangeArrowheads="1"/>
          </p:cNvSpPr>
          <p:nvPr/>
        </p:nvSpPr>
        <p:spPr bwMode="auto">
          <a:xfrm>
            <a:off x="6126163" y="3538538"/>
            <a:ext cx="2819400" cy="1981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956468" name="Rectangle 52"/>
          <p:cNvSpPr>
            <a:spLocks noChangeArrowheads="1"/>
          </p:cNvSpPr>
          <p:nvPr/>
        </p:nvSpPr>
        <p:spPr bwMode="auto">
          <a:xfrm>
            <a:off x="6126163" y="3538538"/>
            <a:ext cx="2514600" cy="2057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5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</a:p>
        </p:txBody>
      </p:sp>
      <p:sp>
        <p:nvSpPr>
          <p:cNvPr id="25644" name="Rectangle 53"/>
          <p:cNvSpPr>
            <a:spLocks noChangeArrowheads="1"/>
          </p:cNvSpPr>
          <p:nvPr/>
        </p:nvSpPr>
        <p:spPr bwMode="auto">
          <a:xfrm>
            <a:off x="866775" y="176213"/>
            <a:ext cx="6403975" cy="5175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网（即有权图）的邻接矩阵表示法</a:t>
            </a:r>
          </a:p>
        </p:txBody>
      </p:sp>
      <p:sp>
        <p:nvSpPr>
          <p:cNvPr id="25632" name="Text Box 37"/>
          <p:cNvSpPr txBox="1">
            <a:spLocks noChangeArrowheads="1"/>
          </p:cNvSpPr>
          <p:nvPr/>
        </p:nvSpPr>
        <p:spPr bwMode="auto">
          <a:xfrm>
            <a:off x="1798638" y="43830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6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6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95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95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956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95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95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95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59" grpId="0" animBg="1"/>
      <p:bldP spid="956422" grpId="0"/>
      <p:bldP spid="956457" grpId="0"/>
      <p:bldP spid="956458" grpId="0" animBg="1"/>
      <p:bldP spid="956460" grpId="0"/>
      <p:bldP spid="956461" grpId="0"/>
      <p:bldP spid="956462" grpId="0"/>
      <p:bldP spid="956466" grpId="0"/>
      <p:bldP spid="956467" grpId="0" build="p"/>
      <p:bldP spid="9564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5" name="Rectangle 5"/>
          <p:cNvSpPr>
            <a:spLocks noChangeArrowheads="1"/>
          </p:cNvSpPr>
          <p:nvPr/>
        </p:nvSpPr>
        <p:spPr bwMode="auto">
          <a:xfrm>
            <a:off x="495300" y="4278313"/>
            <a:ext cx="3860800" cy="1938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容易实现图的操作，如：求某顶点的度、判断顶点之间是否有边、找顶点的邻接点等等。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4773613" y="4278313"/>
            <a:ext cx="3789363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个顶点需要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n*n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个单元存储边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对稀疏图而言尤其浪费空间。</a:t>
            </a:r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827088" y="187325"/>
            <a:ext cx="64039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邻接矩阵表示法的特点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102225" y="1728788"/>
            <a:ext cx="2711450" cy="2270125"/>
            <a:chOff x="4561682" y="2200808"/>
            <a:chExt cx="3219450" cy="2697163"/>
          </a:xfrm>
        </p:grpSpPr>
        <p:sp>
          <p:nvSpPr>
            <p:cNvPr id="40973" name="i$liḋe-Oval 12"/>
            <p:cNvSpPr/>
            <p:nvPr/>
          </p:nvSpPr>
          <p:spPr bwMode="auto">
            <a:xfrm>
              <a:off x="4997100" y="2200808"/>
              <a:ext cx="2284528" cy="2284100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lIns="0" tIns="0" rIns="0" bIns="0" anchor="ctr"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缺点：</a:t>
              </a:r>
            </a:p>
          </p:txBody>
        </p:sp>
        <p:sp>
          <p:nvSpPr>
            <p:cNvPr id="17" name="i$liḋe-Oval 14"/>
            <p:cNvSpPr/>
            <p:nvPr/>
          </p:nvSpPr>
          <p:spPr bwMode="auto">
            <a:xfrm>
              <a:off x="4561682" y="3047679"/>
              <a:ext cx="326092" cy="32630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i$liḋe-Oval 15"/>
            <p:cNvSpPr/>
            <p:nvPr/>
          </p:nvSpPr>
          <p:spPr bwMode="auto">
            <a:xfrm>
              <a:off x="5877359" y="4354766"/>
              <a:ext cx="544744" cy="5432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i$liḋe-Oval 16"/>
            <p:cNvSpPr/>
            <p:nvPr/>
          </p:nvSpPr>
          <p:spPr bwMode="auto">
            <a:xfrm>
              <a:off x="6857519" y="2221555"/>
              <a:ext cx="173413" cy="1754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i$liḋe-Oval 17"/>
            <p:cNvSpPr/>
            <p:nvPr/>
          </p:nvSpPr>
          <p:spPr bwMode="auto">
            <a:xfrm>
              <a:off x="7117639" y="3907753"/>
              <a:ext cx="403374" cy="4036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i$liḋe-Oval 18"/>
            <p:cNvSpPr/>
            <p:nvPr/>
          </p:nvSpPr>
          <p:spPr bwMode="auto">
            <a:xfrm>
              <a:off x="7292937" y="2940170"/>
              <a:ext cx="488195" cy="4885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2938" y="1441450"/>
            <a:ext cx="3000375" cy="2557463"/>
            <a:chOff x="755650" y="1929345"/>
            <a:chExt cx="3562350" cy="3037682"/>
          </a:xfrm>
        </p:grpSpPr>
        <p:sp>
          <p:nvSpPr>
            <p:cNvPr id="23" name="i$liḋe-Oval 4"/>
            <p:cNvSpPr/>
            <p:nvPr/>
          </p:nvSpPr>
          <p:spPr bwMode="auto">
            <a:xfrm>
              <a:off x="1560477" y="2263095"/>
              <a:ext cx="2222228" cy="22231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优点：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i$liḋe-Oval 6"/>
            <p:cNvSpPr/>
            <p:nvPr/>
          </p:nvSpPr>
          <p:spPr bwMode="auto">
            <a:xfrm>
              <a:off x="3967420" y="3601862"/>
              <a:ext cx="350580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i$liḋe-Oval 7"/>
            <p:cNvSpPr/>
            <p:nvPr/>
          </p:nvSpPr>
          <p:spPr bwMode="auto">
            <a:xfrm>
              <a:off x="1524665" y="3835675"/>
              <a:ext cx="348695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i$liḋe-Oval 8"/>
            <p:cNvSpPr/>
            <p:nvPr/>
          </p:nvSpPr>
          <p:spPr bwMode="auto">
            <a:xfrm>
              <a:off x="2010954" y="4363639"/>
              <a:ext cx="603149" cy="6033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i$liḋe-Oval 9"/>
            <p:cNvSpPr/>
            <p:nvPr/>
          </p:nvSpPr>
          <p:spPr bwMode="auto">
            <a:xfrm>
              <a:off x="2485934" y="1929345"/>
              <a:ext cx="201677" cy="2017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i$liḋe-Oval 10"/>
            <p:cNvSpPr/>
            <p:nvPr/>
          </p:nvSpPr>
          <p:spPr bwMode="auto">
            <a:xfrm>
              <a:off x="755650" y="3109723"/>
              <a:ext cx="433513" cy="4355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5" grpId="0"/>
      <p:bldP spid="9574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3"/>
          <p:cNvSpPr>
            <a:spLocks noChangeArrowheads="1"/>
          </p:cNvSpPr>
          <p:nvPr/>
        </p:nvSpPr>
        <p:spPr bwMode="auto"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8468" name="Text Box 4"/>
          <p:cNvSpPr txBox="1">
            <a:spLocks noChangeArrowheads="1"/>
          </p:cNvSpPr>
          <p:nvPr/>
        </p:nvSpPr>
        <p:spPr bwMode="auto">
          <a:xfrm>
            <a:off x="228600" y="1268413"/>
            <a:ext cx="8915400" cy="4451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用两个数组分别存储顶点表和邻接矩阵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32767  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表示极大值，即∞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100     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最大顶点数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char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假设顶点的数据类型为字符型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假设边的权值类型为整型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arcs[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vexnum,arcnum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图的当前点数和边数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</p:txBody>
      </p:sp>
      <p:sp>
        <p:nvSpPr>
          <p:cNvPr id="27651" name="Rectangle 10"/>
          <p:cNvSpPr>
            <a:spLocks noChangeArrowheads="1"/>
          </p:cNvSpPr>
          <p:nvPr/>
        </p:nvSpPr>
        <p:spPr bwMode="auto">
          <a:xfrm>
            <a:off x="827088" y="195263"/>
            <a:ext cx="52530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邻接矩阵的存储表示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8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58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58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58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58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58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8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8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8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584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68" grpId="0" build="p" advAuto="100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539750" y="10223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862013" y="220663"/>
            <a:ext cx="62611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采用邻接矩阵表示法创建无向网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04025" y="2020888"/>
            <a:ext cx="1925638" cy="3617913"/>
          </a:xfrm>
          <a:prstGeom prst="roundRect">
            <a:avLst>
              <a:gd name="adj" fmla="val 7723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037" name="组合 16"/>
          <p:cNvGrpSpPr/>
          <p:nvPr/>
        </p:nvGrpSpPr>
        <p:grpSpPr>
          <a:xfrm>
            <a:off x="539750" y="2022475"/>
            <a:ext cx="657225" cy="663575"/>
            <a:chOff x="4929188" y="1303338"/>
            <a:chExt cx="501650" cy="506412"/>
          </a:xfrm>
        </p:grpSpPr>
        <p:sp>
          <p:nvSpPr>
            <p:cNvPr id="7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995833" y="1359068"/>
              <a:ext cx="371996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5056418" y="1446296"/>
              <a:ext cx="255671" cy="265322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38" name="组合 20"/>
          <p:cNvGrpSpPr/>
          <p:nvPr/>
        </p:nvGrpSpPr>
        <p:grpSpPr>
          <a:xfrm>
            <a:off x="533400" y="3008313"/>
            <a:ext cx="663575" cy="661987"/>
            <a:chOff x="1339850" y="2163763"/>
            <a:chExt cx="506413" cy="506412"/>
          </a:xfrm>
        </p:grpSpPr>
        <p:sp>
          <p:nvSpPr>
            <p:cNvPr id="12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1447675" y="2276704"/>
              <a:ext cx="289552" cy="278102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1549442" y="2418791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39" name="组合 25"/>
          <p:cNvGrpSpPr/>
          <p:nvPr/>
        </p:nvGrpSpPr>
        <p:grpSpPr>
          <a:xfrm>
            <a:off x="539750" y="3992563"/>
            <a:ext cx="657225" cy="663575"/>
            <a:chOff x="5093055" y="2766720"/>
            <a:chExt cx="501650" cy="506413"/>
          </a:xfrm>
        </p:grpSpPr>
        <p:sp>
          <p:nvSpPr>
            <p:cNvPr id="17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5200898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40" name="组合 30"/>
          <p:cNvGrpSpPr/>
          <p:nvPr/>
        </p:nvGrpSpPr>
        <p:grpSpPr>
          <a:xfrm>
            <a:off x="533400" y="4978400"/>
            <a:ext cx="663575" cy="661988"/>
            <a:chOff x="6137274" y="1900165"/>
            <a:chExt cx="506413" cy="506412"/>
          </a:xfrm>
        </p:grpSpPr>
        <p:sp>
          <p:nvSpPr>
            <p:cNvPr id="22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30"/>
            <p:cNvSpPr>
              <a:spLocks noEditPoints="1"/>
            </p:cNvSpPr>
            <p:nvPr/>
          </p:nvSpPr>
          <p:spPr bwMode="auto">
            <a:xfrm>
              <a:off x="6208754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385888" y="2092325"/>
            <a:ext cx="4117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输入总顶点数和总边数。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385888" y="3078163"/>
            <a:ext cx="4625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依次输入点的信息存入顶点表中。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385888" y="3910013"/>
            <a:ext cx="46990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初始化邻接矩阵，使每个权值初始化为极大值。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1385888" y="5048250"/>
            <a:ext cx="4117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构造邻接矩阵。 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917575"/>
            <a:ext cx="9144000" cy="5745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5552" name="Rectangle 80"/>
          <p:cNvSpPr>
            <a:spLocks noChangeArrowheads="1"/>
          </p:cNvSpPr>
          <p:nvPr/>
        </p:nvSpPr>
        <p:spPr bwMode="auto">
          <a:xfrm>
            <a:off x="152400" y="917575"/>
            <a:ext cx="8763000" cy="5688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&amp;G){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采用邻接矩阵表示法，创建无向网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输入总顶点数，总边数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           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依次输入点的信息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初始化邻接矩阵，边的权值均置为极大值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for(j = 0; j&lt;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;++j)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for(k = 0; k&lt;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;++k){           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构造邻接矩阵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&gt;&gt;v1&gt;&gt;v2&gt;&gt;w;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输入一条边依附的顶点及权值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v1);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j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v2);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确定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中的位置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= w;         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&lt;v1, v2&gt;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的权值置为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&lt;v1, v2&gt;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的对称边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&lt;v2, v1&gt;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的权值为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}//for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29700" name="Rectangle 87"/>
          <p:cNvSpPr>
            <a:spLocks noChangeArrowheads="1"/>
          </p:cNvSpPr>
          <p:nvPr/>
        </p:nvSpPr>
        <p:spPr bwMode="auto">
          <a:xfrm>
            <a:off x="801688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86688" y="3933825"/>
            <a:ext cx="1357313" cy="2549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5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5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45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45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45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55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455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455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455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55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455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455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455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455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455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455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555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552" grpId="0" build="p" advAuto="100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1341438"/>
            <a:ext cx="9144000" cy="4535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539750" y="1501775"/>
            <a:ext cx="8496300" cy="4143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MGraph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G,VertexType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u)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在顶点表中的下标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if(u==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-1;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786688" y="3095625"/>
            <a:ext cx="1357313" cy="2549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87"/>
          <p:cNvSpPr>
            <a:spLocks noChangeArrowheads="1"/>
          </p:cNvSpPr>
          <p:nvPr/>
        </p:nvSpPr>
        <p:spPr bwMode="auto">
          <a:xfrm>
            <a:off x="801688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7"/>
          <p:cNvSpPr txBox="1">
            <a:spLocks noChangeArrowheads="1"/>
          </p:cNvSpPr>
          <p:nvPr/>
        </p:nvSpPr>
        <p:spPr bwMode="auto">
          <a:xfrm>
            <a:off x="188913" y="1125538"/>
            <a:ext cx="87630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3810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对每个顶点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建立一个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单链表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，把与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有关联的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边的信息链接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起来，每个结点设为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个域；</a:t>
            </a:r>
          </a:p>
        </p:txBody>
      </p:sp>
      <p:sp>
        <p:nvSpPr>
          <p:cNvPr id="47107" name="Text Box 48"/>
          <p:cNvSpPr txBox="1"/>
          <p:nvPr/>
        </p:nvSpPr>
        <p:spPr>
          <a:xfrm>
            <a:off x="188913" y="5167313"/>
            <a:ext cx="91440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marL="381000" indent="-381000" defTabSz="914400" eaLnBrk="1" hangingPunct="1">
              <a:buClr>
                <a:srgbClr val="FF0000"/>
              </a:buClr>
              <a:buFont typeface="Wingdings" panose="05000000000000000000" pitchFamily="2" charset="2"/>
              <a:buChar char="v"/>
              <a:tabLst>
                <a:tab pos="381000" algn="l"/>
              </a:tabLst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每个单链表有一个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头结点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（设为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个域），存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信息；</a:t>
            </a:r>
          </a:p>
        </p:txBody>
      </p:sp>
      <p:graphicFrame>
        <p:nvGraphicFramePr>
          <p:cNvPr id="747569" name="Group 49"/>
          <p:cNvGraphicFramePr>
            <a:graphicFrameLocks noGrp="1"/>
          </p:cNvGraphicFramePr>
          <p:nvPr/>
        </p:nvGraphicFramePr>
        <p:xfrm>
          <a:off x="4532313" y="2743200"/>
          <a:ext cx="3810000" cy="519113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adjvex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nextarc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47579" name="Group 59"/>
          <p:cNvGraphicFramePr>
            <a:graphicFrameLocks noGrp="1"/>
          </p:cNvGraphicFramePr>
          <p:nvPr/>
        </p:nvGraphicFramePr>
        <p:xfrm>
          <a:off x="468313" y="2759075"/>
          <a:ext cx="2540000" cy="519113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firstarc</a:t>
                      </a:r>
                      <a:endParaRPr kumimoji="1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7587" name="Rectangle 67"/>
          <p:cNvSpPr>
            <a:spLocks noChangeArrowheads="1"/>
          </p:cNvSpPr>
          <p:nvPr/>
        </p:nvSpPr>
        <p:spPr bwMode="auto">
          <a:xfrm>
            <a:off x="5903913" y="22098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表结点</a:t>
            </a:r>
          </a:p>
        </p:txBody>
      </p:sp>
      <p:sp>
        <p:nvSpPr>
          <p:cNvPr id="747588" name="Rectangle 68"/>
          <p:cNvSpPr>
            <a:spLocks noChangeArrowheads="1"/>
          </p:cNvSpPr>
          <p:nvPr/>
        </p:nvSpPr>
        <p:spPr bwMode="auto">
          <a:xfrm>
            <a:off x="1001713" y="22098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头结点</a:t>
            </a:r>
          </a:p>
        </p:txBody>
      </p:sp>
      <p:sp>
        <p:nvSpPr>
          <p:cNvPr id="31768" name="AutoShape 69"/>
          <p:cNvSpPr>
            <a:spLocks noChangeArrowheads="1"/>
          </p:cNvSpPr>
          <p:nvPr/>
        </p:nvSpPr>
        <p:spPr bwMode="auto">
          <a:xfrm>
            <a:off x="3770313" y="3733800"/>
            <a:ext cx="1752600" cy="1127125"/>
          </a:xfrm>
          <a:prstGeom prst="wedgeRoundRectCallout">
            <a:avLst>
              <a:gd name="adj1" fmla="val 19243"/>
              <a:gd name="adj2" fmla="val -88671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一个邻接点的位置</a:t>
            </a:r>
          </a:p>
        </p:txBody>
      </p:sp>
      <p:sp>
        <p:nvSpPr>
          <p:cNvPr id="31769" name="AutoShape 70"/>
          <p:cNvSpPr>
            <a:spLocks noChangeArrowheads="1"/>
          </p:cNvSpPr>
          <p:nvPr/>
        </p:nvSpPr>
        <p:spPr bwMode="auto">
          <a:xfrm>
            <a:off x="5640388" y="3733800"/>
            <a:ext cx="1717675" cy="1127125"/>
          </a:xfrm>
          <a:prstGeom prst="wedgeRoundRectCallout">
            <a:avLst>
              <a:gd name="adj1" fmla="val 6993"/>
              <a:gd name="adj2" fmla="val -84657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，指向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下一个边或弧的结点</a:t>
            </a:r>
          </a:p>
        </p:txBody>
      </p:sp>
      <p:sp>
        <p:nvSpPr>
          <p:cNvPr id="31770" name="AutoShape 71"/>
          <p:cNvSpPr>
            <a:spLocks noChangeArrowheads="1"/>
          </p:cNvSpPr>
          <p:nvPr/>
        </p:nvSpPr>
        <p:spPr bwMode="auto">
          <a:xfrm>
            <a:off x="7475538" y="3733800"/>
            <a:ext cx="1628775" cy="1127125"/>
          </a:xfrm>
          <a:prstGeom prst="wedgeRoundRectCallout">
            <a:avLst>
              <a:gd name="adj1" fmla="val -17355"/>
              <a:gd name="adj2" fmla="val -81982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，与边有关信息（如权值）</a:t>
            </a:r>
          </a:p>
        </p:txBody>
      </p:sp>
      <p:sp>
        <p:nvSpPr>
          <p:cNvPr id="31771" name="AutoShape 72"/>
          <p:cNvSpPr>
            <a:spLocks noChangeArrowheads="1"/>
          </p:cNvSpPr>
          <p:nvPr/>
        </p:nvSpPr>
        <p:spPr bwMode="auto">
          <a:xfrm>
            <a:off x="188913" y="3733800"/>
            <a:ext cx="1524000" cy="1128713"/>
          </a:xfrm>
          <a:prstGeom prst="wedgeRoundRectCallout">
            <a:avLst>
              <a:gd name="adj1" fmla="val 6123"/>
              <a:gd name="adj2" fmla="val -92684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，存储顶点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信息</a:t>
            </a:r>
          </a:p>
        </p:txBody>
      </p:sp>
      <p:sp>
        <p:nvSpPr>
          <p:cNvPr id="31772" name="AutoShape 73"/>
          <p:cNvSpPr>
            <a:spLocks noChangeArrowheads="1"/>
          </p:cNvSpPr>
          <p:nvPr/>
        </p:nvSpPr>
        <p:spPr bwMode="auto">
          <a:xfrm>
            <a:off x="1830388" y="3732213"/>
            <a:ext cx="1752600" cy="1128713"/>
          </a:xfrm>
          <a:prstGeom prst="wedgeRoundRectCallout">
            <a:avLst>
              <a:gd name="adj1" fmla="val -1703"/>
              <a:gd name="adj2" fmla="val -87333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链域，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指向单链表的第一个结点</a:t>
            </a:r>
          </a:p>
        </p:txBody>
      </p:sp>
      <p:sp>
        <p:nvSpPr>
          <p:cNvPr id="31773" name="Line 74"/>
          <p:cNvSpPr>
            <a:spLocks noChangeShapeType="1"/>
          </p:cNvSpPr>
          <p:nvPr/>
        </p:nvSpPr>
        <p:spPr bwMode="auto">
          <a:xfrm>
            <a:off x="3008313" y="2971800"/>
            <a:ext cx="1524000" cy="0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7596" name="Rectangle 76"/>
          <p:cNvSpPr>
            <a:spLocks noChangeArrowheads="1"/>
          </p:cNvSpPr>
          <p:nvPr/>
        </p:nvSpPr>
        <p:spPr bwMode="auto">
          <a:xfrm>
            <a:off x="188913" y="5780088"/>
            <a:ext cx="70421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每个单链表的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头结点另外用顺序存储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结构存储。</a:t>
            </a:r>
          </a:p>
        </p:txBody>
      </p:sp>
      <p:sp>
        <p:nvSpPr>
          <p:cNvPr id="31775" name="Rectangle 77"/>
          <p:cNvSpPr>
            <a:spLocks noChangeArrowheads="1"/>
          </p:cNvSpPr>
          <p:nvPr/>
        </p:nvSpPr>
        <p:spPr bwMode="auto">
          <a:xfrm>
            <a:off x="817563" y="185738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邻接表（链式）表示法</a:t>
            </a:r>
          </a:p>
        </p:txBody>
      </p:sp>
    </p:spTree>
  </p:cSld>
  <p:clrMapOvr>
    <a:masterClrMapping/>
  </p:clrMapOvr>
  <p:transition>
    <p:check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 bwMode="auto">
          <a:xfrm>
            <a:off x="0" y="1727200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9476B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8435" name="图片 2"/>
          <p:cNvPicPr>
            <a:picLocks noChangeAspect="1"/>
          </p:cNvPicPr>
          <p:nvPr/>
        </p:nvPicPr>
        <p:blipFill>
          <a:blip r:embed="rId3"/>
          <a:srcRect l="1575" t="11116"/>
          <a:stretch>
            <a:fillRect/>
          </a:stretch>
        </p:blipFill>
        <p:spPr>
          <a:xfrm>
            <a:off x="-4762" y="0"/>
            <a:ext cx="9124950" cy="162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" name="矩形 62"/>
          <p:cNvSpPr/>
          <p:nvPr/>
        </p:nvSpPr>
        <p:spPr bwMode="auto">
          <a:xfrm>
            <a:off x="23813" y="9525"/>
            <a:ext cx="9151938" cy="160972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1085" y="2493010"/>
            <a:ext cx="7832725" cy="3199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掌握：图的基本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概念及相关术语和性质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邻接矩阵和邻接表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两种存储表示方法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熟练掌握：图的两种遍历方法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熟练掌握：最短路算法（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1" lang="zh-CN" altLang="en-US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</a:t>
            </a:r>
            <a:r>
              <a:rPr kumimoji="1" lang="zh-CN" altLang="en-US" sz="2400" b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构造最小生成树的两种算法（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1" lang="zh-CN" altLang="en-US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1" lang="zh-CN" altLang="en-US" sz="2400" b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）、拓扑排序方法、求解关键路径的方法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439" name="组合 28"/>
          <p:cNvGrpSpPr/>
          <p:nvPr/>
        </p:nvGrpSpPr>
        <p:grpSpPr>
          <a:xfrm>
            <a:off x="454343" y="2500239"/>
            <a:ext cx="614503" cy="631855"/>
            <a:chOff x="6242320" y="1115310"/>
            <a:chExt cx="589786" cy="606697"/>
          </a:xfrm>
        </p:grpSpPr>
        <p:sp>
          <p:nvSpPr>
            <p:cNvPr id="12310" name="TextBox 6"/>
            <p:cNvSpPr txBox="1">
              <a:spLocks noChangeArrowheads="1"/>
            </p:cNvSpPr>
            <p:nvPr/>
          </p:nvSpPr>
          <p:spPr bwMode="auto">
            <a:xfrm>
              <a:off x="6327934" y="1115310"/>
              <a:ext cx="447096" cy="47253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11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05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0" name="组合 45"/>
          <p:cNvGrpSpPr/>
          <p:nvPr/>
        </p:nvGrpSpPr>
        <p:grpSpPr>
          <a:xfrm>
            <a:off x="454343" y="3129038"/>
            <a:ext cx="614503" cy="636810"/>
            <a:chOff x="6242320" y="2382823"/>
            <a:chExt cx="589786" cy="611906"/>
          </a:xfrm>
        </p:grpSpPr>
        <p:sp>
          <p:nvSpPr>
            <p:cNvPr id="12308" name="TextBox 6"/>
            <p:cNvSpPr txBox="1">
              <a:spLocks noChangeArrowheads="1"/>
            </p:cNvSpPr>
            <p:nvPr/>
          </p:nvSpPr>
          <p:spPr bwMode="auto">
            <a:xfrm>
              <a:off x="6327934" y="2382823"/>
              <a:ext cx="447096" cy="47288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9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05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1" name="组合 48"/>
          <p:cNvGrpSpPr/>
          <p:nvPr/>
        </p:nvGrpSpPr>
        <p:grpSpPr>
          <a:xfrm>
            <a:off x="454343" y="3708850"/>
            <a:ext cx="614503" cy="625248"/>
            <a:chOff x="6242320" y="3650325"/>
            <a:chExt cx="589786" cy="600591"/>
          </a:xfrm>
        </p:grpSpPr>
        <p:sp>
          <p:nvSpPr>
            <p:cNvPr id="12306" name="TextBox 6"/>
            <p:cNvSpPr txBox="1">
              <a:spLocks noChangeArrowheads="1"/>
            </p:cNvSpPr>
            <p:nvPr/>
          </p:nvSpPr>
          <p:spPr bwMode="auto">
            <a:xfrm>
              <a:off x="6327934" y="3650325"/>
              <a:ext cx="447096" cy="47271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7" name="文本框 24"/>
            <p:cNvSpPr txBox="1">
              <a:spLocks noChangeArrowheads="1"/>
            </p:cNvSpPr>
            <p:nvPr/>
          </p:nvSpPr>
          <p:spPr bwMode="auto">
            <a:xfrm>
              <a:off x="6242320" y="4045360"/>
              <a:ext cx="589786" cy="2055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2" name="组合 51"/>
          <p:cNvGrpSpPr/>
          <p:nvPr/>
        </p:nvGrpSpPr>
        <p:grpSpPr>
          <a:xfrm>
            <a:off x="454343" y="4307660"/>
            <a:ext cx="614503" cy="612858"/>
            <a:chOff x="6250444" y="4917065"/>
            <a:chExt cx="589786" cy="590562"/>
          </a:xfrm>
        </p:grpSpPr>
        <p:sp>
          <p:nvSpPr>
            <p:cNvPr id="12304" name="TextBox 6"/>
            <p:cNvSpPr txBox="1">
              <a:spLocks noChangeArrowheads="1"/>
            </p:cNvSpPr>
            <p:nvPr/>
          </p:nvSpPr>
          <p:spPr bwMode="auto">
            <a:xfrm>
              <a:off x="6326545" y="4917065"/>
              <a:ext cx="448681" cy="47422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5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06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4" name="组合 3"/>
          <p:cNvGrpSpPr/>
          <p:nvPr/>
        </p:nvGrpSpPr>
        <p:grpSpPr>
          <a:xfrm>
            <a:off x="3684588" y="336550"/>
            <a:ext cx="1830387" cy="1831975"/>
            <a:chOff x="3117668" y="234317"/>
            <a:chExt cx="2127323" cy="2127323"/>
          </a:xfrm>
        </p:grpSpPr>
        <p:sp>
          <p:nvSpPr>
            <p:cNvPr id="46" name="椭圆 45"/>
            <p:cNvSpPr/>
            <p:nvPr/>
          </p:nvSpPr>
          <p:spPr>
            <a:xfrm>
              <a:off x="3117668" y="234317"/>
              <a:ext cx="2127323" cy="2127323"/>
            </a:xfrm>
            <a:prstGeom prst="ellipse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372208" y="482505"/>
              <a:ext cx="1630947" cy="16309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65100">
                <a:schemeClr val="tx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449" name="组合 47"/>
            <p:cNvGrpSpPr/>
            <p:nvPr/>
          </p:nvGrpSpPr>
          <p:grpSpPr>
            <a:xfrm>
              <a:off x="3250509" y="768989"/>
              <a:ext cx="1800200" cy="1001573"/>
              <a:chOff x="3896925" y="1033243"/>
              <a:chExt cx="1350150" cy="751179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4256708" y="1399568"/>
                <a:ext cx="690504" cy="384356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marR="0" algn="dist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135" b="0" kern="1200" cap="none" spc="0" normalizeH="0" baseline="0" noProof="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target</a:t>
                </a:r>
              </a:p>
            </p:txBody>
          </p:sp>
          <p:sp>
            <p:nvSpPr>
              <p:cNvPr id="50" name="Rectangle 9"/>
              <p:cNvSpPr/>
              <p:nvPr/>
            </p:nvSpPr>
            <p:spPr>
              <a:xfrm>
                <a:off x="3896926" y="1033186"/>
                <a:ext cx="1350565" cy="6926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73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目标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0"/>
          <p:cNvSpPr>
            <a:spLocks noChangeArrowheads="1"/>
          </p:cNvSpPr>
          <p:nvPr/>
        </p:nvSpPr>
        <p:spPr bwMode="auto">
          <a:xfrm>
            <a:off x="4368800" y="3019425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Rectangle 31"/>
          <p:cNvSpPr>
            <a:spLocks noChangeArrowheads="1"/>
          </p:cNvSpPr>
          <p:nvPr/>
        </p:nvSpPr>
        <p:spPr bwMode="auto">
          <a:xfrm>
            <a:off x="3886200" y="3019425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2" name="Rectangle 32"/>
          <p:cNvSpPr>
            <a:spLocks noChangeArrowheads="1"/>
          </p:cNvSpPr>
          <p:nvPr/>
        </p:nvSpPr>
        <p:spPr bwMode="auto">
          <a:xfrm>
            <a:off x="4368800" y="2563813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3" name="Rectangle 33"/>
          <p:cNvSpPr>
            <a:spLocks noChangeArrowheads="1"/>
          </p:cNvSpPr>
          <p:nvPr/>
        </p:nvSpPr>
        <p:spPr bwMode="auto">
          <a:xfrm>
            <a:off x="3886200" y="2563813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4" name="Rectangle 34"/>
          <p:cNvSpPr>
            <a:spLocks noChangeArrowheads="1"/>
          </p:cNvSpPr>
          <p:nvPr/>
        </p:nvSpPr>
        <p:spPr bwMode="auto">
          <a:xfrm>
            <a:off x="4368800" y="2108200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Rectangle 35"/>
          <p:cNvSpPr>
            <a:spLocks noChangeArrowheads="1"/>
          </p:cNvSpPr>
          <p:nvPr/>
        </p:nvSpPr>
        <p:spPr bwMode="auto">
          <a:xfrm>
            <a:off x="3886200" y="2108200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Rectangle 36"/>
          <p:cNvSpPr>
            <a:spLocks noChangeArrowheads="1"/>
          </p:cNvSpPr>
          <p:nvPr/>
        </p:nvSpPr>
        <p:spPr bwMode="auto">
          <a:xfrm>
            <a:off x="4368800" y="1652588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Rectangle 37"/>
          <p:cNvSpPr>
            <a:spLocks noChangeArrowheads="1"/>
          </p:cNvSpPr>
          <p:nvPr/>
        </p:nvSpPr>
        <p:spPr bwMode="auto">
          <a:xfrm>
            <a:off x="3886200" y="1652588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Rectangle 38"/>
          <p:cNvSpPr>
            <a:spLocks noChangeArrowheads="1"/>
          </p:cNvSpPr>
          <p:nvPr/>
        </p:nvSpPr>
        <p:spPr bwMode="auto">
          <a:xfrm>
            <a:off x="4368800" y="1196975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Rectangle 39"/>
          <p:cNvSpPr>
            <a:spLocks noChangeArrowheads="1"/>
          </p:cNvSpPr>
          <p:nvPr/>
        </p:nvSpPr>
        <p:spPr bwMode="auto">
          <a:xfrm>
            <a:off x="3886200" y="1196975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Line 40"/>
          <p:cNvSpPr>
            <a:spLocks noChangeShapeType="1"/>
          </p:cNvSpPr>
          <p:nvPr/>
        </p:nvSpPr>
        <p:spPr bwMode="auto">
          <a:xfrm>
            <a:off x="3886200" y="1196975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1" name="Line 41"/>
          <p:cNvSpPr>
            <a:spLocks noChangeShapeType="1"/>
          </p:cNvSpPr>
          <p:nvPr/>
        </p:nvSpPr>
        <p:spPr bwMode="auto">
          <a:xfrm>
            <a:off x="4368800" y="1196975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2" name="Line 42"/>
          <p:cNvSpPr>
            <a:spLocks noChangeShapeType="1"/>
          </p:cNvSpPr>
          <p:nvPr/>
        </p:nvSpPr>
        <p:spPr bwMode="auto">
          <a:xfrm>
            <a:off x="4876800" y="1196975"/>
            <a:ext cx="0" cy="2278063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3" name="Line 43"/>
          <p:cNvSpPr>
            <a:spLocks noChangeShapeType="1"/>
          </p:cNvSpPr>
          <p:nvPr/>
        </p:nvSpPr>
        <p:spPr bwMode="auto">
          <a:xfrm>
            <a:off x="3886200" y="1196975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4" name="Line 44"/>
          <p:cNvSpPr>
            <a:spLocks noChangeShapeType="1"/>
          </p:cNvSpPr>
          <p:nvPr/>
        </p:nvSpPr>
        <p:spPr bwMode="auto">
          <a:xfrm>
            <a:off x="3886200" y="1652588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5" name="Line 45"/>
          <p:cNvSpPr>
            <a:spLocks noChangeShapeType="1"/>
          </p:cNvSpPr>
          <p:nvPr/>
        </p:nvSpPr>
        <p:spPr bwMode="auto">
          <a:xfrm>
            <a:off x="3886200" y="2108200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6" name="Line 46"/>
          <p:cNvSpPr>
            <a:spLocks noChangeShapeType="1"/>
          </p:cNvSpPr>
          <p:nvPr/>
        </p:nvSpPr>
        <p:spPr bwMode="auto">
          <a:xfrm>
            <a:off x="3886200" y="2563813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7" name="Line 47"/>
          <p:cNvSpPr>
            <a:spLocks noChangeShapeType="1"/>
          </p:cNvSpPr>
          <p:nvPr/>
        </p:nvSpPr>
        <p:spPr bwMode="auto">
          <a:xfrm>
            <a:off x="3886200" y="3019425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8" name="Line 48"/>
          <p:cNvSpPr>
            <a:spLocks noChangeShapeType="1"/>
          </p:cNvSpPr>
          <p:nvPr/>
        </p:nvSpPr>
        <p:spPr bwMode="auto">
          <a:xfrm>
            <a:off x="3886200" y="3475038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2006" name="表格 42005"/>
          <p:cNvGraphicFramePr/>
          <p:nvPr/>
        </p:nvGraphicFramePr>
        <p:xfrm>
          <a:off x="3352800" y="1214438"/>
          <a:ext cx="533400" cy="22860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48611" name="Line 67"/>
          <p:cNvSpPr>
            <a:spLocks noChangeShapeType="1"/>
          </p:cNvSpPr>
          <p:nvPr/>
        </p:nvSpPr>
        <p:spPr bwMode="auto">
          <a:xfrm>
            <a:off x="4724400" y="13954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2" name="Line 68"/>
          <p:cNvSpPr>
            <a:spLocks noChangeShapeType="1"/>
          </p:cNvSpPr>
          <p:nvPr/>
        </p:nvSpPr>
        <p:spPr bwMode="auto">
          <a:xfrm>
            <a:off x="4724400" y="27670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3" name="Line 69"/>
          <p:cNvSpPr>
            <a:spLocks noChangeShapeType="1"/>
          </p:cNvSpPr>
          <p:nvPr/>
        </p:nvSpPr>
        <p:spPr bwMode="auto">
          <a:xfrm>
            <a:off x="4724400" y="32242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4" name="Line 70"/>
          <p:cNvSpPr>
            <a:spLocks noChangeShapeType="1"/>
          </p:cNvSpPr>
          <p:nvPr/>
        </p:nvSpPr>
        <p:spPr bwMode="auto">
          <a:xfrm>
            <a:off x="4724400" y="18526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5" name="Line 71"/>
          <p:cNvSpPr>
            <a:spLocks noChangeShapeType="1"/>
          </p:cNvSpPr>
          <p:nvPr/>
        </p:nvSpPr>
        <p:spPr bwMode="auto">
          <a:xfrm>
            <a:off x="4724400" y="23098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72"/>
          <p:cNvGrpSpPr/>
          <p:nvPr/>
        </p:nvGrpSpPr>
        <p:grpSpPr bwMode="auto">
          <a:xfrm>
            <a:off x="5257800" y="1229519"/>
            <a:ext cx="2133600" cy="395287"/>
            <a:chOff x="3168" y="816"/>
            <a:chExt cx="1344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09" name="Rectangle 73"/>
            <p:cNvSpPr>
              <a:spLocks noChangeArrowheads="1"/>
            </p:cNvSpPr>
            <p:nvPr/>
          </p:nvSpPr>
          <p:spPr bwMode="auto">
            <a:xfrm>
              <a:off x="4224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2810" name="Rectangle 74"/>
            <p:cNvSpPr>
              <a:spLocks noChangeArrowheads="1"/>
            </p:cNvSpPr>
            <p:nvPr/>
          </p:nvSpPr>
          <p:spPr bwMode="auto">
            <a:xfrm>
              <a:off x="3936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2811" name="Line 75"/>
            <p:cNvSpPr>
              <a:spLocks noChangeShapeType="1"/>
            </p:cNvSpPr>
            <p:nvPr/>
          </p:nvSpPr>
          <p:spPr bwMode="auto">
            <a:xfrm>
              <a:off x="3936" y="816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2" name="Line 76"/>
            <p:cNvSpPr>
              <a:spLocks noChangeShapeType="1"/>
            </p:cNvSpPr>
            <p:nvPr/>
          </p:nvSpPr>
          <p:spPr bwMode="auto">
            <a:xfrm>
              <a:off x="3936" y="1065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3" name="Line 77"/>
            <p:cNvSpPr>
              <a:spLocks noChangeShapeType="1"/>
            </p:cNvSpPr>
            <p:nvPr/>
          </p:nvSpPr>
          <p:spPr bwMode="auto">
            <a:xfrm>
              <a:off x="3936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4" name="Line 78"/>
            <p:cNvSpPr>
              <a:spLocks noChangeShapeType="1"/>
            </p:cNvSpPr>
            <p:nvPr/>
          </p:nvSpPr>
          <p:spPr bwMode="auto">
            <a:xfrm>
              <a:off x="4224" y="816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5" name="Line 79"/>
            <p:cNvSpPr>
              <a:spLocks noChangeShapeType="1"/>
            </p:cNvSpPr>
            <p:nvPr/>
          </p:nvSpPr>
          <p:spPr bwMode="auto">
            <a:xfrm>
              <a:off x="4512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6" name="Rectangle 80"/>
            <p:cNvSpPr>
              <a:spLocks noChangeArrowheads="1"/>
            </p:cNvSpPr>
            <p:nvPr/>
          </p:nvSpPr>
          <p:spPr bwMode="auto">
            <a:xfrm>
              <a:off x="3456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7" name="Rectangle 81"/>
            <p:cNvSpPr>
              <a:spLocks noChangeArrowheads="1"/>
            </p:cNvSpPr>
            <p:nvPr/>
          </p:nvSpPr>
          <p:spPr bwMode="auto">
            <a:xfrm>
              <a:off x="3168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2818" name="Line 82"/>
            <p:cNvSpPr>
              <a:spLocks noChangeShapeType="1"/>
            </p:cNvSpPr>
            <p:nvPr/>
          </p:nvSpPr>
          <p:spPr bwMode="auto">
            <a:xfrm>
              <a:off x="3168" y="816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9" name="Line 83"/>
            <p:cNvSpPr>
              <a:spLocks noChangeShapeType="1"/>
            </p:cNvSpPr>
            <p:nvPr/>
          </p:nvSpPr>
          <p:spPr bwMode="auto">
            <a:xfrm>
              <a:off x="3168" y="1065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0" name="Line 84"/>
            <p:cNvSpPr>
              <a:spLocks noChangeShapeType="1"/>
            </p:cNvSpPr>
            <p:nvPr/>
          </p:nvSpPr>
          <p:spPr bwMode="auto">
            <a:xfrm>
              <a:off x="3168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1" name="Line 85"/>
            <p:cNvSpPr>
              <a:spLocks noChangeShapeType="1"/>
            </p:cNvSpPr>
            <p:nvPr/>
          </p:nvSpPr>
          <p:spPr bwMode="auto">
            <a:xfrm>
              <a:off x="3456" y="816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2" name="Line 86"/>
            <p:cNvSpPr>
              <a:spLocks noChangeShapeType="1"/>
            </p:cNvSpPr>
            <p:nvPr/>
          </p:nvSpPr>
          <p:spPr bwMode="auto">
            <a:xfrm>
              <a:off x="3744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3" name="Line 87"/>
            <p:cNvSpPr>
              <a:spLocks noChangeShapeType="1"/>
            </p:cNvSpPr>
            <p:nvPr/>
          </p:nvSpPr>
          <p:spPr bwMode="auto">
            <a:xfrm>
              <a:off x="3600" y="960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88"/>
          <p:cNvGrpSpPr/>
          <p:nvPr/>
        </p:nvGrpSpPr>
        <p:grpSpPr bwMode="auto">
          <a:xfrm>
            <a:off x="5257800" y="2143919"/>
            <a:ext cx="3352800" cy="395287"/>
            <a:chOff x="3168" y="1488"/>
            <a:chExt cx="2112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25" name="Rectangle 89"/>
            <p:cNvSpPr>
              <a:spLocks noChangeArrowheads="1"/>
            </p:cNvSpPr>
            <p:nvPr/>
          </p:nvSpPr>
          <p:spPr bwMode="auto">
            <a:xfrm>
              <a:off x="422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6" name="Rectangle 90"/>
            <p:cNvSpPr>
              <a:spLocks noChangeArrowheads="1"/>
            </p:cNvSpPr>
            <p:nvPr/>
          </p:nvSpPr>
          <p:spPr bwMode="auto">
            <a:xfrm>
              <a:off x="393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2827" name="Line 91"/>
            <p:cNvSpPr>
              <a:spLocks noChangeShapeType="1"/>
            </p:cNvSpPr>
            <p:nvPr/>
          </p:nvSpPr>
          <p:spPr bwMode="auto">
            <a:xfrm>
              <a:off x="3936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8" name="Line 92"/>
            <p:cNvSpPr>
              <a:spLocks noChangeShapeType="1"/>
            </p:cNvSpPr>
            <p:nvPr/>
          </p:nvSpPr>
          <p:spPr bwMode="auto">
            <a:xfrm>
              <a:off x="3936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9" name="Line 93"/>
            <p:cNvSpPr>
              <a:spLocks noChangeShapeType="1"/>
            </p:cNvSpPr>
            <p:nvPr/>
          </p:nvSpPr>
          <p:spPr bwMode="auto">
            <a:xfrm>
              <a:off x="4224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0" name="Line 94"/>
            <p:cNvSpPr>
              <a:spLocks noChangeShapeType="1"/>
            </p:cNvSpPr>
            <p:nvPr/>
          </p:nvSpPr>
          <p:spPr bwMode="auto">
            <a:xfrm>
              <a:off x="4512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1" name="Rectangle 95"/>
            <p:cNvSpPr>
              <a:spLocks noChangeArrowheads="1"/>
            </p:cNvSpPr>
            <p:nvPr/>
          </p:nvSpPr>
          <p:spPr bwMode="auto">
            <a:xfrm>
              <a:off x="345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2" name="Rectangle 96"/>
            <p:cNvSpPr>
              <a:spLocks noChangeArrowheads="1"/>
            </p:cNvSpPr>
            <p:nvPr/>
          </p:nvSpPr>
          <p:spPr bwMode="auto">
            <a:xfrm>
              <a:off x="3168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2833" name="Line 97"/>
            <p:cNvSpPr>
              <a:spLocks noChangeShapeType="1"/>
            </p:cNvSpPr>
            <p:nvPr/>
          </p:nvSpPr>
          <p:spPr bwMode="auto">
            <a:xfrm>
              <a:off x="3168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4" name="Line 98"/>
            <p:cNvSpPr>
              <a:spLocks noChangeShapeType="1"/>
            </p:cNvSpPr>
            <p:nvPr/>
          </p:nvSpPr>
          <p:spPr bwMode="auto">
            <a:xfrm>
              <a:off x="3168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5" name="Line 99"/>
            <p:cNvSpPr>
              <a:spLocks noChangeShapeType="1"/>
            </p:cNvSpPr>
            <p:nvPr/>
          </p:nvSpPr>
          <p:spPr bwMode="auto">
            <a:xfrm>
              <a:off x="3168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6" name="Line 100"/>
            <p:cNvSpPr>
              <a:spLocks noChangeShapeType="1"/>
            </p:cNvSpPr>
            <p:nvPr/>
          </p:nvSpPr>
          <p:spPr bwMode="auto">
            <a:xfrm>
              <a:off x="3456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7" name="Line 101"/>
            <p:cNvSpPr>
              <a:spLocks noChangeShapeType="1"/>
            </p:cNvSpPr>
            <p:nvPr/>
          </p:nvSpPr>
          <p:spPr bwMode="auto">
            <a:xfrm>
              <a:off x="374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8" name="Rectangle 102"/>
            <p:cNvSpPr>
              <a:spLocks noChangeArrowheads="1"/>
            </p:cNvSpPr>
            <p:nvPr/>
          </p:nvSpPr>
          <p:spPr bwMode="auto">
            <a:xfrm>
              <a:off x="4992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2839" name="Rectangle 103"/>
            <p:cNvSpPr>
              <a:spLocks noChangeArrowheads="1"/>
            </p:cNvSpPr>
            <p:nvPr/>
          </p:nvSpPr>
          <p:spPr bwMode="auto">
            <a:xfrm>
              <a:off x="470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2840" name="Line 104"/>
            <p:cNvSpPr>
              <a:spLocks noChangeShapeType="1"/>
            </p:cNvSpPr>
            <p:nvPr/>
          </p:nvSpPr>
          <p:spPr bwMode="auto">
            <a:xfrm>
              <a:off x="4704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1" name="Line 105"/>
            <p:cNvSpPr>
              <a:spLocks noChangeShapeType="1"/>
            </p:cNvSpPr>
            <p:nvPr/>
          </p:nvSpPr>
          <p:spPr bwMode="auto">
            <a:xfrm>
              <a:off x="4704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2" name="Line 106"/>
            <p:cNvSpPr>
              <a:spLocks noChangeShapeType="1"/>
            </p:cNvSpPr>
            <p:nvPr/>
          </p:nvSpPr>
          <p:spPr bwMode="auto">
            <a:xfrm>
              <a:off x="470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3" name="Line 107"/>
            <p:cNvSpPr>
              <a:spLocks noChangeShapeType="1"/>
            </p:cNvSpPr>
            <p:nvPr/>
          </p:nvSpPr>
          <p:spPr bwMode="auto">
            <a:xfrm>
              <a:off x="4992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4" name="Line 108"/>
            <p:cNvSpPr>
              <a:spLocks noChangeShapeType="1"/>
            </p:cNvSpPr>
            <p:nvPr/>
          </p:nvSpPr>
          <p:spPr bwMode="auto">
            <a:xfrm>
              <a:off x="5280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5" name="Line 109"/>
            <p:cNvSpPr>
              <a:spLocks noChangeShapeType="1"/>
            </p:cNvSpPr>
            <p:nvPr/>
          </p:nvSpPr>
          <p:spPr bwMode="auto">
            <a:xfrm>
              <a:off x="3600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6" name="Line 110"/>
            <p:cNvSpPr>
              <a:spLocks noChangeShapeType="1"/>
            </p:cNvSpPr>
            <p:nvPr/>
          </p:nvSpPr>
          <p:spPr bwMode="auto">
            <a:xfrm>
              <a:off x="4368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7" name="Line 111"/>
            <p:cNvSpPr>
              <a:spLocks noChangeShapeType="1"/>
            </p:cNvSpPr>
            <p:nvPr/>
          </p:nvSpPr>
          <p:spPr bwMode="auto">
            <a:xfrm>
              <a:off x="3936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112"/>
          <p:cNvGrpSpPr/>
          <p:nvPr/>
        </p:nvGrpSpPr>
        <p:grpSpPr bwMode="auto">
          <a:xfrm>
            <a:off x="5257800" y="1686719"/>
            <a:ext cx="3352800" cy="395287"/>
            <a:chOff x="3168" y="1152"/>
            <a:chExt cx="2112" cy="24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32849" name="Line 113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0" name="Rectangle 114"/>
            <p:cNvSpPr>
              <a:spLocks noChangeArrowheads="1"/>
            </p:cNvSpPr>
            <p:nvPr/>
          </p:nvSpPr>
          <p:spPr bwMode="auto">
            <a:xfrm>
              <a:off x="345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1" name="Rectangle 115"/>
            <p:cNvSpPr>
              <a:spLocks noChangeArrowheads="1"/>
            </p:cNvSpPr>
            <p:nvPr/>
          </p:nvSpPr>
          <p:spPr bwMode="auto">
            <a:xfrm>
              <a:off x="3168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2852" name="Line 116"/>
            <p:cNvSpPr>
              <a:spLocks noChangeShapeType="1"/>
            </p:cNvSpPr>
            <p:nvPr/>
          </p:nvSpPr>
          <p:spPr bwMode="auto">
            <a:xfrm>
              <a:off x="3936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3" name="Line 117"/>
            <p:cNvSpPr>
              <a:spLocks noChangeShapeType="1"/>
            </p:cNvSpPr>
            <p:nvPr/>
          </p:nvSpPr>
          <p:spPr bwMode="auto">
            <a:xfrm>
              <a:off x="3168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4" name="Line 118"/>
            <p:cNvSpPr>
              <a:spLocks noChangeShapeType="1"/>
            </p:cNvSpPr>
            <p:nvPr/>
          </p:nvSpPr>
          <p:spPr bwMode="auto">
            <a:xfrm>
              <a:off x="3168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5" name="Line 119"/>
            <p:cNvSpPr>
              <a:spLocks noChangeShapeType="1"/>
            </p:cNvSpPr>
            <p:nvPr/>
          </p:nvSpPr>
          <p:spPr bwMode="auto">
            <a:xfrm>
              <a:off x="3456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6" name="Line 120"/>
            <p:cNvSpPr>
              <a:spLocks noChangeShapeType="1"/>
            </p:cNvSpPr>
            <p:nvPr/>
          </p:nvSpPr>
          <p:spPr bwMode="auto">
            <a:xfrm>
              <a:off x="374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7" name="Rectangle 121"/>
            <p:cNvSpPr>
              <a:spLocks noChangeArrowheads="1"/>
            </p:cNvSpPr>
            <p:nvPr/>
          </p:nvSpPr>
          <p:spPr bwMode="auto">
            <a:xfrm>
              <a:off x="422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8" name="Rectangle 122"/>
            <p:cNvSpPr>
              <a:spLocks noChangeArrowheads="1"/>
            </p:cNvSpPr>
            <p:nvPr/>
          </p:nvSpPr>
          <p:spPr bwMode="auto">
            <a:xfrm>
              <a:off x="393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2859" name="Line 123"/>
            <p:cNvSpPr>
              <a:spLocks noChangeShapeType="1"/>
            </p:cNvSpPr>
            <p:nvPr/>
          </p:nvSpPr>
          <p:spPr bwMode="auto">
            <a:xfrm>
              <a:off x="3168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0" name="Line 124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1" name="Line 125"/>
            <p:cNvSpPr>
              <a:spLocks noChangeShapeType="1"/>
            </p:cNvSpPr>
            <p:nvPr/>
          </p:nvSpPr>
          <p:spPr bwMode="auto">
            <a:xfrm>
              <a:off x="3936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2" name="Line 126"/>
            <p:cNvSpPr>
              <a:spLocks noChangeShapeType="1"/>
            </p:cNvSpPr>
            <p:nvPr/>
          </p:nvSpPr>
          <p:spPr bwMode="auto">
            <a:xfrm>
              <a:off x="4224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3" name="Line 127"/>
            <p:cNvSpPr>
              <a:spLocks noChangeShapeType="1"/>
            </p:cNvSpPr>
            <p:nvPr/>
          </p:nvSpPr>
          <p:spPr bwMode="auto">
            <a:xfrm>
              <a:off x="4512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4" name="Rectangle 128"/>
            <p:cNvSpPr>
              <a:spLocks noChangeArrowheads="1"/>
            </p:cNvSpPr>
            <p:nvPr/>
          </p:nvSpPr>
          <p:spPr bwMode="auto">
            <a:xfrm>
              <a:off x="4992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2865" name="Rectangle 129"/>
            <p:cNvSpPr>
              <a:spLocks noChangeArrowheads="1"/>
            </p:cNvSpPr>
            <p:nvPr/>
          </p:nvSpPr>
          <p:spPr bwMode="auto">
            <a:xfrm>
              <a:off x="470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2866" name="Line 130"/>
            <p:cNvSpPr>
              <a:spLocks noChangeShapeType="1"/>
            </p:cNvSpPr>
            <p:nvPr/>
          </p:nvSpPr>
          <p:spPr bwMode="auto">
            <a:xfrm>
              <a:off x="4704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7" name="Line 131"/>
            <p:cNvSpPr>
              <a:spLocks noChangeShapeType="1"/>
            </p:cNvSpPr>
            <p:nvPr/>
          </p:nvSpPr>
          <p:spPr bwMode="auto">
            <a:xfrm>
              <a:off x="4704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8" name="Line 132"/>
            <p:cNvSpPr>
              <a:spLocks noChangeShapeType="1"/>
            </p:cNvSpPr>
            <p:nvPr/>
          </p:nvSpPr>
          <p:spPr bwMode="auto">
            <a:xfrm>
              <a:off x="470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9" name="Line 133"/>
            <p:cNvSpPr>
              <a:spLocks noChangeShapeType="1"/>
            </p:cNvSpPr>
            <p:nvPr/>
          </p:nvSpPr>
          <p:spPr bwMode="auto">
            <a:xfrm>
              <a:off x="4992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0" name="Line 134"/>
            <p:cNvSpPr>
              <a:spLocks noChangeShapeType="1"/>
            </p:cNvSpPr>
            <p:nvPr/>
          </p:nvSpPr>
          <p:spPr bwMode="auto">
            <a:xfrm>
              <a:off x="5280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1" name="Line 135"/>
            <p:cNvSpPr>
              <a:spLocks noChangeShapeType="1"/>
            </p:cNvSpPr>
            <p:nvPr/>
          </p:nvSpPr>
          <p:spPr bwMode="auto">
            <a:xfrm>
              <a:off x="3600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2" name="Line 136"/>
            <p:cNvSpPr>
              <a:spLocks noChangeShapeType="1"/>
            </p:cNvSpPr>
            <p:nvPr/>
          </p:nvSpPr>
          <p:spPr bwMode="auto">
            <a:xfrm>
              <a:off x="4368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48793" name="Rectangle 249"/>
          <p:cNvSpPr>
            <a:spLocks noChangeArrowheads="1"/>
          </p:cNvSpPr>
          <p:nvPr/>
        </p:nvSpPr>
        <p:spPr bwMode="auto">
          <a:xfrm>
            <a:off x="173038" y="3956050"/>
            <a:ext cx="910272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邻接表不唯一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，因各个边结点的链入顺序是任意的</a:t>
            </a:r>
          </a:p>
        </p:txBody>
      </p:sp>
      <p:graphicFrame>
        <p:nvGraphicFramePr>
          <p:cNvPr id="748794" name="Group 250"/>
          <p:cNvGraphicFramePr>
            <a:graphicFrameLocks noGrp="1"/>
          </p:cNvGraphicFramePr>
          <p:nvPr/>
        </p:nvGraphicFramePr>
        <p:xfrm>
          <a:off x="3860800" y="1214438"/>
          <a:ext cx="482600" cy="2286000"/>
        </p:xfrm>
        <a:graphic>
          <a:graphicData uri="http://schemas.openxmlformats.org/drawingml/2006/table">
            <a:tbl>
              <a:tblPr/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Group 268"/>
          <p:cNvGrpSpPr/>
          <p:nvPr/>
        </p:nvGrpSpPr>
        <p:grpSpPr bwMode="auto">
          <a:xfrm>
            <a:off x="5257800" y="3134519"/>
            <a:ext cx="3352800" cy="395287"/>
            <a:chOff x="3168" y="1488"/>
            <a:chExt cx="2112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89" name="Rectangle 269"/>
            <p:cNvSpPr>
              <a:spLocks noChangeArrowheads="1"/>
            </p:cNvSpPr>
            <p:nvPr/>
          </p:nvSpPr>
          <p:spPr bwMode="auto">
            <a:xfrm>
              <a:off x="422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0" name="Rectangle 270"/>
            <p:cNvSpPr>
              <a:spLocks noChangeArrowheads="1"/>
            </p:cNvSpPr>
            <p:nvPr/>
          </p:nvSpPr>
          <p:spPr bwMode="auto">
            <a:xfrm>
              <a:off x="393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2891" name="Line 271"/>
            <p:cNvSpPr>
              <a:spLocks noChangeShapeType="1"/>
            </p:cNvSpPr>
            <p:nvPr/>
          </p:nvSpPr>
          <p:spPr bwMode="auto">
            <a:xfrm>
              <a:off x="3936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2" name="Line 272"/>
            <p:cNvSpPr>
              <a:spLocks noChangeShapeType="1"/>
            </p:cNvSpPr>
            <p:nvPr/>
          </p:nvSpPr>
          <p:spPr bwMode="auto">
            <a:xfrm>
              <a:off x="3936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3" name="Line 273"/>
            <p:cNvSpPr>
              <a:spLocks noChangeShapeType="1"/>
            </p:cNvSpPr>
            <p:nvPr/>
          </p:nvSpPr>
          <p:spPr bwMode="auto">
            <a:xfrm>
              <a:off x="4224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4" name="Line 274"/>
            <p:cNvSpPr>
              <a:spLocks noChangeShapeType="1"/>
            </p:cNvSpPr>
            <p:nvPr/>
          </p:nvSpPr>
          <p:spPr bwMode="auto">
            <a:xfrm>
              <a:off x="4512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5" name="Rectangle 275"/>
            <p:cNvSpPr>
              <a:spLocks noChangeArrowheads="1"/>
            </p:cNvSpPr>
            <p:nvPr/>
          </p:nvSpPr>
          <p:spPr bwMode="auto">
            <a:xfrm>
              <a:off x="345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6" name="Rectangle 276"/>
            <p:cNvSpPr>
              <a:spLocks noChangeArrowheads="1"/>
            </p:cNvSpPr>
            <p:nvPr/>
          </p:nvSpPr>
          <p:spPr bwMode="auto">
            <a:xfrm>
              <a:off x="3168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2897" name="Line 277"/>
            <p:cNvSpPr>
              <a:spLocks noChangeShapeType="1"/>
            </p:cNvSpPr>
            <p:nvPr/>
          </p:nvSpPr>
          <p:spPr bwMode="auto">
            <a:xfrm>
              <a:off x="3168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8" name="Line 278"/>
            <p:cNvSpPr>
              <a:spLocks noChangeShapeType="1"/>
            </p:cNvSpPr>
            <p:nvPr/>
          </p:nvSpPr>
          <p:spPr bwMode="auto">
            <a:xfrm>
              <a:off x="3168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9" name="Line 279"/>
            <p:cNvSpPr>
              <a:spLocks noChangeShapeType="1"/>
            </p:cNvSpPr>
            <p:nvPr/>
          </p:nvSpPr>
          <p:spPr bwMode="auto">
            <a:xfrm>
              <a:off x="3168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0" name="Line 280"/>
            <p:cNvSpPr>
              <a:spLocks noChangeShapeType="1"/>
            </p:cNvSpPr>
            <p:nvPr/>
          </p:nvSpPr>
          <p:spPr bwMode="auto">
            <a:xfrm>
              <a:off x="3456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1" name="Line 281"/>
            <p:cNvSpPr>
              <a:spLocks noChangeShapeType="1"/>
            </p:cNvSpPr>
            <p:nvPr/>
          </p:nvSpPr>
          <p:spPr bwMode="auto">
            <a:xfrm>
              <a:off x="374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2" name="Rectangle 282"/>
            <p:cNvSpPr>
              <a:spLocks noChangeArrowheads="1"/>
            </p:cNvSpPr>
            <p:nvPr/>
          </p:nvSpPr>
          <p:spPr bwMode="auto">
            <a:xfrm>
              <a:off x="4992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2903" name="Rectangle 283"/>
            <p:cNvSpPr>
              <a:spLocks noChangeArrowheads="1"/>
            </p:cNvSpPr>
            <p:nvPr/>
          </p:nvSpPr>
          <p:spPr bwMode="auto">
            <a:xfrm>
              <a:off x="470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2904" name="Line 284"/>
            <p:cNvSpPr>
              <a:spLocks noChangeShapeType="1"/>
            </p:cNvSpPr>
            <p:nvPr/>
          </p:nvSpPr>
          <p:spPr bwMode="auto">
            <a:xfrm>
              <a:off x="4704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5" name="Line 285"/>
            <p:cNvSpPr>
              <a:spLocks noChangeShapeType="1"/>
            </p:cNvSpPr>
            <p:nvPr/>
          </p:nvSpPr>
          <p:spPr bwMode="auto">
            <a:xfrm>
              <a:off x="4704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6" name="Line 286"/>
            <p:cNvSpPr>
              <a:spLocks noChangeShapeType="1"/>
            </p:cNvSpPr>
            <p:nvPr/>
          </p:nvSpPr>
          <p:spPr bwMode="auto">
            <a:xfrm>
              <a:off x="470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7" name="Line 287"/>
            <p:cNvSpPr>
              <a:spLocks noChangeShapeType="1"/>
            </p:cNvSpPr>
            <p:nvPr/>
          </p:nvSpPr>
          <p:spPr bwMode="auto">
            <a:xfrm>
              <a:off x="4992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8" name="Line 288"/>
            <p:cNvSpPr>
              <a:spLocks noChangeShapeType="1"/>
            </p:cNvSpPr>
            <p:nvPr/>
          </p:nvSpPr>
          <p:spPr bwMode="auto">
            <a:xfrm>
              <a:off x="5280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9" name="Line 289"/>
            <p:cNvSpPr>
              <a:spLocks noChangeShapeType="1"/>
            </p:cNvSpPr>
            <p:nvPr/>
          </p:nvSpPr>
          <p:spPr bwMode="auto">
            <a:xfrm>
              <a:off x="3600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0" name="Line 290"/>
            <p:cNvSpPr>
              <a:spLocks noChangeShapeType="1"/>
            </p:cNvSpPr>
            <p:nvPr/>
          </p:nvSpPr>
          <p:spPr bwMode="auto">
            <a:xfrm>
              <a:off x="4368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1" name="Line 291"/>
            <p:cNvSpPr>
              <a:spLocks noChangeShapeType="1"/>
            </p:cNvSpPr>
            <p:nvPr/>
          </p:nvSpPr>
          <p:spPr bwMode="auto">
            <a:xfrm>
              <a:off x="3936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292"/>
          <p:cNvGrpSpPr/>
          <p:nvPr/>
        </p:nvGrpSpPr>
        <p:grpSpPr bwMode="auto">
          <a:xfrm>
            <a:off x="5257800" y="2615406"/>
            <a:ext cx="3352800" cy="395288"/>
            <a:chOff x="3168" y="1152"/>
            <a:chExt cx="2112" cy="24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32913" name="Line 293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4" name="Rectangle 294"/>
            <p:cNvSpPr>
              <a:spLocks noChangeArrowheads="1"/>
            </p:cNvSpPr>
            <p:nvPr/>
          </p:nvSpPr>
          <p:spPr bwMode="auto">
            <a:xfrm>
              <a:off x="345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5" name="Rectangle 295"/>
            <p:cNvSpPr>
              <a:spLocks noChangeArrowheads="1"/>
            </p:cNvSpPr>
            <p:nvPr/>
          </p:nvSpPr>
          <p:spPr bwMode="auto">
            <a:xfrm>
              <a:off x="3168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2916" name="Line 296"/>
            <p:cNvSpPr>
              <a:spLocks noChangeShapeType="1"/>
            </p:cNvSpPr>
            <p:nvPr/>
          </p:nvSpPr>
          <p:spPr bwMode="auto">
            <a:xfrm>
              <a:off x="3936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7" name="Line 297"/>
            <p:cNvSpPr>
              <a:spLocks noChangeShapeType="1"/>
            </p:cNvSpPr>
            <p:nvPr/>
          </p:nvSpPr>
          <p:spPr bwMode="auto">
            <a:xfrm>
              <a:off x="3168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8" name="Line 298"/>
            <p:cNvSpPr>
              <a:spLocks noChangeShapeType="1"/>
            </p:cNvSpPr>
            <p:nvPr/>
          </p:nvSpPr>
          <p:spPr bwMode="auto">
            <a:xfrm>
              <a:off x="3168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9" name="Line 299"/>
            <p:cNvSpPr>
              <a:spLocks noChangeShapeType="1"/>
            </p:cNvSpPr>
            <p:nvPr/>
          </p:nvSpPr>
          <p:spPr bwMode="auto">
            <a:xfrm>
              <a:off x="3456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0" name="Line 300"/>
            <p:cNvSpPr>
              <a:spLocks noChangeShapeType="1"/>
            </p:cNvSpPr>
            <p:nvPr/>
          </p:nvSpPr>
          <p:spPr bwMode="auto">
            <a:xfrm>
              <a:off x="374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1" name="Rectangle 301"/>
            <p:cNvSpPr>
              <a:spLocks noChangeArrowheads="1"/>
            </p:cNvSpPr>
            <p:nvPr/>
          </p:nvSpPr>
          <p:spPr bwMode="auto">
            <a:xfrm>
              <a:off x="422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2" name="Rectangle 302"/>
            <p:cNvSpPr>
              <a:spLocks noChangeArrowheads="1"/>
            </p:cNvSpPr>
            <p:nvPr/>
          </p:nvSpPr>
          <p:spPr bwMode="auto">
            <a:xfrm>
              <a:off x="393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2923" name="Line 303"/>
            <p:cNvSpPr>
              <a:spLocks noChangeShapeType="1"/>
            </p:cNvSpPr>
            <p:nvPr/>
          </p:nvSpPr>
          <p:spPr bwMode="auto">
            <a:xfrm>
              <a:off x="3168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4" name="Line 304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5" name="Line 305"/>
            <p:cNvSpPr>
              <a:spLocks noChangeShapeType="1"/>
            </p:cNvSpPr>
            <p:nvPr/>
          </p:nvSpPr>
          <p:spPr bwMode="auto">
            <a:xfrm>
              <a:off x="3936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6" name="Line 306"/>
            <p:cNvSpPr>
              <a:spLocks noChangeShapeType="1"/>
            </p:cNvSpPr>
            <p:nvPr/>
          </p:nvSpPr>
          <p:spPr bwMode="auto">
            <a:xfrm>
              <a:off x="4224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7" name="Line 307"/>
            <p:cNvSpPr>
              <a:spLocks noChangeShapeType="1"/>
            </p:cNvSpPr>
            <p:nvPr/>
          </p:nvSpPr>
          <p:spPr bwMode="auto">
            <a:xfrm>
              <a:off x="4512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8" name="Rectangle 308"/>
            <p:cNvSpPr>
              <a:spLocks noChangeArrowheads="1"/>
            </p:cNvSpPr>
            <p:nvPr/>
          </p:nvSpPr>
          <p:spPr bwMode="auto">
            <a:xfrm>
              <a:off x="4992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2929" name="Rectangle 309"/>
            <p:cNvSpPr>
              <a:spLocks noChangeArrowheads="1"/>
            </p:cNvSpPr>
            <p:nvPr/>
          </p:nvSpPr>
          <p:spPr bwMode="auto">
            <a:xfrm>
              <a:off x="470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2930" name="Line 310"/>
            <p:cNvSpPr>
              <a:spLocks noChangeShapeType="1"/>
            </p:cNvSpPr>
            <p:nvPr/>
          </p:nvSpPr>
          <p:spPr bwMode="auto">
            <a:xfrm>
              <a:off x="4704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1" name="Line 311"/>
            <p:cNvSpPr>
              <a:spLocks noChangeShapeType="1"/>
            </p:cNvSpPr>
            <p:nvPr/>
          </p:nvSpPr>
          <p:spPr bwMode="auto">
            <a:xfrm>
              <a:off x="4704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2" name="Line 312"/>
            <p:cNvSpPr>
              <a:spLocks noChangeShapeType="1"/>
            </p:cNvSpPr>
            <p:nvPr/>
          </p:nvSpPr>
          <p:spPr bwMode="auto">
            <a:xfrm>
              <a:off x="470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3" name="Line 313"/>
            <p:cNvSpPr>
              <a:spLocks noChangeShapeType="1"/>
            </p:cNvSpPr>
            <p:nvPr/>
          </p:nvSpPr>
          <p:spPr bwMode="auto">
            <a:xfrm>
              <a:off x="4992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4" name="Line 314"/>
            <p:cNvSpPr>
              <a:spLocks noChangeShapeType="1"/>
            </p:cNvSpPr>
            <p:nvPr/>
          </p:nvSpPr>
          <p:spPr bwMode="auto">
            <a:xfrm>
              <a:off x="5280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5" name="Line 315"/>
            <p:cNvSpPr>
              <a:spLocks noChangeShapeType="1"/>
            </p:cNvSpPr>
            <p:nvPr/>
          </p:nvSpPr>
          <p:spPr bwMode="auto">
            <a:xfrm>
              <a:off x="3600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6" name="Line 316"/>
            <p:cNvSpPr>
              <a:spLocks noChangeShapeType="1"/>
            </p:cNvSpPr>
            <p:nvPr/>
          </p:nvSpPr>
          <p:spPr bwMode="auto">
            <a:xfrm>
              <a:off x="4368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937" name="Rectangle 318"/>
          <p:cNvSpPr>
            <a:spLocks noChangeArrowheads="1"/>
          </p:cNvSpPr>
          <p:nvPr/>
        </p:nvSpPr>
        <p:spPr bwMode="auto">
          <a:xfrm>
            <a:off x="739775" y="192088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无向图的邻接表表示</a:t>
            </a:r>
          </a:p>
        </p:txBody>
      </p:sp>
      <p:sp>
        <p:nvSpPr>
          <p:cNvPr id="748864" name="Rectangle 320"/>
          <p:cNvSpPr>
            <a:spLocks noChangeArrowheads="1"/>
          </p:cNvSpPr>
          <p:nvPr/>
        </p:nvSpPr>
        <p:spPr bwMode="auto">
          <a:xfrm>
            <a:off x="241300" y="4595813"/>
            <a:ext cx="8704263" cy="1185863"/>
          </a:xfrm>
          <a:prstGeom prst="roundRect">
            <a:avLst>
              <a:gd name="adj" fmla="val 9498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O(n+2e)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若是稀疏图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(e&lt;&lt;n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，比邻接矩阵表示法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省空间。</a:t>
            </a:r>
          </a:p>
        </p:txBody>
      </p:sp>
      <p:sp>
        <p:nvSpPr>
          <p:cNvPr id="748865" name="Rectangle 321"/>
          <p:cNvSpPr>
            <a:spLocks noChangeArrowheads="1"/>
          </p:cNvSpPr>
          <p:nvPr/>
        </p:nvSpPr>
        <p:spPr bwMode="auto">
          <a:xfrm>
            <a:off x="280988" y="6086475"/>
            <a:ext cx="8664575" cy="5238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TD(Vi)=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单链表中链接的结点个数</a:t>
            </a:r>
          </a:p>
        </p:txBody>
      </p:sp>
      <p:grpSp>
        <p:nvGrpSpPr>
          <p:cNvPr id="48175" name="Group 322"/>
          <p:cNvGrpSpPr/>
          <p:nvPr/>
        </p:nvGrpSpPr>
        <p:grpSpPr>
          <a:xfrm>
            <a:off x="504825" y="1477963"/>
            <a:ext cx="2146300" cy="1700212"/>
            <a:chOff x="40" y="413"/>
            <a:chExt cx="1352" cy="816"/>
          </a:xfrm>
        </p:grpSpPr>
        <p:sp>
          <p:nvSpPr>
            <p:cNvPr id="32945" name="Line 327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1" name="Line 333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8" name="Line 330"/>
            <p:cNvSpPr>
              <a:spLocks noChangeShapeType="1"/>
            </p:cNvSpPr>
            <p:nvPr/>
          </p:nvSpPr>
          <p:spPr bwMode="auto">
            <a:xfrm>
              <a:off x="788" y="892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1" name="Oval 323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32942" name="Oval 324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32943" name="Oval 325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32944" name="Oval 326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32946" name="Line 328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7" name="Line 329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9" name="Oval 331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32950" name="Line 332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2" name="Line 334"/>
            <p:cNvSpPr>
              <a:spLocks noChangeShapeType="1"/>
            </p:cNvSpPr>
            <p:nvPr/>
          </p:nvSpPr>
          <p:spPr bwMode="auto">
            <a:xfrm>
              <a:off x="1184" y="610"/>
              <a:ext cx="0" cy="4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3" name="Oval 335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</p:grp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793" grpId="0"/>
      <p:bldP spid="748864" grpId="0" animBg="1"/>
      <p:bldP spid="7488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 bwMode="auto">
          <a:xfrm>
            <a:off x="458788" y="4560888"/>
            <a:ext cx="8226425" cy="1936750"/>
          </a:xfrm>
          <a:prstGeom prst="roundRect">
            <a:avLst>
              <a:gd name="adj" fmla="val 4349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4" name="Oval 130"/>
          <p:cNvSpPr>
            <a:spLocks noChangeArrowheads="1"/>
          </p:cNvSpPr>
          <p:nvPr/>
        </p:nvSpPr>
        <p:spPr bwMode="auto">
          <a:xfrm>
            <a:off x="458788" y="1670050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</p:txBody>
      </p:sp>
      <p:sp>
        <p:nvSpPr>
          <p:cNvPr id="33795" name="Oval 131"/>
          <p:cNvSpPr>
            <a:spLocks noChangeArrowheads="1"/>
          </p:cNvSpPr>
          <p:nvPr/>
        </p:nvSpPr>
        <p:spPr bwMode="auto">
          <a:xfrm>
            <a:off x="2070100" y="1670050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</p:txBody>
      </p:sp>
      <p:sp>
        <p:nvSpPr>
          <p:cNvPr id="33796" name="Oval 132"/>
          <p:cNvSpPr>
            <a:spLocks noChangeArrowheads="1"/>
          </p:cNvSpPr>
          <p:nvPr/>
        </p:nvSpPr>
        <p:spPr bwMode="auto">
          <a:xfrm>
            <a:off x="455613" y="2728913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</p:txBody>
      </p:sp>
      <p:sp>
        <p:nvSpPr>
          <p:cNvPr id="33797" name="Oval 133"/>
          <p:cNvSpPr>
            <a:spLocks noChangeArrowheads="1"/>
          </p:cNvSpPr>
          <p:nvPr/>
        </p:nvSpPr>
        <p:spPr bwMode="auto">
          <a:xfrm>
            <a:off x="2073275" y="2728913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33798" name="Line 134"/>
          <p:cNvSpPr>
            <a:spLocks noChangeShapeType="1"/>
          </p:cNvSpPr>
          <p:nvPr/>
        </p:nvSpPr>
        <p:spPr bwMode="auto">
          <a:xfrm>
            <a:off x="1008063" y="1912938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9" name="Line 135"/>
          <p:cNvSpPr>
            <a:spLocks noChangeShapeType="1"/>
          </p:cNvSpPr>
          <p:nvPr/>
        </p:nvSpPr>
        <p:spPr bwMode="auto">
          <a:xfrm flipH="1">
            <a:off x="711200" y="2195513"/>
            <a:ext cx="0" cy="485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0" name="Line 136"/>
          <p:cNvSpPr>
            <a:spLocks noChangeShapeType="1"/>
          </p:cNvSpPr>
          <p:nvPr/>
        </p:nvSpPr>
        <p:spPr bwMode="auto">
          <a:xfrm>
            <a:off x="1020763" y="2971800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1" name="Line 137"/>
          <p:cNvSpPr>
            <a:spLocks noChangeShapeType="1"/>
          </p:cNvSpPr>
          <p:nvPr/>
        </p:nvSpPr>
        <p:spPr bwMode="auto">
          <a:xfrm>
            <a:off x="954088" y="2033588"/>
            <a:ext cx="1179513" cy="695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46413" y="1709738"/>
            <a:ext cx="3124200" cy="1589087"/>
            <a:chOff x="2911475" y="1843711"/>
            <a:chExt cx="3124201" cy="1589088"/>
          </a:xfrm>
        </p:grpSpPr>
        <p:sp>
          <p:nvSpPr>
            <p:cNvPr id="33803" name="Rectangle 139"/>
            <p:cNvSpPr>
              <a:spLocks noChangeArrowheads="1"/>
            </p:cNvSpPr>
            <p:nvPr/>
          </p:nvSpPr>
          <p:spPr bwMode="auto">
            <a:xfrm>
              <a:off x="3424237" y="3029574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4" name="Rectangle 140"/>
            <p:cNvSpPr>
              <a:spLocks noChangeArrowheads="1"/>
            </p:cNvSpPr>
            <p:nvPr/>
          </p:nvSpPr>
          <p:spPr bwMode="auto">
            <a:xfrm>
              <a:off x="2911475" y="3029574"/>
              <a:ext cx="512762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3805" name="Rectangle 141"/>
            <p:cNvSpPr>
              <a:spLocks noChangeArrowheads="1"/>
            </p:cNvSpPr>
            <p:nvPr/>
          </p:nvSpPr>
          <p:spPr bwMode="auto">
            <a:xfrm>
              <a:off x="3424237" y="2634286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6" name="Rectangle 142"/>
            <p:cNvSpPr>
              <a:spLocks noChangeArrowheads="1"/>
            </p:cNvSpPr>
            <p:nvPr/>
          </p:nvSpPr>
          <p:spPr bwMode="auto">
            <a:xfrm>
              <a:off x="2911475" y="2634286"/>
              <a:ext cx="512762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3807" name="Rectangle 143"/>
            <p:cNvSpPr>
              <a:spLocks noChangeArrowheads="1"/>
            </p:cNvSpPr>
            <p:nvPr/>
          </p:nvSpPr>
          <p:spPr bwMode="auto">
            <a:xfrm>
              <a:off x="3424237" y="2238998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3808" name="Rectangle 144"/>
            <p:cNvSpPr>
              <a:spLocks noChangeArrowheads="1"/>
            </p:cNvSpPr>
            <p:nvPr/>
          </p:nvSpPr>
          <p:spPr bwMode="auto">
            <a:xfrm>
              <a:off x="2911475" y="2238998"/>
              <a:ext cx="512762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3809" name="Rectangle 145"/>
            <p:cNvSpPr>
              <a:spLocks noChangeArrowheads="1"/>
            </p:cNvSpPr>
            <p:nvPr/>
          </p:nvSpPr>
          <p:spPr bwMode="auto">
            <a:xfrm>
              <a:off x="3424237" y="1843711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0" name="Rectangle 146"/>
            <p:cNvSpPr>
              <a:spLocks noChangeArrowheads="1"/>
            </p:cNvSpPr>
            <p:nvPr/>
          </p:nvSpPr>
          <p:spPr bwMode="auto">
            <a:xfrm>
              <a:off x="2911475" y="1843711"/>
              <a:ext cx="512762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3811" name="Line 147"/>
            <p:cNvSpPr>
              <a:spLocks noChangeShapeType="1"/>
            </p:cNvSpPr>
            <p:nvPr/>
          </p:nvSpPr>
          <p:spPr bwMode="auto">
            <a:xfrm>
              <a:off x="2911475" y="1843711"/>
              <a:ext cx="11414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2" name="Line 148"/>
            <p:cNvSpPr>
              <a:spLocks noChangeShapeType="1"/>
            </p:cNvSpPr>
            <p:nvPr/>
          </p:nvSpPr>
          <p:spPr bwMode="auto">
            <a:xfrm>
              <a:off x="2911475" y="2238998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3" name="Line 149"/>
            <p:cNvSpPr>
              <a:spLocks noChangeShapeType="1"/>
            </p:cNvSpPr>
            <p:nvPr/>
          </p:nvSpPr>
          <p:spPr bwMode="auto">
            <a:xfrm>
              <a:off x="2911475" y="2634286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4" name="Line 150"/>
            <p:cNvSpPr>
              <a:spLocks noChangeShapeType="1"/>
            </p:cNvSpPr>
            <p:nvPr/>
          </p:nvSpPr>
          <p:spPr bwMode="auto">
            <a:xfrm>
              <a:off x="2911475" y="3029574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5" name="Line 151"/>
            <p:cNvSpPr>
              <a:spLocks noChangeShapeType="1"/>
            </p:cNvSpPr>
            <p:nvPr/>
          </p:nvSpPr>
          <p:spPr bwMode="auto">
            <a:xfrm>
              <a:off x="2911475" y="3424862"/>
              <a:ext cx="11414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6" name="Line 152"/>
            <p:cNvSpPr>
              <a:spLocks noChangeShapeType="1"/>
            </p:cNvSpPr>
            <p:nvPr/>
          </p:nvSpPr>
          <p:spPr bwMode="auto">
            <a:xfrm>
              <a:off x="2911475" y="1843711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7" name="Line 153"/>
            <p:cNvSpPr>
              <a:spLocks noChangeShapeType="1"/>
            </p:cNvSpPr>
            <p:nvPr/>
          </p:nvSpPr>
          <p:spPr bwMode="auto">
            <a:xfrm>
              <a:off x="3424237" y="1843711"/>
              <a:ext cx="0" cy="158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8" name="Line 154"/>
            <p:cNvSpPr>
              <a:spLocks noChangeShapeType="1"/>
            </p:cNvSpPr>
            <p:nvPr/>
          </p:nvSpPr>
          <p:spPr bwMode="auto">
            <a:xfrm>
              <a:off x="4052887" y="1843711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9" name="Line 155"/>
            <p:cNvSpPr>
              <a:spLocks noChangeShapeType="1"/>
            </p:cNvSpPr>
            <p:nvPr/>
          </p:nvSpPr>
          <p:spPr bwMode="auto">
            <a:xfrm>
              <a:off x="3932237" y="2046911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0" name="Line 156"/>
            <p:cNvSpPr>
              <a:spLocks noChangeShapeType="1"/>
            </p:cNvSpPr>
            <p:nvPr/>
          </p:nvSpPr>
          <p:spPr bwMode="auto">
            <a:xfrm>
              <a:off x="3932237" y="2823199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1" name="Line 157"/>
            <p:cNvSpPr>
              <a:spLocks noChangeShapeType="1"/>
            </p:cNvSpPr>
            <p:nvPr/>
          </p:nvSpPr>
          <p:spPr bwMode="auto">
            <a:xfrm>
              <a:off x="3932237" y="3204199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2" name="Rectangle 158"/>
            <p:cNvSpPr>
              <a:spLocks noChangeArrowheads="1"/>
            </p:cNvSpPr>
            <p:nvPr/>
          </p:nvSpPr>
          <p:spPr bwMode="auto">
            <a:xfrm>
              <a:off x="4713288" y="18945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3" name="Rectangle 159"/>
            <p:cNvSpPr>
              <a:spLocks noChangeArrowheads="1"/>
            </p:cNvSpPr>
            <p:nvPr/>
          </p:nvSpPr>
          <p:spPr bwMode="auto">
            <a:xfrm>
              <a:off x="4352925" y="18945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3824" name="Line 160"/>
            <p:cNvSpPr>
              <a:spLocks noChangeShapeType="1"/>
            </p:cNvSpPr>
            <p:nvPr/>
          </p:nvSpPr>
          <p:spPr bwMode="auto">
            <a:xfrm>
              <a:off x="4352925" y="18945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5" name="Line 161"/>
            <p:cNvSpPr>
              <a:spLocks noChangeShapeType="1"/>
            </p:cNvSpPr>
            <p:nvPr/>
          </p:nvSpPr>
          <p:spPr bwMode="auto">
            <a:xfrm>
              <a:off x="4352925" y="2289798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6" name="Line 162"/>
            <p:cNvSpPr>
              <a:spLocks noChangeShapeType="1"/>
            </p:cNvSpPr>
            <p:nvPr/>
          </p:nvSpPr>
          <p:spPr bwMode="auto">
            <a:xfrm>
              <a:off x="4352925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7" name="Line 163"/>
            <p:cNvSpPr>
              <a:spLocks noChangeShapeType="1"/>
            </p:cNvSpPr>
            <p:nvPr/>
          </p:nvSpPr>
          <p:spPr bwMode="auto">
            <a:xfrm>
              <a:off x="4713288" y="18945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8" name="Line 164"/>
            <p:cNvSpPr>
              <a:spLocks noChangeShapeType="1"/>
            </p:cNvSpPr>
            <p:nvPr/>
          </p:nvSpPr>
          <p:spPr bwMode="auto">
            <a:xfrm>
              <a:off x="5073651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9" name="Line 165"/>
            <p:cNvSpPr>
              <a:spLocks noChangeShapeType="1"/>
            </p:cNvSpPr>
            <p:nvPr/>
          </p:nvSpPr>
          <p:spPr bwMode="auto">
            <a:xfrm>
              <a:off x="4894263" y="2061198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0" name="Rectangle 166"/>
            <p:cNvSpPr>
              <a:spLocks noChangeArrowheads="1"/>
            </p:cNvSpPr>
            <p:nvPr/>
          </p:nvSpPr>
          <p:spPr bwMode="auto">
            <a:xfrm>
              <a:off x="4713288" y="25803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3831" name="Rectangle 167"/>
            <p:cNvSpPr>
              <a:spLocks noChangeArrowheads="1"/>
            </p:cNvSpPr>
            <p:nvPr/>
          </p:nvSpPr>
          <p:spPr bwMode="auto">
            <a:xfrm>
              <a:off x="4352925" y="25803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3832" name="Line 168"/>
            <p:cNvSpPr>
              <a:spLocks noChangeShapeType="1"/>
            </p:cNvSpPr>
            <p:nvPr/>
          </p:nvSpPr>
          <p:spPr bwMode="auto">
            <a:xfrm>
              <a:off x="4352925" y="25803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3" name="Line 169"/>
            <p:cNvSpPr>
              <a:spLocks noChangeShapeType="1"/>
            </p:cNvSpPr>
            <p:nvPr/>
          </p:nvSpPr>
          <p:spPr bwMode="auto">
            <a:xfrm>
              <a:off x="4352925" y="2975599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4" name="Line 170"/>
            <p:cNvSpPr>
              <a:spLocks noChangeShapeType="1"/>
            </p:cNvSpPr>
            <p:nvPr/>
          </p:nvSpPr>
          <p:spPr bwMode="auto">
            <a:xfrm>
              <a:off x="4352925" y="25803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5" name="Line 171"/>
            <p:cNvSpPr>
              <a:spLocks noChangeShapeType="1"/>
            </p:cNvSpPr>
            <p:nvPr/>
          </p:nvSpPr>
          <p:spPr bwMode="auto">
            <a:xfrm>
              <a:off x="4713288" y="25803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6" name="Line 172"/>
            <p:cNvSpPr>
              <a:spLocks noChangeShapeType="1"/>
            </p:cNvSpPr>
            <p:nvPr/>
          </p:nvSpPr>
          <p:spPr bwMode="auto">
            <a:xfrm>
              <a:off x="5073651" y="25803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7" name="Rectangle 173"/>
            <p:cNvSpPr>
              <a:spLocks noChangeArrowheads="1"/>
            </p:cNvSpPr>
            <p:nvPr/>
          </p:nvSpPr>
          <p:spPr bwMode="auto">
            <a:xfrm>
              <a:off x="4713288" y="3037512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3838" name="Rectangle 174"/>
            <p:cNvSpPr>
              <a:spLocks noChangeArrowheads="1"/>
            </p:cNvSpPr>
            <p:nvPr/>
          </p:nvSpPr>
          <p:spPr bwMode="auto">
            <a:xfrm>
              <a:off x="4352925" y="3037512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33839" name="Line 175"/>
            <p:cNvSpPr>
              <a:spLocks noChangeShapeType="1"/>
            </p:cNvSpPr>
            <p:nvPr/>
          </p:nvSpPr>
          <p:spPr bwMode="auto">
            <a:xfrm>
              <a:off x="4352925" y="3037512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0" name="Line 176"/>
            <p:cNvSpPr>
              <a:spLocks noChangeShapeType="1"/>
            </p:cNvSpPr>
            <p:nvPr/>
          </p:nvSpPr>
          <p:spPr bwMode="auto">
            <a:xfrm>
              <a:off x="4352925" y="3432799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1" name="Line 177"/>
            <p:cNvSpPr>
              <a:spLocks noChangeShapeType="1"/>
            </p:cNvSpPr>
            <p:nvPr/>
          </p:nvSpPr>
          <p:spPr bwMode="auto">
            <a:xfrm>
              <a:off x="4352925" y="3037512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2" name="Line 178"/>
            <p:cNvSpPr>
              <a:spLocks noChangeShapeType="1"/>
            </p:cNvSpPr>
            <p:nvPr/>
          </p:nvSpPr>
          <p:spPr bwMode="auto">
            <a:xfrm>
              <a:off x="4713288" y="3037512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3" name="Line 179"/>
            <p:cNvSpPr>
              <a:spLocks noChangeShapeType="1"/>
            </p:cNvSpPr>
            <p:nvPr/>
          </p:nvSpPr>
          <p:spPr bwMode="auto">
            <a:xfrm>
              <a:off x="5073651" y="3037512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4" name="Rectangle 180"/>
            <p:cNvSpPr>
              <a:spLocks noChangeArrowheads="1"/>
            </p:cNvSpPr>
            <p:nvPr/>
          </p:nvSpPr>
          <p:spPr bwMode="auto">
            <a:xfrm>
              <a:off x="5675313" y="18945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33845" name="Rectangle 181"/>
            <p:cNvSpPr>
              <a:spLocks noChangeArrowheads="1"/>
            </p:cNvSpPr>
            <p:nvPr/>
          </p:nvSpPr>
          <p:spPr bwMode="auto">
            <a:xfrm>
              <a:off x="5314951" y="18945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3846" name="Line 182"/>
            <p:cNvSpPr>
              <a:spLocks noChangeShapeType="1"/>
            </p:cNvSpPr>
            <p:nvPr/>
          </p:nvSpPr>
          <p:spPr bwMode="auto">
            <a:xfrm>
              <a:off x="5314951" y="18945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7" name="Line 183"/>
            <p:cNvSpPr>
              <a:spLocks noChangeShapeType="1"/>
            </p:cNvSpPr>
            <p:nvPr/>
          </p:nvSpPr>
          <p:spPr bwMode="auto">
            <a:xfrm>
              <a:off x="5314951" y="2289798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8" name="Line 184"/>
            <p:cNvSpPr>
              <a:spLocks noChangeShapeType="1"/>
            </p:cNvSpPr>
            <p:nvPr/>
          </p:nvSpPr>
          <p:spPr bwMode="auto">
            <a:xfrm>
              <a:off x="5314951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9" name="Line 185"/>
            <p:cNvSpPr>
              <a:spLocks noChangeShapeType="1"/>
            </p:cNvSpPr>
            <p:nvPr/>
          </p:nvSpPr>
          <p:spPr bwMode="auto">
            <a:xfrm>
              <a:off x="5675313" y="18945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0" name="Line 186"/>
            <p:cNvSpPr>
              <a:spLocks noChangeShapeType="1"/>
            </p:cNvSpPr>
            <p:nvPr/>
          </p:nvSpPr>
          <p:spPr bwMode="auto">
            <a:xfrm>
              <a:off x="6035676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59675" name="Text Box 187"/>
          <p:cNvSpPr txBox="1">
            <a:spLocks noChangeArrowheads="1"/>
          </p:cNvSpPr>
          <p:nvPr/>
        </p:nvSpPr>
        <p:spPr bwMode="auto">
          <a:xfrm>
            <a:off x="3503613" y="1155700"/>
            <a:ext cx="1928813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51613" y="1235075"/>
            <a:ext cx="2236787" cy="2117725"/>
            <a:chOff x="6416675" y="1289674"/>
            <a:chExt cx="2236787" cy="2117726"/>
          </a:xfrm>
        </p:grpSpPr>
        <p:sp>
          <p:nvSpPr>
            <p:cNvPr id="33854" name="Rectangle 189"/>
            <p:cNvSpPr>
              <a:spLocks noChangeArrowheads="1"/>
            </p:cNvSpPr>
            <p:nvPr/>
          </p:nvSpPr>
          <p:spPr bwMode="auto">
            <a:xfrm>
              <a:off x="6931025" y="2993063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5" name="Rectangle 190"/>
            <p:cNvSpPr>
              <a:spLocks noChangeArrowheads="1"/>
            </p:cNvSpPr>
            <p:nvPr/>
          </p:nvSpPr>
          <p:spPr bwMode="auto">
            <a:xfrm>
              <a:off x="6416675" y="2993063"/>
              <a:ext cx="5143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33856" name="Rectangle 191"/>
            <p:cNvSpPr>
              <a:spLocks noChangeArrowheads="1"/>
            </p:cNvSpPr>
            <p:nvPr/>
          </p:nvSpPr>
          <p:spPr bwMode="auto">
            <a:xfrm>
              <a:off x="6931025" y="2597775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7" name="Rectangle 192"/>
            <p:cNvSpPr>
              <a:spLocks noChangeArrowheads="1"/>
            </p:cNvSpPr>
            <p:nvPr/>
          </p:nvSpPr>
          <p:spPr bwMode="auto">
            <a:xfrm>
              <a:off x="6416675" y="2597775"/>
              <a:ext cx="5143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33858" name="Rectangle 193"/>
            <p:cNvSpPr>
              <a:spLocks noChangeArrowheads="1"/>
            </p:cNvSpPr>
            <p:nvPr/>
          </p:nvSpPr>
          <p:spPr bwMode="auto">
            <a:xfrm>
              <a:off x="6931025" y="2202487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9" name="Rectangle 194"/>
            <p:cNvSpPr>
              <a:spLocks noChangeArrowheads="1"/>
            </p:cNvSpPr>
            <p:nvPr/>
          </p:nvSpPr>
          <p:spPr bwMode="auto">
            <a:xfrm>
              <a:off x="6416675" y="2202487"/>
              <a:ext cx="5143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33860" name="Rectangle 195"/>
            <p:cNvSpPr>
              <a:spLocks noChangeArrowheads="1"/>
            </p:cNvSpPr>
            <p:nvPr/>
          </p:nvSpPr>
          <p:spPr bwMode="auto">
            <a:xfrm>
              <a:off x="6931025" y="1807199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1" name="Rectangle 196"/>
            <p:cNvSpPr>
              <a:spLocks noChangeArrowheads="1"/>
            </p:cNvSpPr>
            <p:nvPr/>
          </p:nvSpPr>
          <p:spPr bwMode="auto">
            <a:xfrm>
              <a:off x="6416675" y="1807199"/>
              <a:ext cx="5143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3862" name="Line 197"/>
            <p:cNvSpPr>
              <a:spLocks noChangeShapeType="1"/>
            </p:cNvSpPr>
            <p:nvPr/>
          </p:nvSpPr>
          <p:spPr bwMode="auto">
            <a:xfrm>
              <a:off x="6416675" y="1807199"/>
              <a:ext cx="1143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3" name="Line 198"/>
            <p:cNvSpPr>
              <a:spLocks noChangeShapeType="1"/>
            </p:cNvSpPr>
            <p:nvPr/>
          </p:nvSpPr>
          <p:spPr bwMode="auto">
            <a:xfrm>
              <a:off x="6416675" y="2202487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4" name="Line 199"/>
            <p:cNvSpPr>
              <a:spLocks noChangeShapeType="1"/>
            </p:cNvSpPr>
            <p:nvPr/>
          </p:nvSpPr>
          <p:spPr bwMode="auto">
            <a:xfrm>
              <a:off x="6416675" y="2597775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5" name="Line 200"/>
            <p:cNvSpPr>
              <a:spLocks noChangeShapeType="1"/>
            </p:cNvSpPr>
            <p:nvPr/>
          </p:nvSpPr>
          <p:spPr bwMode="auto">
            <a:xfrm>
              <a:off x="6416675" y="2993063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6" name="Line 201"/>
            <p:cNvSpPr>
              <a:spLocks noChangeShapeType="1"/>
            </p:cNvSpPr>
            <p:nvPr/>
          </p:nvSpPr>
          <p:spPr bwMode="auto">
            <a:xfrm>
              <a:off x="6416675" y="3388350"/>
              <a:ext cx="1143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7" name="Line 202"/>
            <p:cNvSpPr>
              <a:spLocks noChangeShapeType="1"/>
            </p:cNvSpPr>
            <p:nvPr/>
          </p:nvSpPr>
          <p:spPr bwMode="auto">
            <a:xfrm>
              <a:off x="6416675" y="1807199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8" name="Line 203"/>
            <p:cNvSpPr>
              <a:spLocks noChangeShapeType="1"/>
            </p:cNvSpPr>
            <p:nvPr/>
          </p:nvSpPr>
          <p:spPr bwMode="auto">
            <a:xfrm>
              <a:off x="6931025" y="1807199"/>
              <a:ext cx="1587" cy="158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9" name="Line 204"/>
            <p:cNvSpPr>
              <a:spLocks noChangeShapeType="1"/>
            </p:cNvSpPr>
            <p:nvPr/>
          </p:nvSpPr>
          <p:spPr bwMode="auto">
            <a:xfrm>
              <a:off x="7559675" y="1807199"/>
              <a:ext cx="1587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0" name="Line 205"/>
            <p:cNvSpPr>
              <a:spLocks noChangeShapeType="1"/>
            </p:cNvSpPr>
            <p:nvPr/>
          </p:nvSpPr>
          <p:spPr bwMode="auto">
            <a:xfrm>
              <a:off x="7424737" y="2010399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1" name="Line 206"/>
            <p:cNvSpPr>
              <a:spLocks noChangeShapeType="1"/>
            </p:cNvSpPr>
            <p:nvPr/>
          </p:nvSpPr>
          <p:spPr bwMode="auto">
            <a:xfrm>
              <a:off x="7424737" y="2859713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2" name="Line 207"/>
            <p:cNvSpPr>
              <a:spLocks noChangeShapeType="1"/>
            </p:cNvSpPr>
            <p:nvPr/>
          </p:nvSpPr>
          <p:spPr bwMode="auto">
            <a:xfrm>
              <a:off x="7424737" y="3255000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3" name="Line 208"/>
            <p:cNvSpPr>
              <a:spLocks noChangeShapeType="1"/>
            </p:cNvSpPr>
            <p:nvPr/>
          </p:nvSpPr>
          <p:spPr bwMode="auto">
            <a:xfrm>
              <a:off x="7424737" y="2416800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7144" name="Group 209"/>
            <p:cNvGrpSpPr/>
            <p:nvPr/>
          </p:nvGrpSpPr>
          <p:grpSpPr bwMode="auto">
            <a:xfrm>
              <a:off x="7839075" y="1767512"/>
              <a:ext cx="711200" cy="1639888"/>
              <a:chOff x="4832" y="2736"/>
              <a:chExt cx="448" cy="1033"/>
            </a:xfrm>
            <a:solidFill>
              <a:srgbClr val="6C4C8F"/>
            </a:solidFill>
          </p:grpSpPr>
          <p:sp>
            <p:nvSpPr>
              <p:cNvPr id="33875" name="Rectangle 210"/>
              <p:cNvSpPr>
                <a:spLocks noChangeArrowheads="1"/>
              </p:cNvSpPr>
              <p:nvPr/>
            </p:nvSpPr>
            <p:spPr bwMode="auto">
              <a:xfrm>
                <a:off x="5056" y="2736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33876" name="Rectangle 211"/>
              <p:cNvSpPr>
                <a:spLocks noChangeArrowheads="1"/>
              </p:cNvSpPr>
              <p:nvPr/>
            </p:nvSpPr>
            <p:spPr bwMode="auto">
              <a:xfrm>
                <a:off x="4832" y="2736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3877" name="Line 212"/>
              <p:cNvSpPr>
                <a:spLocks noChangeShapeType="1"/>
              </p:cNvSpPr>
              <p:nvPr/>
            </p:nvSpPr>
            <p:spPr bwMode="auto">
              <a:xfrm>
                <a:off x="4832" y="2736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8" name="Line 213"/>
              <p:cNvSpPr>
                <a:spLocks noChangeShapeType="1"/>
              </p:cNvSpPr>
              <p:nvPr/>
            </p:nvSpPr>
            <p:spPr bwMode="auto">
              <a:xfrm>
                <a:off x="4832" y="2985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9" name="Line 214"/>
              <p:cNvSpPr>
                <a:spLocks noChangeShapeType="1"/>
              </p:cNvSpPr>
              <p:nvPr/>
            </p:nvSpPr>
            <p:spPr bwMode="auto">
              <a:xfrm>
                <a:off x="4832" y="2736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0" name="Line 215"/>
              <p:cNvSpPr>
                <a:spLocks noChangeShapeType="1"/>
              </p:cNvSpPr>
              <p:nvPr/>
            </p:nvSpPr>
            <p:spPr bwMode="auto">
              <a:xfrm>
                <a:off x="5056" y="2736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1" name="Line 216"/>
              <p:cNvSpPr>
                <a:spLocks noChangeShapeType="1"/>
              </p:cNvSpPr>
              <p:nvPr/>
            </p:nvSpPr>
            <p:spPr bwMode="auto">
              <a:xfrm>
                <a:off x="5280" y="2736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2" name="Rectangle 217"/>
              <p:cNvSpPr>
                <a:spLocks noChangeArrowheads="1"/>
              </p:cNvSpPr>
              <p:nvPr/>
            </p:nvSpPr>
            <p:spPr bwMode="auto">
              <a:xfrm>
                <a:off x="5056" y="3271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33883" name="Rectangle 218"/>
              <p:cNvSpPr>
                <a:spLocks noChangeArrowheads="1"/>
              </p:cNvSpPr>
              <p:nvPr/>
            </p:nvSpPr>
            <p:spPr bwMode="auto">
              <a:xfrm>
                <a:off x="4832" y="3271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  <p:sp>
            <p:nvSpPr>
              <p:cNvPr id="33884" name="Line 219"/>
              <p:cNvSpPr>
                <a:spLocks noChangeShapeType="1"/>
              </p:cNvSpPr>
              <p:nvPr/>
            </p:nvSpPr>
            <p:spPr bwMode="auto">
              <a:xfrm>
                <a:off x="4832" y="3271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5" name="Line 220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6" name="Line 221"/>
              <p:cNvSpPr>
                <a:spLocks noChangeShapeType="1"/>
              </p:cNvSpPr>
              <p:nvPr/>
            </p:nvSpPr>
            <p:spPr bwMode="auto">
              <a:xfrm>
                <a:off x="4832" y="3271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7" name="Line 222"/>
              <p:cNvSpPr>
                <a:spLocks noChangeShapeType="1"/>
              </p:cNvSpPr>
              <p:nvPr/>
            </p:nvSpPr>
            <p:spPr bwMode="auto">
              <a:xfrm>
                <a:off x="5056" y="3271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8" name="Line 223"/>
              <p:cNvSpPr>
                <a:spLocks noChangeShapeType="1"/>
              </p:cNvSpPr>
              <p:nvPr/>
            </p:nvSpPr>
            <p:spPr bwMode="auto">
              <a:xfrm>
                <a:off x="5280" y="3271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9" name="Rectangle 224"/>
              <p:cNvSpPr>
                <a:spLocks noChangeArrowheads="1"/>
              </p:cNvSpPr>
              <p:nvPr/>
            </p:nvSpPr>
            <p:spPr bwMode="auto">
              <a:xfrm>
                <a:off x="5056" y="3520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33890" name="Rectangle 225"/>
              <p:cNvSpPr>
                <a:spLocks noChangeArrowheads="1"/>
              </p:cNvSpPr>
              <p:nvPr/>
            </p:nvSpPr>
            <p:spPr bwMode="auto">
              <a:xfrm>
                <a:off x="4832" y="3520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33891" name="Line 226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2" name="Line 227"/>
              <p:cNvSpPr>
                <a:spLocks noChangeShapeType="1"/>
              </p:cNvSpPr>
              <p:nvPr/>
            </p:nvSpPr>
            <p:spPr bwMode="auto">
              <a:xfrm>
                <a:off x="4832" y="3769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3" name="Line 228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4" name="Line 229"/>
              <p:cNvSpPr>
                <a:spLocks noChangeShapeType="1"/>
              </p:cNvSpPr>
              <p:nvPr/>
            </p:nvSpPr>
            <p:spPr bwMode="auto">
              <a:xfrm>
                <a:off x="5056" y="3520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5" name="Line 230"/>
              <p:cNvSpPr>
                <a:spLocks noChangeShapeType="1"/>
              </p:cNvSpPr>
              <p:nvPr/>
            </p:nvSpPr>
            <p:spPr bwMode="auto">
              <a:xfrm>
                <a:off x="5280" y="3520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6" name="Rectangle 231"/>
              <p:cNvSpPr>
                <a:spLocks noChangeArrowheads="1"/>
              </p:cNvSpPr>
              <p:nvPr/>
            </p:nvSpPr>
            <p:spPr bwMode="auto">
              <a:xfrm>
                <a:off x="5056" y="2992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</a:p>
            </p:txBody>
          </p:sp>
          <p:sp>
            <p:nvSpPr>
              <p:cNvPr id="33897" name="Rectangle 232"/>
              <p:cNvSpPr>
                <a:spLocks noChangeArrowheads="1"/>
              </p:cNvSpPr>
              <p:nvPr/>
            </p:nvSpPr>
            <p:spPr bwMode="auto">
              <a:xfrm>
                <a:off x="4832" y="2992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  <p:sp>
            <p:nvSpPr>
              <p:cNvPr id="33898" name="Line 233"/>
              <p:cNvSpPr>
                <a:spLocks noChangeShapeType="1"/>
              </p:cNvSpPr>
              <p:nvPr/>
            </p:nvSpPr>
            <p:spPr bwMode="auto">
              <a:xfrm>
                <a:off x="4832" y="2992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9" name="Line 234"/>
              <p:cNvSpPr>
                <a:spLocks noChangeShapeType="1"/>
              </p:cNvSpPr>
              <p:nvPr/>
            </p:nvSpPr>
            <p:spPr bwMode="auto">
              <a:xfrm>
                <a:off x="4832" y="3241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0" name="Line 235"/>
              <p:cNvSpPr>
                <a:spLocks noChangeShapeType="1"/>
              </p:cNvSpPr>
              <p:nvPr/>
            </p:nvSpPr>
            <p:spPr bwMode="auto">
              <a:xfrm>
                <a:off x="4832" y="2992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1" name="Line 236"/>
              <p:cNvSpPr>
                <a:spLocks noChangeShapeType="1"/>
              </p:cNvSpPr>
              <p:nvPr/>
            </p:nvSpPr>
            <p:spPr bwMode="auto">
              <a:xfrm>
                <a:off x="5056" y="2992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2" name="Line 237"/>
              <p:cNvSpPr>
                <a:spLocks noChangeShapeType="1"/>
              </p:cNvSpPr>
              <p:nvPr/>
            </p:nvSpPr>
            <p:spPr bwMode="auto">
              <a:xfrm>
                <a:off x="5280" y="2992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3903" name="Text Box 238"/>
            <p:cNvSpPr txBox="1">
              <a:spLocks noChangeArrowheads="1"/>
            </p:cNvSpPr>
            <p:nvPr/>
          </p:nvSpPr>
          <p:spPr bwMode="auto">
            <a:xfrm>
              <a:off x="6416675" y="1289674"/>
              <a:ext cx="2236787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逆邻接表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入边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</a:t>
              </a:r>
            </a:p>
          </p:txBody>
        </p:sp>
      </p:grpSp>
      <p:sp>
        <p:nvSpPr>
          <p:cNvPr id="33904" name="Rectangle 308"/>
          <p:cNvSpPr>
            <a:spLocks noChangeArrowheads="1"/>
          </p:cNvSpPr>
          <p:nvPr/>
        </p:nvSpPr>
        <p:spPr bwMode="auto">
          <a:xfrm>
            <a:off x="803275" y="190500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有向图的邻接表表示</a:t>
            </a:r>
          </a:p>
        </p:txBody>
      </p:sp>
      <p:sp>
        <p:nvSpPr>
          <p:cNvPr id="959797" name="Rectangle 309"/>
          <p:cNvSpPr>
            <a:spLocks noChangeArrowheads="1"/>
          </p:cNvSpPr>
          <p:nvPr/>
        </p:nvSpPr>
        <p:spPr bwMode="auto">
          <a:xfrm>
            <a:off x="458788" y="3925888"/>
            <a:ext cx="8226425" cy="579438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66675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9798" name="Rectangle 310"/>
          <p:cNvSpPr>
            <a:spLocks noChangeArrowheads="1"/>
          </p:cNvSpPr>
          <p:nvPr/>
        </p:nvSpPr>
        <p:spPr bwMode="auto">
          <a:xfrm>
            <a:off x="695325" y="4743450"/>
            <a:ext cx="1778000" cy="1458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度：</a:t>
            </a:r>
          </a:p>
        </p:txBody>
      </p:sp>
      <p:sp>
        <p:nvSpPr>
          <p:cNvPr id="959800" name="Rectangle 312"/>
          <p:cNvSpPr>
            <a:spLocks noChangeArrowheads="1"/>
          </p:cNvSpPr>
          <p:nvPr/>
        </p:nvSpPr>
        <p:spPr bwMode="auto">
          <a:xfrm>
            <a:off x="1819275" y="4697413"/>
            <a:ext cx="6856413" cy="1031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OD(Vi)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＝单链出边表中链接的结点数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ID(Vi)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＝邻接点域为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的弧个数</a:t>
            </a:r>
          </a:p>
        </p:txBody>
      </p:sp>
      <p:sp>
        <p:nvSpPr>
          <p:cNvPr id="959801" name="Rectangle 313"/>
          <p:cNvSpPr>
            <a:spLocks noChangeArrowheads="1"/>
          </p:cNvSpPr>
          <p:nvPr/>
        </p:nvSpPr>
        <p:spPr bwMode="auto">
          <a:xfrm>
            <a:off x="1584325" y="5715000"/>
            <a:ext cx="4938713" cy="523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TD(Vi) = OD( Vi )  +  I D( Vi 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75"/>
                                        <p:tgtEl>
                                          <p:spTgt spid="9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59675" grpId="0"/>
      <p:bldP spid="959797" grpId="0" animBg="1"/>
      <p:bldP spid="959798" grpId="0"/>
      <p:bldP spid="959800" grpId="0" build="p"/>
      <p:bldP spid="95980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271963"/>
            <a:ext cx="9144000" cy="251301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60517" name="Object 5"/>
          <p:cNvGraphicFramePr/>
          <p:nvPr/>
        </p:nvGraphicFramePr>
        <p:xfrm>
          <a:off x="1333500" y="4194175"/>
          <a:ext cx="6781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1923415" imgH="1298575" progId="Photoshop.Image.5">
                  <p:embed/>
                </p:oleObj>
              </mc:Choice>
              <mc:Fallback>
                <p:oleObj r:id="rId3" imgW="1923415" imgH="1298575" progId="Photoshop.Image.5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3500" y="4194175"/>
                        <a:ext cx="6781800" cy="2590800"/>
                      </a:xfrm>
                      <a:prstGeom prst="rect">
                        <a:avLst/>
                      </a:prstGeom>
                      <a:solidFill>
                        <a:srgbClr val="D5D5D5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0518" name="Object 6"/>
          <p:cNvGraphicFramePr/>
          <p:nvPr/>
        </p:nvGraphicFramePr>
        <p:xfrm>
          <a:off x="479425" y="952500"/>
          <a:ext cx="625792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5" imgW="2304415" imgH="1862455" progId="Photoshop.Image.5">
                  <p:embed/>
                </p:oleObj>
              </mc:Choice>
              <mc:Fallback>
                <p:oleObj r:id="rId5" imgW="2304415" imgH="1862455" progId="Photoshop.Image.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425" y="952500"/>
                        <a:ext cx="6257925" cy="30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0520" name="Oval 8"/>
          <p:cNvSpPr>
            <a:spLocks noChangeArrowheads="1"/>
          </p:cNvSpPr>
          <p:nvPr/>
        </p:nvSpPr>
        <p:spPr bwMode="auto">
          <a:xfrm>
            <a:off x="3910013" y="43481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1" name="Oval 9"/>
          <p:cNvSpPr>
            <a:spLocks noChangeArrowheads="1"/>
          </p:cNvSpPr>
          <p:nvPr/>
        </p:nvSpPr>
        <p:spPr bwMode="auto">
          <a:xfrm>
            <a:off x="6424613" y="48815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2" name="Oval 10"/>
          <p:cNvSpPr>
            <a:spLocks noChangeArrowheads="1"/>
          </p:cNvSpPr>
          <p:nvPr/>
        </p:nvSpPr>
        <p:spPr bwMode="auto">
          <a:xfrm>
            <a:off x="2614613" y="50339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3" name="Arc 11"/>
          <p:cNvSpPr>
            <a:spLocks noChangeArrowheads="1"/>
          </p:cNvSpPr>
          <p:nvPr/>
        </p:nvSpPr>
        <p:spPr bwMode="auto">
          <a:xfrm>
            <a:off x="4367213" y="4500563"/>
            <a:ext cx="2133600" cy="457200"/>
          </a:xfrm>
          <a:custGeom>
            <a:avLst/>
            <a:gdLst>
              <a:gd name="T0" fmla="*/ 1498 w 21600"/>
              <a:gd name="T1" fmla="*/ 0 h 25594"/>
              <a:gd name="T2" fmla="*/ 21600 w 21600"/>
              <a:gd name="T3" fmla="*/ 21548 h 25594"/>
              <a:gd name="T4" fmla="*/ 21217 w 21600"/>
              <a:gd name="T5" fmla="*/ 25593 h 25594"/>
              <a:gd name="T6" fmla="*/ 1498 w 21600"/>
              <a:gd name="T7" fmla="*/ 0 h 25594"/>
              <a:gd name="T8" fmla="*/ 21600 w 21600"/>
              <a:gd name="T9" fmla="*/ 21548 h 25594"/>
              <a:gd name="T10" fmla="*/ 21217 w 21600"/>
              <a:gd name="T11" fmla="*/ 25593 h 25594"/>
              <a:gd name="T12" fmla="*/ 0 w 21600"/>
              <a:gd name="T13" fmla="*/ 21548 h 25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5594" fill="none">
                <a:moveTo>
                  <a:pt x="1498" y="0"/>
                </a:moveTo>
                <a:cubicBezTo>
                  <a:pt x="12819" y="787"/>
                  <a:pt x="21600" y="10200"/>
                  <a:pt x="21600" y="21548"/>
                </a:cubicBezTo>
                <a:cubicBezTo>
                  <a:pt x="21600" y="22905"/>
                  <a:pt x="21471" y="24260"/>
                  <a:pt x="21217" y="25593"/>
                </a:cubicBezTo>
              </a:path>
              <a:path w="21600" h="25594" stroke="0">
                <a:moveTo>
                  <a:pt x="1498" y="0"/>
                </a:moveTo>
                <a:cubicBezTo>
                  <a:pt x="12819" y="787"/>
                  <a:pt x="21600" y="10200"/>
                  <a:pt x="21600" y="21548"/>
                </a:cubicBezTo>
                <a:cubicBezTo>
                  <a:pt x="21600" y="22905"/>
                  <a:pt x="21471" y="24260"/>
                  <a:pt x="21217" y="25593"/>
                </a:cubicBezTo>
                <a:lnTo>
                  <a:pt x="0" y="21548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4" name="Text Box 12"/>
          <p:cNvSpPr txBox="1">
            <a:spLocks noChangeArrowheads="1"/>
          </p:cNvSpPr>
          <p:nvPr/>
        </p:nvSpPr>
        <p:spPr bwMode="auto">
          <a:xfrm>
            <a:off x="5357813" y="4195763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80</a:t>
            </a:r>
          </a:p>
        </p:txBody>
      </p:sp>
      <p:sp>
        <p:nvSpPr>
          <p:cNvPr id="960525" name="Arc 13"/>
          <p:cNvSpPr>
            <a:spLocks noChangeArrowheads="1"/>
          </p:cNvSpPr>
          <p:nvPr/>
        </p:nvSpPr>
        <p:spPr bwMode="auto">
          <a:xfrm rot="18459959" flipH="1" flipV="1">
            <a:off x="3184525" y="4648200"/>
            <a:ext cx="984250" cy="476250"/>
          </a:xfrm>
          <a:custGeom>
            <a:avLst/>
            <a:gdLst>
              <a:gd name="T0" fmla="*/ -1 w 23618"/>
              <a:gd name="T1" fmla="*/ 94 h 21600"/>
              <a:gd name="T2" fmla="*/ 2018 w 23618"/>
              <a:gd name="T3" fmla="*/ 0 h 21600"/>
              <a:gd name="T4" fmla="*/ 23618 w 23618"/>
              <a:gd name="T5" fmla="*/ 21600 h 21600"/>
              <a:gd name="T6" fmla="*/ -1 w 23618"/>
              <a:gd name="T7" fmla="*/ 94 h 21600"/>
              <a:gd name="T8" fmla="*/ 2018 w 23618"/>
              <a:gd name="T9" fmla="*/ 0 h 21600"/>
              <a:gd name="T10" fmla="*/ 23618 w 23618"/>
              <a:gd name="T11" fmla="*/ 21600 h 21600"/>
              <a:gd name="T12" fmla="*/ 2018 w 23618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18" h="21600" fill="none">
                <a:moveTo>
                  <a:pt x="-1" y="94"/>
                </a:moveTo>
                <a:cubicBezTo>
                  <a:pt x="670" y="31"/>
                  <a:pt x="1344" y="-1"/>
                  <a:pt x="2018" y="0"/>
                </a:cubicBezTo>
                <a:cubicBezTo>
                  <a:pt x="13947" y="0"/>
                  <a:pt x="23618" y="9670"/>
                  <a:pt x="23618" y="21600"/>
                </a:cubicBezTo>
              </a:path>
              <a:path w="23618" h="21600" stroke="0">
                <a:moveTo>
                  <a:pt x="-1" y="94"/>
                </a:moveTo>
                <a:cubicBezTo>
                  <a:pt x="670" y="31"/>
                  <a:pt x="1344" y="-1"/>
                  <a:pt x="2018" y="0"/>
                </a:cubicBezTo>
                <a:cubicBezTo>
                  <a:pt x="13947" y="0"/>
                  <a:pt x="23618" y="9670"/>
                  <a:pt x="23618" y="21600"/>
                </a:cubicBezTo>
                <a:lnTo>
                  <a:pt x="2018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6" name="Text Box 14"/>
          <p:cNvSpPr txBox="1">
            <a:spLocks noChangeArrowheads="1"/>
          </p:cNvSpPr>
          <p:nvPr/>
        </p:nvSpPr>
        <p:spPr bwMode="auto">
          <a:xfrm>
            <a:off x="3452813" y="4576763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</a:p>
        </p:txBody>
      </p:sp>
      <p:sp>
        <p:nvSpPr>
          <p:cNvPr id="960527" name="Text Box 15"/>
          <p:cNvSpPr txBox="1">
            <a:spLocks noChangeArrowheads="1"/>
          </p:cNvSpPr>
          <p:nvPr/>
        </p:nvSpPr>
        <p:spPr bwMode="auto">
          <a:xfrm>
            <a:off x="4062413" y="42719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960528" name="Text Box 16"/>
          <p:cNvSpPr txBox="1">
            <a:spLocks noChangeArrowheads="1"/>
          </p:cNvSpPr>
          <p:nvPr/>
        </p:nvSpPr>
        <p:spPr bwMode="auto">
          <a:xfrm>
            <a:off x="6500813" y="48053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960529" name="Text Box 17"/>
          <p:cNvSpPr txBox="1">
            <a:spLocks noChangeArrowheads="1"/>
          </p:cNvSpPr>
          <p:nvPr/>
        </p:nvSpPr>
        <p:spPr bwMode="auto">
          <a:xfrm>
            <a:off x="2767013" y="49577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960530" name="AutoShape 18"/>
          <p:cNvSpPr>
            <a:spLocks noChangeArrowheads="1"/>
          </p:cNvSpPr>
          <p:nvPr/>
        </p:nvSpPr>
        <p:spPr bwMode="auto">
          <a:xfrm>
            <a:off x="6300788" y="1268413"/>
            <a:ext cx="2605088" cy="1663700"/>
          </a:xfrm>
          <a:prstGeom prst="cloudCallout">
            <a:avLst>
              <a:gd name="adj1" fmla="val -29029"/>
              <a:gd name="adj2" fmla="val 133827"/>
            </a:avLst>
          </a:prstGeom>
          <a:solidFill>
            <a:srgbClr val="6C4C8F"/>
          </a:solidFill>
          <a:ln w="9525">
            <a:solidFill>
              <a:srgbClr val="6C4C8F"/>
            </a:solidFill>
            <a:round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当邻接表的存储结构形成后，图便唯一确定！</a:t>
            </a:r>
          </a:p>
        </p:txBody>
      </p:sp>
      <p:sp>
        <p:nvSpPr>
          <p:cNvPr id="34832" name="Rectangle 19"/>
          <p:cNvSpPr>
            <a:spLocks noChangeArrowheads="1"/>
          </p:cNvSpPr>
          <p:nvPr/>
        </p:nvSpPr>
        <p:spPr bwMode="auto">
          <a:xfrm>
            <a:off x="793750" y="123825"/>
            <a:ext cx="8312150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已知某网的邻接（出边）表，请画出该网络。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6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6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20" grpId="0" animBg="1"/>
      <p:bldP spid="960521" grpId="0" animBg="1"/>
      <p:bldP spid="960522" grpId="0" animBg="1"/>
      <p:bldP spid="960524" grpId="0"/>
      <p:bldP spid="960526" grpId="0"/>
      <p:bldP spid="960527" grpId="0"/>
      <p:bldP spid="960528" grpId="0"/>
      <p:bldP spid="960529" grpId="0"/>
      <p:bldP spid="9605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1052513"/>
            <a:ext cx="9144000" cy="532923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5092" name="Text Box 4"/>
          <p:cNvSpPr txBox="1">
            <a:spLocks noChangeArrowheads="1"/>
          </p:cNvSpPr>
          <p:nvPr/>
        </p:nvSpPr>
        <p:spPr bwMode="auto">
          <a:xfrm>
            <a:off x="649288" y="1125538"/>
            <a:ext cx="7924800" cy="5200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100        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最大顶点数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              	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该边所指向的顶点的位置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 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指向下一条边的指针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OtherInfo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info;                      	    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和边相关的信息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data;                    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顶点信息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指向第一条依附该顶点的边的指针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   	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表示邻接表类型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vertices;                 	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图的当前顶点数和边数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827088" y="211138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邻接表的存储表示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468313" y="10223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36868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85788" y="2154238"/>
            <a:ext cx="1885950" cy="2536825"/>
            <a:chOff x="1088322" y="2217316"/>
            <a:chExt cx="2147157" cy="2890623"/>
          </a:xfrm>
        </p:grpSpPr>
        <p:sp>
          <p:nvSpPr>
            <p:cNvPr id="6" name="íṡľíḍè-Rectangle 22"/>
            <p:cNvSpPr/>
            <p:nvPr/>
          </p:nvSpPr>
          <p:spPr>
            <a:xfrm>
              <a:off x="1167846" y="2217316"/>
              <a:ext cx="1901355" cy="190115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íṡľíḍè-Freeform: Shape 23"/>
            <p:cNvSpPr/>
            <p:nvPr/>
          </p:nvSpPr>
          <p:spPr>
            <a:xfrm rot="10800000">
              <a:off x="1167846" y="3988229"/>
              <a:ext cx="1901355" cy="370825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îŝḷîḓé-Rectangle 38"/>
            <p:cNvSpPr/>
            <p:nvPr/>
          </p:nvSpPr>
          <p:spPr>
            <a:xfrm>
              <a:off x="1088322" y="4581548"/>
              <a:ext cx="2147157" cy="52639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输入总顶点数和总边数。</a:t>
              </a:r>
            </a:p>
          </p:txBody>
        </p:sp>
        <p:sp>
          <p:nvSpPr>
            <p:cNvPr id="9" name="îŝḷîḓé-Freeform: Shape 42"/>
            <p:cNvSpPr/>
            <p:nvPr/>
          </p:nvSpPr>
          <p:spPr bwMode="auto">
            <a:xfrm>
              <a:off x="1690176" y="2470562"/>
              <a:ext cx="943448" cy="944246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04025" y="2133600"/>
            <a:ext cx="1666875" cy="2536825"/>
            <a:chOff x="9271092" y="2217316"/>
            <a:chExt cx="1901376" cy="2890623"/>
          </a:xfrm>
        </p:grpSpPr>
        <p:sp>
          <p:nvSpPr>
            <p:cNvPr id="11" name="íṡľíḍè-Rectangle 30"/>
            <p:cNvSpPr/>
            <p:nvPr/>
          </p:nvSpPr>
          <p:spPr>
            <a:xfrm>
              <a:off x="9271092" y="2217316"/>
              <a:ext cx="1901376" cy="190115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íṡľíḍè-Freeform: Shape 31"/>
            <p:cNvSpPr/>
            <p:nvPr/>
          </p:nvSpPr>
          <p:spPr>
            <a:xfrm rot="10800000">
              <a:off x="9271092" y="4028026"/>
              <a:ext cx="1901376" cy="370824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îŝḷîḓé-Rectangle 41"/>
            <p:cNvSpPr/>
            <p:nvPr/>
          </p:nvSpPr>
          <p:spPr>
            <a:xfrm>
              <a:off x="9271092" y="4581550"/>
              <a:ext cx="1901376" cy="526389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创建邻接表。 </a:t>
              </a:r>
            </a:p>
          </p:txBody>
        </p:sp>
        <p:sp>
          <p:nvSpPr>
            <p:cNvPr id="14" name="îŝḷîḓé-Freeform: Shape 43"/>
            <p:cNvSpPr/>
            <p:nvPr/>
          </p:nvSpPr>
          <p:spPr bwMode="auto">
            <a:xfrm>
              <a:off x="9761829" y="2561007"/>
              <a:ext cx="838416" cy="83752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16238" y="2154238"/>
            <a:ext cx="3384550" cy="2516187"/>
            <a:chOff x="2973395" y="2217316"/>
            <a:chExt cx="3856363" cy="2867868"/>
          </a:xfrm>
        </p:grpSpPr>
        <p:sp>
          <p:nvSpPr>
            <p:cNvPr id="16" name="íṡľíḍè-Rectangle 18"/>
            <p:cNvSpPr/>
            <p:nvPr/>
          </p:nvSpPr>
          <p:spPr>
            <a:xfrm>
              <a:off x="3868751" y="2217316"/>
              <a:ext cx="1901050" cy="1901659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íṡľíḍè-Freeform: Shape 19"/>
            <p:cNvSpPr/>
            <p:nvPr/>
          </p:nvSpPr>
          <p:spPr>
            <a:xfrm rot="10800000">
              <a:off x="3868751" y="3990509"/>
              <a:ext cx="1901050" cy="37092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îŝḷîḓé-Rectangle 39"/>
            <p:cNvSpPr/>
            <p:nvPr/>
          </p:nvSpPr>
          <p:spPr>
            <a:xfrm>
              <a:off x="2973395" y="4558655"/>
              <a:ext cx="3856363" cy="526529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依次输入点的信息存入顶点表中，使每个表头结点的指针域初始化为</a:t>
              </a: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NULL</a:t>
              </a: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19" name="îŝḷîḓé-Freeform: Shape 44"/>
            <p:cNvSpPr/>
            <p:nvPr/>
          </p:nvSpPr>
          <p:spPr bwMode="auto">
            <a:xfrm>
              <a:off x="4389685" y="2568336"/>
              <a:ext cx="850136" cy="850409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1831975"/>
            <a:ext cx="9144000" cy="43243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8404" name="Rectangle 4"/>
          <p:cNvSpPr>
            <a:spLocks noChangeArrowheads="1"/>
          </p:cNvSpPr>
          <p:nvPr/>
        </p:nvSpPr>
        <p:spPr bwMode="auto">
          <a:xfrm>
            <a:off x="0" y="2109788"/>
            <a:ext cx="9036050" cy="3767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&amp;G){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采用邻接表表示法，创建无向图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输入总顶点数，总边数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输入各点，构造表头结点表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].data;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输入顶点值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=NULL;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初始化表头结点的指针域为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NULL 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}//for 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414338" y="985838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</a:p>
        </p:txBody>
      </p:sp>
      <p:sp>
        <p:nvSpPr>
          <p:cNvPr id="52230" name="矩形 1"/>
          <p:cNvSpPr>
            <a:spLocks noChangeArrowheads="1"/>
          </p:cNvSpPr>
          <p:nvPr/>
        </p:nvSpPr>
        <p:spPr bwMode="auto">
          <a:xfrm>
            <a:off x="8393113" y="5589588"/>
            <a:ext cx="7556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1" name="矩形 6"/>
          <p:cNvSpPr>
            <a:spLocks noChangeArrowheads="1"/>
          </p:cNvSpPr>
          <p:nvPr/>
        </p:nvSpPr>
        <p:spPr bwMode="auto">
          <a:xfrm>
            <a:off x="8080375" y="5735638"/>
            <a:ext cx="1068388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2" name="矩形 7"/>
          <p:cNvSpPr>
            <a:spLocks noChangeArrowheads="1"/>
          </p:cNvSpPr>
          <p:nvPr/>
        </p:nvSpPr>
        <p:spPr bwMode="auto">
          <a:xfrm>
            <a:off x="7600950" y="5948363"/>
            <a:ext cx="154781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8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8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8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8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8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98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98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4" grpId="0" build="p" advAuto="100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1052513"/>
            <a:ext cx="9144000" cy="5711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1" name="矩形 6"/>
          <p:cNvSpPr>
            <a:spLocks noChangeArrowheads="1"/>
          </p:cNvSpPr>
          <p:nvPr/>
        </p:nvSpPr>
        <p:spPr bwMode="auto">
          <a:xfrm>
            <a:off x="8388350" y="6010275"/>
            <a:ext cx="7556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2" name="矩形 7"/>
          <p:cNvSpPr>
            <a:spLocks noChangeArrowheads="1"/>
          </p:cNvSpPr>
          <p:nvPr/>
        </p:nvSpPr>
        <p:spPr bwMode="auto">
          <a:xfrm>
            <a:off x="8074025" y="6156325"/>
            <a:ext cx="1069975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3" name="矩形 8"/>
          <p:cNvSpPr>
            <a:spLocks noChangeArrowheads="1"/>
          </p:cNvSpPr>
          <p:nvPr/>
        </p:nvSpPr>
        <p:spPr bwMode="auto">
          <a:xfrm>
            <a:off x="7596188" y="6369050"/>
            <a:ext cx="1547813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8404" name="Rectangle 4"/>
          <p:cNvSpPr>
            <a:spLocks noChangeArrowheads="1"/>
          </p:cNvSpPr>
          <p:nvPr/>
        </p:nvSpPr>
        <p:spPr bwMode="auto">
          <a:xfrm>
            <a:off x="179388" y="1052513"/>
            <a:ext cx="8763000" cy="57118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for(k = 0; k&lt;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;++k){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输入各边，构造邻接表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&gt;&gt;v1&gt;&gt;v2;                 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输入一条边依附的两个顶点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v1);  j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v2);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p1=new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生成一个新的边结点*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=j;    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邻接点序号为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=p1;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将新结点*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插入顶点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的边表头部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p2=new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生成另一个对称的新的边结点*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邻接点序号为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=p2;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将新结点*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插入顶点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的边表头部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CreateUDG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</a:p>
        </p:txBody>
      </p:sp>
      <p:sp>
        <p:nvSpPr>
          <p:cNvPr id="53256" name="矩形 9"/>
          <p:cNvSpPr>
            <a:spLocks noChangeArrowheads="1"/>
          </p:cNvSpPr>
          <p:nvPr/>
        </p:nvSpPr>
        <p:spPr bwMode="auto">
          <a:xfrm>
            <a:off x="7235825" y="6538913"/>
            <a:ext cx="1925638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8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8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8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8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8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98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98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98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98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984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984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984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984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984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4" grpId="0" build="p" advAuto="100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755650" y="222250"/>
            <a:ext cx="64039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邻接表表示法的特点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372225" y="1666875"/>
            <a:ext cx="2771775" cy="18002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优点：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1666875"/>
            <a:ext cx="6227763" cy="18002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空间效率高，容易寻找顶点的邻接点；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843213" y="4043363"/>
            <a:ext cx="6300788" cy="17621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判断两顶点间是否有边或弧，需搜索两结点对应的单链表，没有邻接矩阵方便。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" y="4043363"/>
            <a:ext cx="2700338" cy="17621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缺点：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10"/>
          <p:cNvGrpSpPr/>
          <p:nvPr/>
        </p:nvGrpSpPr>
        <p:grpSpPr>
          <a:xfrm>
            <a:off x="568325" y="1644650"/>
            <a:ext cx="2146300" cy="1422400"/>
            <a:chOff x="40" y="413"/>
            <a:chExt cx="1352" cy="896"/>
          </a:xfrm>
        </p:grpSpPr>
        <p:sp>
          <p:nvSpPr>
            <p:cNvPr id="39944" name="Line 10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6" name="Line 12"/>
            <p:cNvSpPr>
              <a:spLocks noChangeShapeType="1"/>
            </p:cNvSpPr>
            <p:nvPr/>
          </p:nvSpPr>
          <p:spPr bwMode="auto">
            <a:xfrm>
              <a:off x="820" y="891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50" name="Line 16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8" name="Line 14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9" name="Line 15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39" name="Oval 5"/>
            <p:cNvSpPr>
              <a:spLocks noChangeArrowheads="1"/>
            </p:cNvSpPr>
            <p:nvPr/>
          </p:nvSpPr>
          <p:spPr bwMode="auto">
            <a:xfrm>
              <a:off x="40" y="441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39940" name="Oval 6"/>
            <p:cNvSpPr>
              <a:spLocks noChangeArrowheads="1"/>
            </p:cNvSpPr>
            <p:nvPr/>
          </p:nvSpPr>
          <p:spPr bwMode="auto">
            <a:xfrm>
              <a:off x="976" y="413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39941" name="Oval 7"/>
            <p:cNvSpPr>
              <a:spLocks noChangeArrowheads="1"/>
            </p:cNvSpPr>
            <p:nvPr/>
          </p:nvSpPr>
          <p:spPr bwMode="auto">
            <a:xfrm>
              <a:off x="508" y="723"/>
              <a:ext cx="312" cy="276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39942" name="Oval 8"/>
            <p:cNvSpPr>
              <a:spLocks noChangeArrowheads="1"/>
            </p:cNvSpPr>
            <p:nvPr/>
          </p:nvSpPr>
          <p:spPr bwMode="auto">
            <a:xfrm>
              <a:off x="1080" y="1032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39943" name="Line 9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5" name="Line 11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7" name="Oval 13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39951" name="Oval 17"/>
            <p:cNvSpPr>
              <a:spLocks noChangeArrowheads="1"/>
            </p:cNvSpPr>
            <p:nvPr/>
          </p:nvSpPr>
          <p:spPr bwMode="auto">
            <a:xfrm>
              <a:off x="40" y="1004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</p:grpSp>
      <p:sp>
        <p:nvSpPr>
          <p:cNvPr id="39953" name="Rectangle 18"/>
          <p:cNvSpPr>
            <a:spLocks noChangeArrowheads="1"/>
          </p:cNvSpPr>
          <p:nvPr/>
        </p:nvSpPr>
        <p:spPr bwMode="auto">
          <a:xfrm>
            <a:off x="4308475" y="3049588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4" name="Rectangle 19"/>
          <p:cNvSpPr>
            <a:spLocks noChangeArrowheads="1"/>
          </p:cNvSpPr>
          <p:nvPr/>
        </p:nvSpPr>
        <p:spPr bwMode="auto">
          <a:xfrm>
            <a:off x="3825875" y="3049588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4308475" y="2593975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3825875" y="2593975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7" name="Rectangle 22"/>
          <p:cNvSpPr>
            <a:spLocks noChangeArrowheads="1"/>
          </p:cNvSpPr>
          <p:nvPr/>
        </p:nvSpPr>
        <p:spPr bwMode="auto">
          <a:xfrm>
            <a:off x="4308475" y="2138363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3825875" y="2138363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9" name="Rectangle 24"/>
          <p:cNvSpPr>
            <a:spLocks noChangeArrowheads="1"/>
          </p:cNvSpPr>
          <p:nvPr/>
        </p:nvSpPr>
        <p:spPr bwMode="auto">
          <a:xfrm>
            <a:off x="4308475" y="1682750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0" name="Rectangle 25"/>
          <p:cNvSpPr>
            <a:spLocks noChangeArrowheads="1"/>
          </p:cNvSpPr>
          <p:nvPr/>
        </p:nvSpPr>
        <p:spPr bwMode="auto">
          <a:xfrm>
            <a:off x="3825875" y="1682750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1" name="Rectangle 26"/>
          <p:cNvSpPr>
            <a:spLocks noChangeArrowheads="1"/>
          </p:cNvSpPr>
          <p:nvPr/>
        </p:nvSpPr>
        <p:spPr bwMode="auto">
          <a:xfrm>
            <a:off x="4308475" y="1227138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2" name="Rectangle 27"/>
          <p:cNvSpPr>
            <a:spLocks noChangeArrowheads="1"/>
          </p:cNvSpPr>
          <p:nvPr/>
        </p:nvSpPr>
        <p:spPr bwMode="auto">
          <a:xfrm>
            <a:off x="3825875" y="1227138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3825875" y="1227138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4308475" y="1227138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5" name="Line 30"/>
          <p:cNvSpPr>
            <a:spLocks noChangeShapeType="1"/>
          </p:cNvSpPr>
          <p:nvPr/>
        </p:nvSpPr>
        <p:spPr bwMode="auto">
          <a:xfrm>
            <a:off x="4816475" y="1227138"/>
            <a:ext cx="0" cy="2278063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6" name="Line 31"/>
          <p:cNvSpPr>
            <a:spLocks noChangeShapeType="1"/>
          </p:cNvSpPr>
          <p:nvPr/>
        </p:nvSpPr>
        <p:spPr bwMode="auto">
          <a:xfrm>
            <a:off x="3825875" y="1227138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7" name="Line 32"/>
          <p:cNvSpPr>
            <a:spLocks noChangeShapeType="1"/>
          </p:cNvSpPr>
          <p:nvPr/>
        </p:nvSpPr>
        <p:spPr bwMode="auto">
          <a:xfrm>
            <a:off x="3825875" y="1682750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8" name="Line 33"/>
          <p:cNvSpPr>
            <a:spLocks noChangeShapeType="1"/>
          </p:cNvSpPr>
          <p:nvPr/>
        </p:nvSpPr>
        <p:spPr bwMode="auto">
          <a:xfrm>
            <a:off x="3825875" y="2138363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9" name="Line 34"/>
          <p:cNvSpPr>
            <a:spLocks noChangeShapeType="1"/>
          </p:cNvSpPr>
          <p:nvPr/>
        </p:nvSpPr>
        <p:spPr bwMode="auto">
          <a:xfrm>
            <a:off x="3825875" y="2593975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0" name="Line 35"/>
          <p:cNvSpPr>
            <a:spLocks noChangeShapeType="1"/>
          </p:cNvSpPr>
          <p:nvPr/>
        </p:nvSpPr>
        <p:spPr bwMode="auto">
          <a:xfrm>
            <a:off x="3825875" y="3049588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1" name="Line 36"/>
          <p:cNvSpPr>
            <a:spLocks noChangeShapeType="1"/>
          </p:cNvSpPr>
          <p:nvPr/>
        </p:nvSpPr>
        <p:spPr bwMode="auto">
          <a:xfrm>
            <a:off x="3825875" y="3505200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2" name="Rectangle 38"/>
          <p:cNvSpPr>
            <a:spLocks noChangeArrowheads="1"/>
          </p:cNvSpPr>
          <p:nvPr/>
        </p:nvSpPr>
        <p:spPr bwMode="auto">
          <a:xfrm>
            <a:off x="3292475" y="3067050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39973" name="Rectangle 39"/>
          <p:cNvSpPr>
            <a:spLocks noChangeArrowheads="1"/>
          </p:cNvSpPr>
          <p:nvPr/>
        </p:nvSpPr>
        <p:spPr bwMode="auto">
          <a:xfrm>
            <a:off x="3292475" y="2611438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9974" name="Rectangle 40"/>
          <p:cNvSpPr>
            <a:spLocks noChangeArrowheads="1"/>
          </p:cNvSpPr>
          <p:nvPr/>
        </p:nvSpPr>
        <p:spPr bwMode="auto">
          <a:xfrm>
            <a:off x="3292475" y="2155825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9975" name="Rectangle 41"/>
          <p:cNvSpPr>
            <a:spLocks noChangeArrowheads="1"/>
          </p:cNvSpPr>
          <p:nvPr/>
        </p:nvSpPr>
        <p:spPr bwMode="auto">
          <a:xfrm>
            <a:off x="3292475" y="1700213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9976" name="Rectangle 42"/>
          <p:cNvSpPr>
            <a:spLocks noChangeArrowheads="1"/>
          </p:cNvSpPr>
          <p:nvPr/>
        </p:nvSpPr>
        <p:spPr bwMode="auto">
          <a:xfrm>
            <a:off x="3292475" y="1244600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39977" name="Line 43"/>
          <p:cNvSpPr>
            <a:spLocks noChangeShapeType="1"/>
          </p:cNvSpPr>
          <p:nvPr/>
        </p:nvSpPr>
        <p:spPr bwMode="auto">
          <a:xfrm>
            <a:off x="3292475" y="1244600"/>
            <a:ext cx="5334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8" name="Line 44"/>
          <p:cNvSpPr>
            <a:spLocks noChangeShapeType="1"/>
          </p:cNvSpPr>
          <p:nvPr/>
        </p:nvSpPr>
        <p:spPr bwMode="auto">
          <a:xfrm>
            <a:off x="3292475" y="3522663"/>
            <a:ext cx="5334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9" name="Line 45"/>
          <p:cNvSpPr>
            <a:spLocks noChangeShapeType="1"/>
          </p:cNvSpPr>
          <p:nvPr/>
        </p:nvSpPr>
        <p:spPr bwMode="auto">
          <a:xfrm>
            <a:off x="32924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0" name="Line 46"/>
          <p:cNvSpPr>
            <a:spLocks noChangeShapeType="1"/>
          </p:cNvSpPr>
          <p:nvPr/>
        </p:nvSpPr>
        <p:spPr bwMode="auto">
          <a:xfrm>
            <a:off x="38258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1" name="Line 47"/>
          <p:cNvSpPr>
            <a:spLocks noChangeShapeType="1"/>
          </p:cNvSpPr>
          <p:nvPr/>
        </p:nvSpPr>
        <p:spPr bwMode="auto">
          <a:xfrm>
            <a:off x="32924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2" name="Line 48"/>
          <p:cNvSpPr>
            <a:spLocks noChangeShapeType="1"/>
          </p:cNvSpPr>
          <p:nvPr/>
        </p:nvSpPr>
        <p:spPr bwMode="auto">
          <a:xfrm>
            <a:off x="38258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3" name="Line 49"/>
          <p:cNvSpPr>
            <a:spLocks noChangeShapeType="1"/>
          </p:cNvSpPr>
          <p:nvPr/>
        </p:nvSpPr>
        <p:spPr bwMode="auto">
          <a:xfrm>
            <a:off x="32924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4" name="Line 50"/>
          <p:cNvSpPr>
            <a:spLocks noChangeShapeType="1"/>
          </p:cNvSpPr>
          <p:nvPr/>
        </p:nvSpPr>
        <p:spPr bwMode="auto">
          <a:xfrm>
            <a:off x="38258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5" name="Line 51"/>
          <p:cNvSpPr>
            <a:spLocks noChangeShapeType="1"/>
          </p:cNvSpPr>
          <p:nvPr/>
        </p:nvSpPr>
        <p:spPr bwMode="auto">
          <a:xfrm>
            <a:off x="32924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6" name="Line 52"/>
          <p:cNvSpPr>
            <a:spLocks noChangeShapeType="1"/>
          </p:cNvSpPr>
          <p:nvPr/>
        </p:nvSpPr>
        <p:spPr bwMode="auto">
          <a:xfrm>
            <a:off x="38258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7" name="Line 53"/>
          <p:cNvSpPr>
            <a:spLocks noChangeShapeType="1"/>
          </p:cNvSpPr>
          <p:nvPr/>
        </p:nvSpPr>
        <p:spPr bwMode="auto">
          <a:xfrm>
            <a:off x="32924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8" name="Line 54"/>
          <p:cNvSpPr>
            <a:spLocks noChangeShapeType="1"/>
          </p:cNvSpPr>
          <p:nvPr/>
        </p:nvSpPr>
        <p:spPr bwMode="auto">
          <a:xfrm>
            <a:off x="38258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9" name="Line 55"/>
          <p:cNvSpPr>
            <a:spLocks noChangeShapeType="1"/>
          </p:cNvSpPr>
          <p:nvPr/>
        </p:nvSpPr>
        <p:spPr bwMode="auto">
          <a:xfrm>
            <a:off x="4664075" y="14652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0" name="Line 56"/>
          <p:cNvSpPr>
            <a:spLocks noChangeShapeType="1"/>
          </p:cNvSpPr>
          <p:nvPr/>
        </p:nvSpPr>
        <p:spPr bwMode="auto">
          <a:xfrm>
            <a:off x="4664075" y="28368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1" name="Line 57"/>
          <p:cNvSpPr>
            <a:spLocks noChangeShapeType="1"/>
          </p:cNvSpPr>
          <p:nvPr/>
        </p:nvSpPr>
        <p:spPr bwMode="auto">
          <a:xfrm>
            <a:off x="4664075" y="3294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2" name="Line 58"/>
          <p:cNvSpPr>
            <a:spLocks noChangeShapeType="1"/>
          </p:cNvSpPr>
          <p:nvPr/>
        </p:nvSpPr>
        <p:spPr bwMode="auto">
          <a:xfrm>
            <a:off x="4664075" y="19224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3" name="Line 59"/>
          <p:cNvSpPr>
            <a:spLocks noChangeShapeType="1"/>
          </p:cNvSpPr>
          <p:nvPr/>
        </p:nvSpPr>
        <p:spPr bwMode="auto">
          <a:xfrm>
            <a:off x="4664075" y="23796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4" name="Rectangle 61"/>
          <p:cNvSpPr>
            <a:spLocks noChangeArrowheads="1"/>
          </p:cNvSpPr>
          <p:nvPr/>
        </p:nvSpPr>
        <p:spPr bwMode="auto">
          <a:xfrm>
            <a:off x="68738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39995" name="Rectangle 62"/>
          <p:cNvSpPr>
            <a:spLocks noChangeArrowheads="1"/>
          </p:cNvSpPr>
          <p:nvPr/>
        </p:nvSpPr>
        <p:spPr bwMode="auto">
          <a:xfrm>
            <a:off x="64166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9996" name="Line 63"/>
          <p:cNvSpPr>
            <a:spLocks noChangeShapeType="1"/>
          </p:cNvSpPr>
          <p:nvPr/>
        </p:nvSpPr>
        <p:spPr bwMode="auto">
          <a:xfrm>
            <a:off x="6416675" y="1298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7" name="Line 64"/>
          <p:cNvSpPr>
            <a:spLocks noChangeShapeType="1"/>
          </p:cNvSpPr>
          <p:nvPr/>
        </p:nvSpPr>
        <p:spPr bwMode="auto">
          <a:xfrm>
            <a:off x="6416675" y="1693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8" name="Line 65"/>
          <p:cNvSpPr>
            <a:spLocks noChangeShapeType="1"/>
          </p:cNvSpPr>
          <p:nvPr/>
        </p:nvSpPr>
        <p:spPr bwMode="auto">
          <a:xfrm>
            <a:off x="64166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9" name="Line 66"/>
          <p:cNvSpPr>
            <a:spLocks noChangeShapeType="1"/>
          </p:cNvSpPr>
          <p:nvPr/>
        </p:nvSpPr>
        <p:spPr bwMode="auto">
          <a:xfrm>
            <a:off x="6873875" y="1298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0" name="Line 67"/>
          <p:cNvSpPr>
            <a:spLocks noChangeShapeType="1"/>
          </p:cNvSpPr>
          <p:nvPr/>
        </p:nvSpPr>
        <p:spPr bwMode="auto">
          <a:xfrm>
            <a:off x="73310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1" name="Rectangle 68"/>
          <p:cNvSpPr>
            <a:spLocks noChangeArrowheads="1"/>
          </p:cNvSpPr>
          <p:nvPr/>
        </p:nvSpPr>
        <p:spPr bwMode="auto">
          <a:xfrm>
            <a:off x="56546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2" name="Rectangle 69"/>
          <p:cNvSpPr>
            <a:spLocks noChangeArrowheads="1"/>
          </p:cNvSpPr>
          <p:nvPr/>
        </p:nvSpPr>
        <p:spPr bwMode="auto">
          <a:xfrm>
            <a:off x="51974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40003" name="Line 70"/>
          <p:cNvSpPr>
            <a:spLocks noChangeShapeType="1"/>
          </p:cNvSpPr>
          <p:nvPr/>
        </p:nvSpPr>
        <p:spPr bwMode="auto">
          <a:xfrm>
            <a:off x="5197475" y="1298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4" name="Line 71"/>
          <p:cNvSpPr>
            <a:spLocks noChangeShapeType="1"/>
          </p:cNvSpPr>
          <p:nvPr/>
        </p:nvSpPr>
        <p:spPr bwMode="auto">
          <a:xfrm>
            <a:off x="5197475" y="1693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5" name="Line 72"/>
          <p:cNvSpPr>
            <a:spLocks noChangeShapeType="1"/>
          </p:cNvSpPr>
          <p:nvPr/>
        </p:nvSpPr>
        <p:spPr bwMode="auto">
          <a:xfrm>
            <a:off x="51974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6" name="Line 73"/>
          <p:cNvSpPr>
            <a:spLocks noChangeShapeType="1"/>
          </p:cNvSpPr>
          <p:nvPr/>
        </p:nvSpPr>
        <p:spPr bwMode="auto">
          <a:xfrm>
            <a:off x="5654675" y="1298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7" name="Line 74"/>
          <p:cNvSpPr>
            <a:spLocks noChangeShapeType="1"/>
          </p:cNvSpPr>
          <p:nvPr/>
        </p:nvSpPr>
        <p:spPr bwMode="auto">
          <a:xfrm>
            <a:off x="61118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8" name="Line 75"/>
          <p:cNvSpPr>
            <a:spLocks noChangeShapeType="1"/>
          </p:cNvSpPr>
          <p:nvPr/>
        </p:nvSpPr>
        <p:spPr bwMode="auto">
          <a:xfrm>
            <a:off x="5883275" y="1527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9" name="Rectangle 77"/>
          <p:cNvSpPr>
            <a:spLocks noChangeArrowheads="1"/>
          </p:cNvSpPr>
          <p:nvPr/>
        </p:nvSpPr>
        <p:spPr bwMode="auto">
          <a:xfrm>
            <a:off x="68738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0" name="Rectangle 78"/>
          <p:cNvSpPr>
            <a:spLocks noChangeArrowheads="1"/>
          </p:cNvSpPr>
          <p:nvPr/>
        </p:nvSpPr>
        <p:spPr bwMode="auto">
          <a:xfrm>
            <a:off x="64166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40011" name="Line 79"/>
          <p:cNvSpPr>
            <a:spLocks noChangeShapeType="1"/>
          </p:cNvSpPr>
          <p:nvPr/>
        </p:nvSpPr>
        <p:spPr bwMode="auto">
          <a:xfrm>
            <a:off x="64166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2" name="Line 80"/>
          <p:cNvSpPr>
            <a:spLocks noChangeShapeType="1"/>
          </p:cNvSpPr>
          <p:nvPr/>
        </p:nvSpPr>
        <p:spPr bwMode="auto">
          <a:xfrm>
            <a:off x="64166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3" name="Line 81"/>
          <p:cNvSpPr>
            <a:spLocks noChangeShapeType="1"/>
          </p:cNvSpPr>
          <p:nvPr/>
        </p:nvSpPr>
        <p:spPr bwMode="auto">
          <a:xfrm>
            <a:off x="68738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4" name="Line 82"/>
          <p:cNvSpPr>
            <a:spLocks noChangeShapeType="1"/>
          </p:cNvSpPr>
          <p:nvPr/>
        </p:nvSpPr>
        <p:spPr bwMode="auto">
          <a:xfrm>
            <a:off x="73310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5" name="Rectangle 83"/>
          <p:cNvSpPr>
            <a:spLocks noChangeArrowheads="1"/>
          </p:cNvSpPr>
          <p:nvPr/>
        </p:nvSpPr>
        <p:spPr bwMode="auto">
          <a:xfrm>
            <a:off x="56546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6" name="Rectangle 84"/>
          <p:cNvSpPr>
            <a:spLocks noChangeArrowheads="1"/>
          </p:cNvSpPr>
          <p:nvPr/>
        </p:nvSpPr>
        <p:spPr bwMode="auto">
          <a:xfrm>
            <a:off x="51974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0017" name="Line 85"/>
          <p:cNvSpPr>
            <a:spLocks noChangeShapeType="1"/>
          </p:cNvSpPr>
          <p:nvPr/>
        </p:nvSpPr>
        <p:spPr bwMode="auto">
          <a:xfrm>
            <a:off x="51974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8" name="Line 86"/>
          <p:cNvSpPr>
            <a:spLocks noChangeShapeType="1"/>
          </p:cNvSpPr>
          <p:nvPr/>
        </p:nvSpPr>
        <p:spPr bwMode="auto">
          <a:xfrm>
            <a:off x="51974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9" name="Line 87"/>
          <p:cNvSpPr>
            <a:spLocks noChangeShapeType="1"/>
          </p:cNvSpPr>
          <p:nvPr/>
        </p:nvSpPr>
        <p:spPr bwMode="auto">
          <a:xfrm>
            <a:off x="51974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0" name="Line 88"/>
          <p:cNvSpPr>
            <a:spLocks noChangeShapeType="1"/>
          </p:cNvSpPr>
          <p:nvPr/>
        </p:nvSpPr>
        <p:spPr bwMode="auto">
          <a:xfrm>
            <a:off x="56546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1" name="Line 89"/>
          <p:cNvSpPr>
            <a:spLocks noChangeShapeType="1"/>
          </p:cNvSpPr>
          <p:nvPr/>
        </p:nvSpPr>
        <p:spPr bwMode="auto">
          <a:xfrm>
            <a:off x="61118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2" name="Rectangle 90"/>
          <p:cNvSpPr>
            <a:spLocks noChangeArrowheads="1"/>
          </p:cNvSpPr>
          <p:nvPr/>
        </p:nvSpPr>
        <p:spPr bwMode="auto">
          <a:xfrm>
            <a:off x="80930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40023" name="Rectangle 91"/>
          <p:cNvSpPr>
            <a:spLocks noChangeArrowheads="1"/>
          </p:cNvSpPr>
          <p:nvPr/>
        </p:nvSpPr>
        <p:spPr bwMode="auto">
          <a:xfrm>
            <a:off x="76358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40024" name="Line 92"/>
          <p:cNvSpPr>
            <a:spLocks noChangeShapeType="1"/>
          </p:cNvSpPr>
          <p:nvPr/>
        </p:nvSpPr>
        <p:spPr bwMode="auto">
          <a:xfrm>
            <a:off x="76358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5" name="Line 93"/>
          <p:cNvSpPr>
            <a:spLocks noChangeShapeType="1"/>
          </p:cNvSpPr>
          <p:nvPr/>
        </p:nvSpPr>
        <p:spPr bwMode="auto">
          <a:xfrm>
            <a:off x="76358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6" name="Line 94"/>
          <p:cNvSpPr>
            <a:spLocks noChangeShapeType="1"/>
          </p:cNvSpPr>
          <p:nvPr/>
        </p:nvSpPr>
        <p:spPr bwMode="auto">
          <a:xfrm>
            <a:off x="76358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7" name="Line 95"/>
          <p:cNvSpPr>
            <a:spLocks noChangeShapeType="1"/>
          </p:cNvSpPr>
          <p:nvPr/>
        </p:nvSpPr>
        <p:spPr bwMode="auto">
          <a:xfrm>
            <a:off x="80930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8" name="Line 96"/>
          <p:cNvSpPr>
            <a:spLocks noChangeShapeType="1"/>
          </p:cNvSpPr>
          <p:nvPr/>
        </p:nvSpPr>
        <p:spPr bwMode="auto">
          <a:xfrm>
            <a:off x="85502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9" name="Line 97"/>
          <p:cNvSpPr>
            <a:spLocks noChangeShapeType="1"/>
          </p:cNvSpPr>
          <p:nvPr/>
        </p:nvSpPr>
        <p:spPr bwMode="auto">
          <a:xfrm>
            <a:off x="5883275" y="24415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0" name="Line 98"/>
          <p:cNvSpPr>
            <a:spLocks noChangeShapeType="1"/>
          </p:cNvSpPr>
          <p:nvPr/>
        </p:nvSpPr>
        <p:spPr bwMode="auto">
          <a:xfrm>
            <a:off x="7102475" y="24415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1" name="Line 99"/>
          <p:cNvSpPr>
            <a:spLocks noChangeShapeType="1"/>
          </p:cNvSpPr>
          <p:nvPr/>
        </p:nvSpPr>
        <p:spPr bwMode="auto">
          <a:xfrm>
            <a:off x="64166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2" name="Line 101"/>
          <p:cNvSpPr>
            <a:spLocks noChangeShapeType="1"/>
          </p:cNvSpPr>
          <p:nvPr/>
        </p:nvSpPr>
        <p:spPr bwMode="auto">
          <a:xfrm>
            <a:off x="6416675" y="2136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3" name="Rectangle 102"/>
          <p:cNvSpPr>
            <a:spLocks noChangeArrowheads="1"/>
          </p:cNvSpPr>
          <p:nvPr/>
        </p:nvSpPr>
        <p:spPr bwMode="auto">
          <a:xfrm>
            <a:off x="56546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4" name="Rectangle 103"/>
          <p:cNvSpPr>
            <a:spLocks noChangeArrowheads="1"/>
          </p:cNvSpPr>
          <p:nvPr/>
        </p:nvSpPr>
        <p:spPr bwMode="auto">
          <a:xfrm>
            <a:off x="51974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0035" name="Line 104"/>
          <p:cNvSpPr>
            <a:spLocks noChangeShapeType="1"/>
          </p:cNvSpPr>
          <p:nvPr/>
        </p:nvSpPr>
        <p:spPr bwMode="auto">
          <a:xfrm>
            <a:off x="64166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6" name="Line 105"/>
          <p:cNvSpPr>
            <a:spLocks noChangeShapeType="1"/>
          </p:cNvSpPr>
          <p:nvPr/>
        </p:nvSpPr>
        <p:spPr bwMode="auto">
          <a:xfrm>
            <a:off x="5197475" y="21510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7" name="Line 106"/>
          <p:cNvSpPr>
            <a:spLocks noChangeShapeType="1"/>
          </p:cNvSpPr>
          <p:nvPr/>
        </p:nvSpPr>
        <p:spPr bwMode="auto">
          <a:xfrm>
            <a:off x="51974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8" name="Line 107"/>
          <p:cNvSpPr>
            <a:spLocks noChangeShapeType="1"/>
          </p:cNvSpPr>
          <p:nvPr/>
        </p:nvSpPr>
        <p:spPr bwMode="auto">
          <a:xfrm>
            <a:off x="56546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9" name="Line 108"/>
          <p:cNvSpPr>
            <a:spLocks noChangeShapeType="1"/>
          </p:cNvSpPr>
          <p:nvPr/>
        </p:nvSpPr>
        <p:spPr bwMode="auto">
          <a:xfrm>
            <a:off x="61118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0" name="Rectangle 109"/>
          <p:cNvSpPr>
            <a:spLocks noChangeArrowheads="1"/>
          </p:cNvSpPr>
          <p:nvPr/>
        </p:nvSpPr>
        <p:spPr bwMode="auto">
          <a:xfrm>
            <a:off x="68738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1" name="Rectangle 110"/>
          <p:cNvSpPr>
            <a:spLocks noChangeArrowheads="1"/>
          </p:cNvSpPr>
          <p:nvPr/>
        </p:nvSpPr>
        <p:spPr bwMode="auto">
          <a:xfrm>
            <a:off x="64166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0042" name="Line 111"/>
          <p:cNvSpPr>
            <a:spLocks noChangeShapeType="1"/>
          </p:cNvSpPr>
          <p:nvPr/>
        </p:nvSpPr>
        <p:spPr bwMode="auto">
          <a:xfrm>
            <a:off x="51974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3" name="Line 112"/>
          <p:cNvSpPr>
            <a:spLocks noChangeShapeType="1"/>
          </p:cNvSpPr>
          <p:nvPr/>
        </p:nvSpPr>
        <p:spPr bwMode="auto">
          <a:xfrm>
            <a:off x="6416675" y="2136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4" name="Line 113"/>
          <p:cNvSpPr>
            <a:spLocks noChangeShapeType="1"/>
          </p:cNvSpPr>
          <p:nvPr/>
        </p:nvSpPr>
        <p:spPr bwMode="auto">
          <a:xfrm>
            <a:off x="64166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5" name="Line 114"/>
          <p:cNvSpPr>
            <a:spLocks noChangeShapeType="1"/>
          </p:cNvSpPr>
          <p:nvPr/>
        </p:nvSpPr>
        <p:spPr bwMode="auto">
          <a:xfrm>
            <a:off x="68738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6" name="Line 115"/>
          <p:cNvSpPr>
            <a:spLocks noChangeShapeType="1"/>
          </p:cNvSpPr>
          <p:nvPr/>
        </p:nvSpPr>
        <p:spPr bwMode="auto">
          <a:xfrm>
            <a:off x="73310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7" name="Rectangle 116"/>
          <p:cNvSpPr>
            <a:spLocks noChangeArrowheads="1"/>
          </p:cNvSpPr>
          <p:nvPr/>
        </p:nvSpPr>
        <p:spPr bwMode="auto">
          <a:xfrm>
            <a:off x="80930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40048" name="Rectangle 117"/>
          <p:cNvSpPr>
            <a:spLocks noChangeArrowheads="1"/>
          </p:cNvSpPr>
          <p:nvPr/>
        </p:nvSpPr>
        <p:spPr bwMode="auto">
          <a:xfrm>
            <a:off x="76358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40049" name="Line 118"/>
          <p:cNvSpPr>
            <a:spLocks noChangeShapeType="1"/>
          </p:cNvSpPr>
          <p:nvPr/>
        </p:nvSpPr>
        <p:spPr bwMode="auto">
          <a:xfrm>
            <a:off x="76358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0" name="Line 119"/>
          <p:cNvSpPr>
            <a:spLocks noChangeShapeType="1"/>
          </p:cNvSpPr>
          <p:nvPr/>
        </p:nvSpPr>
        <p:spPr bwMode="auto">
          <a:xfrm>
            <a:off x="7635875" y="21510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1" name="Line 120"/>
          <p:cNvSpPr>
            <a:spLocks noChangeShapeType="1"/>
          </p:cNvSpPr>
          <p:nvPr/>
        </p:nvSpPr>
        <p:spPr bwMode="auto">
          <a:xfrm>
            <a:off x="76358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2" name="Line 121"/>
          <p:cNvSpPr>
            <a:spLocks noChangeShapeType="1"/>
          </p:cNvSpPr>
          <p:nvPr/>
        </p:nvSpPr>
        <p:spPr bwMode="auto">
          <a:xfrm>
            <a:off x="80930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3" name="Line 122"/>
          <p:cNvSpPr>
            <a:spLocks noChangeShapeType="1"/>
          </p:cNvSpPr>
          <p:nvPr/>
        </p:nvSpPr>
        <p:spPr bwMode="auto">
          <a:xfrm>
            <a:off x="85502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4" name="Line 123"/>
          <p:cNvSpPr>
            <a:spLocks noChangeShapeType="1"/>
          </p:cNvSpPr>
          <p:nvPr/>
        </p:nvSpPr>
        <p:spPr bwMode="auto">
          <a:xfrm>
            <a:off x="5883275" y="19843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5" name="Line 124"/>
          <p:cNvSpPr>
            <a:spLocks noChangeShapeType="1"/>
          </p:cNvSpPr>
          <p:nvPr/>
        </p:nvSpPr>
        <p:spPr bwMode="auto">
          <a:xfrm>
            <a:off x="7102475" y="19843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6" name="Rectangle 127"/>
          <p:cNvSpPr>
            <a:spLocks noChangeArrowheads="1"/>
          </p:cNvSpPr>
          <p:nvPr/>
        </p:nvSpPr>
        <p:spPr bwMode="auto">
          <a:xfrm>
            <a:off x="3800475" y="3067050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40057" name="Rectangle 128"/>
          <p:cNvSpPr>
            <a:spLocks noChangeArrowheads="1"/>
          </p:cNvSpPr>
          <p:nvPr/>
        </p:nvSpPr>
        <p:spPr bwMode="auto">
          <a:xfrm>
            <a:off x="3800475" y="2611438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0058" name="Rectangle 129"/>
          <p:cNvSpPr>
            <a:spLocks noChangeArrowheads="1"/>
          </p:cNvSpPr>
          <p:nvPr/>
        </p:nvSpPr>
        <p:spPr bwMode="auto">
          <a:xfrm>
            <a:off x="3800475" y="2155825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40059" name="Rectangle 130"/>
          <p:cNvSpPr>
            <a:spLocks noChangeArrowheads="1"/>
          </p:cNvSpPr>
          <p:nvPr/>
        </p:nvSpPr>
        <p:spPr bwMode="auto">
          <a:xfrm>
            <a:off x="3800475" y="1700213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0060" name="Rectangle 131"/>
          <p:cNvSpPr>
            <a:spLocks noChangeArrowheads="1"/>
          </p:cNvSpPr>
          <p:nvPr/>
        </p:nvSpPr>
        <p:spPr bwMode="auto">
          <a:xfrm>
            <a:off x="3800475" y="1244600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40061" name="Line 132"/>
          <p:cNvSpPr>
            <a:spLocks noChangeShapeType="1"/>
          </p:cNvSpPr>
          <p:nvPr/>
        </p:nvSpPr>
        <p:spPr bwMode="auto">
          <a:xfrm>
            <a:off x="3800475" y="1244600"/>
            <a:ext cx="4826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2" name="Line 133"/>
          <p:cNvSpPr>
            <a:spLocks noChangeShapeType="1"/>
          </p:cNvSpPr>
          <p:nvPr/>
        </p:nvSpPr>
        <p:spPr bwMode="auto">
          <a:xfrm>
            <a:off x="3800475" y="3522663"/>
            <a:ext cx="4826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3" name="Line 134"/>
          <p:cNvSpPr>
            <a:spLocks noChangeShapeType="1"/>
          </p:cNvSpPr>
          <p:nvPr/>
        </p:nvSpPr>
        <p:spPr bwMode="auto">
          <a:xfrm>
            <a:off x="38004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4" name="Line 135"/>
          <p:cNvSpPr>
            <a:spLocks noChangeShapeType="1"/>
          </p:cNvSpPr>
          <p:nvPr/>
        </p:nvSpPr>
        <p:spPr bwMode="auto">
          <a:xfrm>
            <a:off x="42830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5" name="Line 136"/>
          <p:cNvSpPr>
            <a:spLocks noChangeShapeType="1"/>
          </p:cNvSpPr>
          <p:nvPr/>
        </p:nvSpPr>
        <p:spPr bwMode="auto">
          <a:xfrm>
            <a:off x="38004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6" name="Line 137"/>
          <p:cNvSpPr>
            <a:spLocks noChangeShapeType="1"/>
          </p:cNvSpPr>
          <p:nvPr/>
        </p:nvSpPr>
        <p:spPr bwMode="auto">
          <a:xfrm>
            <a:off x="42830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7" name="Line 138"/>
          <p:cNvSpPr>
            <a:spLocks noChangeShapeType="1"/>
          </p:cNvSpPr>
          <p:nvPr/>
        </p:nvSpPr>
        <p:spPr bwMode="auto">
          <a:xfrm>
            <a:off x="38004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8" name="Line 139"/>
          <p:cNvSpPr>
            <a:spLocks noChangeShapeType="1"/>
          </p:cNvSpPr>
          <p:nvPr/>
        </p:nvSpPr>
        <p:spPr bwMode="auto">
          <a:xfrm>
            <a:off x="42830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9" name="Line 140"/>
          <p:cNvSpPr>
            <a:spLocks noChangeShapeType="1"/>
          </p:cNvSpPr>
          <p:nvPr/>
        </p:nvSpPr>
        <p:spPr bwMode="auto">
          <a:xfrm>
            <a:off x="38004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0" name="Line 141"/>
          <p:cNvSpPr>
            <a:spLocks noChangeShapeType="1"/>
          </p:cNvSpPr>
          <p:nvPr/>
        </p:nvSpPr>
        <p:spPr bwMode="auto">
          <a:xfrm>
            <a:off x="42830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1" name="Line 142"/>
          <p:cNvSpPr>
            <a:spLocks noChangeShapeType="1"/>
          </p:cNvSpPr>
          <p:nvPr/>
        </p:nvSpPr>
        <p:spPr bwMode="auto">
          <a:xfrm>
            <a:off x="38004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2" name="Line 143"/>
          <p:cNvSpPr>
            <a:spLocks noChangeShapeType="1"/>
          </p:cNvSpPr>
          <p:nvPr/>
        </p:nvSpPr>
        <p:spPr bwMode="auto">
          <a:xfrm>
            <a:off x="42830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3" name="Rectangle 145"/>
          <p:cNvSpPr>
            <a:spLocks noChangeArrowheads="1"/>
          </p:cNvSpPr>
          <p:nvPr/>
        </p:nvSpPr>
        <p:spPr bwMode="auto">
          <a:xfrm>
            <a:off x="68738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4" name="Rectangle 146"/>
          <p:cNvSpPr>
            <a:spLocks noChangeArrowheads="1"/>
          </p:cNvSpPr>
          <p:nvPr/>
        </p:nvSpPr>
        <p:spPr bwMode="auto">
          <a:xfrm>
            <a:off x="64166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0075" name="Line 147"/>
          <p:cNvSpPr>
            <a:spLocks noChangeShapeType="1"/>
          </p:cNvSpPr>
          <p:nvPr/>
        </p:nvSpPr>
        <p:spPr bwMode="auto">
          <a:xfrm>
            <a:off x="64166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6" name="Line 148"/>
          <p:cNvSpPr>
            <a:spLocks noChangeShapeType="1"/>
          </p:cNvSpPr>
          <p:nvPr/>
        </p:nvSpPr>
        <p:spPr bwMode="auto">
          <a:xfrm>
            <a:off x="64166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7" name="Line 149"/>
          <p:cNvSpPr>
            <a:spLocks noChangeShapeType="1"/>
          </p:cNvSpPr>
          <p:nvPr/>
        </p:nvSpPr>
        <p:spPr bwMode="auto">
          <a:xfrm>
            <a:off x="68738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8" name="Line 150"/>
          <p:cNvSpPr>
            <a:spLocks noChangeShapeType="1"/>
          </p:cNvSpPr>
          <p:nvPr/>
        </p:nvSpPr>
        <p:spPr bwMode="auto">
          <a:xfrm>
            <a:off x="73310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9" name="Rectangle 151"/>
          <p:cNvSpPr>
            <a:spLocks noChangeArrowheads="1"/>
          </p:cNvSpPr>
          <p:nvPr/>
        </p:nvSpPr>
        <p:spPr bwMode="auto">
          <a:xfrm>
            <a:off x="56546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0" name="Rectangle 152"/>
          <p:cNvSpPr>
            <a:spLocks noChangeArrowheads="1"/>
          </p:cNvSpPr>
          <p:nvPr/>
        </p:nvSpPr>
        <p:spPr bwMode="auto">
          <a:xfrm>
            <a:off x="51974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40081" name="Line 153"/>
          <p:cNvSpPr>
            <a:spLocks noChangeShapeType="1"/>
          </p:cNvSpPr>
          <p:nvPr/>
        </p:nvSpPr>
        <p:spPr bwMode="auto">
          <a:xfrm>
            <a:off x="51974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2" name="Line 154"/>
          <p:cNvSpPr>
            <a:spLocks noChangeShapeType="1"/>
          </p:cNvSpPr>
          <p:nvPr/>
        </p:nvSpPr>
        <p:spPr bwMode="auto">
          <a:xfrm>
            <a:off x="51974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3" name="Line 155"/>
          <p:cNvSpPr>
            <a:spLocks noChangeShapeType="1"/>
          </p:cNvSpPr>
          <p:nvPr/>
        </p:nvSpPr>
        <p:spPr bwMode="auto">
          <a:xfrm>
            <a:off x="51974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4" name="Line 156"/>
          <p:cNvSpPr>
            <a:spLocks noChangeShapeType="1"/>
          </p:cNvSpPr>
          <p:nvPr/>
        </p:nvSpPr>
        <p:spPr bwMode="auto">
          <a:xfrm>
            <a:off x="56546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5" name="Line 157"/>
          <p:cNvSpPr>
            <a:spLocks noChangeShapeType="1"/>
          </p:cNvSpPr>
          <p:nvPr/>
        </p:nvSpPr>
        <p:spPr bwMode="auto">
          <a:xfrm>
            <a:off x="61118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6" name="Rectangle 158"/>
          <p:cNvSpPr>
            <a:spLocks noChangeArrowheads="1"/>
          </p:cNvSpPr>
          <p:nvPr/>
        </p:nvSpPr>
        <p:spPr bwMode="auto">
          <a:xfrm>
            <a:off x="80930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40087" name="Rectangle 159"/>
          <p:cNvSpPr>
            <a:spLocks noChangeArrowheads="1"/>
          </p:cNvSpPr>
          <p:nvPr/>
        </p:nvSpPr>
        <p:spPr bwMode="auto">
          <a:xfrm>
            <a:off x="76358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40088" name="Line 160"/>
          <p:cNvSpPr>
            <a:spLocks noChangeShapeType="1"/>
          </p:cNvSpPr>
          <p:nvPr/>
        </p:nvSpPr>
        <p:spPr bwMode="auto">
          <a:xfrm>
            <a:off x="76358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9" name="Line 161"/>
          <p:cNvSpPr>
            <a:spLocks noChangeShapeType="1"/>
          </p:cNvSpPr>
          <p:nvPr/>
        </p:nvSpPr>
        <p:spPr bwMode="auto">
          <a:xfrm>
            <a:off x="76358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0" name="Line 162"/>
          <p:cNvSpPr>
            <a:spLocks noChangeShapeType="1"/>
          </p:cNvSpPr>
          <p:nvPr/>
        </p:nvSpPr>
        <p:spPr bwMode="auto">
          <a:xfrm>
            <a:off x="76358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1" name="Line 163"/>
          <p:cNvSpPr>
            <a:spLocks noChangeShapeType="1"/>
          </p:cNvSpPr>
          <p:nvPr/>
        </p:nvSpPr>
        <p:spPr bwMode="auto">
          <a:xfrm>
            <a:off x="80930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2" name="Line 164"/>
          <p:cNvSpPr>
            <a:spLocks noChangeShapeType="1"/>
          </p:cNvSpPr>
          <p:nvPr/>
        </p:nvSpPr>
        <p:spPr bwMode="auto">
          <a:xfrm>
            <a:off x="85502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3" name="Line 165"/>
          <p:cNvSpPr>
            <a:spLocks noChangeShapeType="1"/>
          </p:cNvSpPr>
          <p:nvPr/>
        </p:nvSpPr>
        <p:spPr bwMode="auto">
          <a:xfrm>
            <a:off x="5883275" y="3432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4" name="Line 166"/>
          <p:cNvSpPr>
            <a:spLocks noChangeShapeType="1"/>
          </p:cNvSpPr>
          <p:nvPr/>
        </p:nvSpPr>
        <p:spPr bwMode="auto">
          <a:xfrm>
            <a:off x="7102475" y="3432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5" name="Line 167"/>
          <p:cNvSpPr>
            <a:spLocks noChangeShapeType="1"/>
          </p:cNvSpPr>
          <p:nvPr/>
        </p:nvSpPr>
        <p:spPr bwMode="auto">
          <a:xfrm>
            <a:off x="64166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6" name="Line 169"/>
          <p:cNvSpPr>
            <a:spLocks noChangeShapeType="1"/>
          </p:cNvSpPr>
          <p:nvPr/>
        </p:nvSpPr>
        <p:spPr bwMode="auto">
          <a:xfrm>
            <a:off x="6416675" y="3065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7" name="Rectangle 170"/>
          <p:cNvSpPr>
            <a:spLocks noChangeArrowheads="1"/>
          </p:cNvSpPr>
          <p:nvPr/>
        </p:nvSpPr>
        <p:spPr bwMode="auto">
          <a:xfrm>
            <a:off x="56546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8" name="Rectangle 171"/>
          <p:cNvSpPr>
            <a:spLocks noChangeArrowheads="1"/>
          </p:cNvSpPr>
          <p:nvPr/>
        </p:nvSpPr>
        <p:spPr bwMode="auto">
          <a:xfrm>
            <a:off x="51974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40099" name="Line 172"/>
          <p:cNvSpPr>
            <a:spLocks noChangeShapeType="1"/>
          </p:cNvSpPr>
          <p:nvPr/>
        </p:nvSpPr>
        <p:spPr bwMode="auto">
          <a:xfrm>
            <a:off x="64166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0" name="Line 173"/>
          <p:cNvSpPr>
            <a:spLocks noChangeShapeType="1"/>
          </p:cNvSpPr>
          <p:nvPr/>
        </p:nvSpPr>
        <p:spPr bwMode="auto">
          <a:xfrm>
            <a:off x="5197475" y="3079750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1" name="Line 174"/>
          <p:cNvSpPr>
            <a:spLocks noChangeShapeType="1"/>
          </p:cNvSpPr>
          <p:nvPr/>
        </p:nvSpPr>
        <p:spPr bwMode="auto">
          <a:xfrm>
            <a:off x="51974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2" name="Line 175"/>
          <p:cNvSpPr>
            <a:spLocks noChangeShapeType="1"/>
          </p:cNvSpPr>
          <p:nvPr/>
        </p:nvSpPr>
        <p:spPr bwMode="auto">
          <a:xfrm>
            <a:off x="56546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3" name="Line 176"/>
          <p:cNvSpPr>
            <a:spLocks noChangeShapeType="1"/>
          </p:cNvSpPr>
          <p:nvPr/>
        </p:nvSpPr>
        <p:spPr bwMode="auto">
          <a:xfrm>
            <a:off x="61118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4" name="Rectangle 177"/>
          <p:cNvSpPr>
            <a:spLocks noChangeArrowheads="1"/>
          </p:cNvSpPr>
          <p:nvPr/>
        </p:nvSpPr>
        <p:spPr bwMode="auto">
          <a:xfrm>
            <a:off x="68738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5" name="Rectangle 178"/>
          <p:cNvSpPr>
            <a:spLocks noChangeArrowheads="1"/>
          </p:cNvSpPr>
          <p:nvPr/>
        </p:nvSpPr>
        <p:spPr bwMode="auto">
          <a:xfrm>
            <a:off x="64166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0106" name="Line 179"/>
          <p:cNvSpPr>
            <a:spLocks noChangeShapeType="1"/>
          </p:cNvSpPr>
          <p:nvPr/>
        </p:nvSpPr>
        <p:spPr bwMode="auto">
          <a:xfrm>
            <a:off x="51974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7" name="Line 180"/>
          <p:cNvSpPr>
            <a:spLocks noChangeShapeType="1"/>
          </p:cNvSpPr>
          <p:nvPr/>
        </p:nvSpPr>
        <p:spPr bwMode="auto">
          <a:xfrm>
            <a:off x="6416675" y="3065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8" name="Line 181"/>
          <p:cNvSpPr>
            <a:spLocks noChangeShapeType="1"/>
          </p:cNvSpPr>
          <p:nvPr/>
        </p:nvSpPr>
        <p:spPr bwMode="auto">
          <a:xfrm>
            <a:off x="64166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9" name="Line 182"/>
          <p:cNvSpPr>
            <a:spLocks noChangeShapeType="1"/>
          </p:cNvSpPr>
          <p:nvPr/>
        </p:nvSpPr>
        <p:spPr bwMode="auto">
          <a:xfrm>
            <a:off x="68738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0" name="Line 183"/>
          <p:cNvSpPr>
            <a:spLocks noChangeShapeType="1"/>
          </p:cNvSpPr>
          <p:nvPr/>
        </p:nvSpPr>
        <p:spPr bwMode="auto">
          <a:xfrm>
            <a:off x="73310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1" name="Rectangle 184"/>
          <p:cNvSpPr>
            <a:spLocks noChangeArrowheads="1"/>
          </p:cNvSpPr>
          <p:nvPr/>
        </p:nvSpPr>
        <p:spPr bwMode="auto">
          <a:xfrm>
            <a:off x="80930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</a:p>
        </p:txBody>
      </p:sp>
      <p:sp>
        <p:nvSpPr>
          <p:cNvPr id="40112" name="Rectangle 185"/>
          <p:cNvSpPr>
            <a:spLocks noChangeArrowheads="1"/>
          </p:cNvSpPr>
          <p:nvPr/>
        </p:nvSpPr>
        <p:spPr bwMode="auto">
          <a:xfrm>
            <a:off x="76358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40113" name="Line 186"/>
          <p:cNvSpPr>
            <a:spLocks noChangeShapeType="1"/>
          </p:cNvSpPr>
          <p:nvPr/>
        </p:nvSpPr>
        <p:spPr bwMode="auto">
          <a:xfrm>
            <a:off x="76358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4" name="Line 187"/>
          <p:cNvSpPr>
            <a:spLocks noChangeShapeType="1"/>
          </p:cNvSpPr>
          <p:nvPr/>
        </p:nvSpPr>
        <p:spPr bwMode="auto">
          <a:xfrm>
            <a:off x="7635875" y="3079750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5" name="Line 188"/>
          <p:cNvSpPr>
            <a:spLocks noChangeShapeType="1"/>
          </p:cNvSpPr>
          <p:nvPr/>
        </p:nvSpPr>
        <p:spPr bwMode="auto">
          <a:xfrm>
            <a:off x="76358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6" name="Line 189"/>
          <p:cNvSpPr>
            <a:spLocks noChangeShapeType="1"/>
          </p:cNvSpPr>
          <p:nvPr/>
        </p:nvSpPr>
        <p:spPr bwMode="auto">
          <a:xfrm>
            <a:off x="80930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7" name="Line 190"/>
          <p:cNvSpPr>
            <a:spLocks noChangeShapeType="1"/>
          </p:cNvSpPr>
          <p:nvPr/>
        </p:nvSpPr>
        <p:spPr bwMode="auto">
          <a:xfrm>
            <a:off x="85502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8" name="Line 191"/>
          <p:cNvSpPr>
            <a:spLocks noChangeShapeType="1"/>
          </p:cNvSpPr>
          <p:nvPr/>
        </p:nvSpPr>
        <p:spPr bwMode="auto">
          <a:xfrm>
            <a:off x="5883275" y="2913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9" name="Line 192"/>
          <p:cNvSpPr>
            <a:spLocks noChangeShapeType="1"/>
          </p:cNvSpPr>
          <p:nvPr/>
        </p:nvSpPr>
        <p:spPr bwMode="auto">
          <a:xfrm>
            <a:off x="7102475" y="2913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6490" name="Group 207"/>
          <p:cNvGrpSpPr/>
          <p:nvPr/>
        </p:nvGrpSpPr>
        <p:grpSpPr>
          <a:xfrm>
            <a:off x="219075" y="4075113"/>
            <a:ext cx="2743200" cy="2057400"/>
            <a:chOff x="3440" y="532"/>
            <a:chExt cx="1728" cy="1296"/>
          </a:xfrm>
        </p:grpSpPr>
        <p:sp>
          <p:nvSpPr>
            <p:cNvPr id="40121" name="AutoShape 198"/>
            <p:cNvSpPr/>
            <p:nvPr/>
          </p:nvSpPr>
          <p:spPr bwMode="auto">
            <a:xfrm>
              <a:off x="3536" y="772"/>
              <a:ext cx="96" cy="1008"/>
            </a:xfrm>
            <a:prstGeom prst="leftBracket">
              <a:avLst>
                <a:gd name="adj" fmla="val 87500"/>
              </a:avLst>
            </a:prstGeom>
            <a:noFill/>
            <a:ln w="38100">
              <a:solidFill>
                <a:srgbClr val="A78DC2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2" name="AutoShape 199"/>
            <p:cNvSpPr/>
            <p:nvPr/>
          </p:nvSpPr>
          <p:spPr bwMode="auto">
            <a:xfrm>
              <a:off x="4701" y="772"/>
              <a:ext cx="131" cy="1008"/>
            </a:xfrm>
            <a:prstGeom prst="rightBracket">
              <a:avLst>
                <a:gd name="adj" fmla="val 64122"/>
              </a:avLst>
            </a:prstGeom>
            <a:noFill/>
            <a:ln w="38100">
              <a:solidFill>
                <a:srgbClr val="A78DC2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3" name="Rectangle 201"/>
            <p:cNvSpPr>
              <a:spLocks noChangeArrowheads="1"/>
            </p:cNvSpPr>
            <p:nvPr/>
          </p:nvSpPr>
          <p:spPr bwMode="auto">
            <a:xfrm>
              <a:off x="3440" y="532"/>
              <a:ext cx="1632" cy="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 v2</a:t>
              </a:r>
              <a:r>
                <a:rPr kumimoji="0" lang="en-US" altLang="zh-CN" sz="2000" b="0" i="0" u="none" strike="noStrike" kern="1200" cap="none" spc="0" normalizeH="0" baseline="-6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 v4 v5  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40124" name="Rectangle 202"/>
            <p:cNvSpPr>
              <a:spLocks noChangeArrowheads="1"/>
            </p:cNvSpPr>
            <p:nvPr/>
          </p:nvSpPr>
          <p:spPr bwMode="auto">
            <a:xfrm>
              <a:off x="4880" y="676"/>
              <a:ext cx="288" cy="1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40127" name="Rectangle 205"/>
            <p:cNvSpPr>
              <a:spLocks noChangeArrowheads="1"/>
            </p:cNvSpPr>
            <p:nvPr/>
          </p:nvSpPr>
          <p:spPr bwMode="auto">
            <a:xfrm>
              <a:off x="3682" y="772"/>
              <a:ext cx="995" cy="100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1   1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1   1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</a:p>
          </p:txBody>
        </p:sp>
      </p:grpSp>
      <p:sp>
        <p:nvSpPr>
          <p:cNvPr id="40128" name="Rectangle 208"/>
          <p:cNvSpPr>
            <a:spLocks noChangeArrowheads="1"/>
          </p:cNvSpPr>
          <p:nvPr/>
        </p:nvSpPr>
        <p:spPr bwMode="auto">
          <a:xfrm>
            <a:off x="760413" y="227013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邻接矩阵与邻接表表示法的关系</a:t>
            </a:r>
          </a:p>
        </p:txBody>
      </p:sp>
      <p:sp>
        <p:nvSpPr>
          <p:cNvPr id="983249" name="Text Box 209"/>
          <p:cNvSpPr txBox="1">
            <a:spLocks noChangeArrowheads="1"/>
          </p:cNvSpPr>
          <p:nvPr/>
        </p:nvSpPr>
        <p:spPr bwMode="auto">
          <a:xfrm>
            <a:off x="3373438" y="4037013"/>
            <a:ext cx="5275263" cy="22463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联系：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邻接表中每个链表对应于邻接矩阵中的一行，链表中结点个数等于一行中非零元素的个数。</a:t>
            </a:r>
          </a:p>
        </p:txBody>
      </p:sp>
      <p:cxnSp>
        <p:nvCxnSpPr>
          <p:cNvPr id="56493" name="直接连接符 2"/>
          <p:cNvCxnSpPr/>
          <p:nvPr/>
        </p:nvCxnSpPr>
        <p:spPr>
          <a:xfrm>
            <a:off x="371475" y="3789363"/>
            <a:ext cx="8377238" cy="0"/>
          </a:xfrm>
          <a:prstGeom prst="line">
            <a:avLst/>
          </a:prstGeom>
          <a:ln w="952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3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24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8" name="Text Box 4"/>
          <p:cNvSpPr txBox="1">
            <a:spLocks noChangeArrowheads="1"/>
          </p:cNvSpPr>
          <p:nvPr/>
        </p:nvSpPr>
        <p:spPr bwMode="auto">
          <a:xfrm>
            <a:off x="3225800" y="1933575"/>
            <a:ext cx="5616575" cy="2862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对于任一确定的无向图，邻接矩阵是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唯一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的（行列号与顶点编号一致），但邻接表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不唯一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（链接次序与顶点编号无关）。</a:t>
            </a: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邻接矩阵的空间复杂度为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而邻接表的空间复杂度为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827088" y="188913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邻接矩阵与邻接表表示法的关系</a:t>
            </a:r>
          </a:p>
        </p:txBody>
      </p:sp>
      <p:grpSp>
        <p:nvGrpSpPr>
          <p:cNvPr id="57348" name="组合 39"/>
          <p:cNvGrpSpPr/>
          <p:nvPr/>
        </p:nvGrpSpPr>
        <p:grpSpPr>
          <a:xfrm>
            <a:off x="223838" y="776288"/>
            <a:ext cx="2373312" cy="2371725"/>
            <a:chOff x="1754497" y="3712606"/>
            <a:chExt cx="2419598" cy="2419598"/>
          </a:xfrm>
        </p:grpSpPr>
        <p:grpSp>
          <p:nvGrpSpPr>
            <p:cNvPr id="57367" name="组合 40"/>
            <p:cNvGrpSpPr/>
            <p:nvPr/>
          </p:nvGrpSpPr>
          <p:grpSpPr>
            <a:xfrm>
              <a:off x="1754497" y="3712606"/>
              <a:ext cx="2419598" cy="2419598"/>
              <a:chOff x="1595120" y="525779"/>
              <a:chExt cx="3520440" cy="352044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595120" y="525779"/>
                <a:ext cx="3520440" cy="35204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7F7F9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3810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900612" y="831271"/>
                <a:ext cx="2909455" cy="290945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4E4E4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innerShdw blurRad="355600" dist="266700" dir="5400000">
                  <a:prstClr val="black">
                    <a:alpha val="57000"/>
                  </a:prstClr>
                </a:innerShdw>
                <a:softEdge rad="2667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2392852" y="4350961"/>
              <a:ext cx="1142885" cy="114288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gradFill flip="none" rotWithShape="1">
                <a:gsLst>
                  <a:gs pos="0">
                    <a:srgbClr val="D9D9D9"/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prstDash val="solid"/>
            </a:ln>
            <a:effectLst>
              <a:innerShdw blurRad="342900" dist="50800" dir="16200000">
                <a:srgbClr val="C0504D">
                  <a:lumMod val="50000"/>
                  <a:alpha val="75000"/>
                </a:srgbClr>
              </a:inn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754071" y="4718814"/>
              <a:ext cx="409147" cy="426114"/>
              <a:chOff x="4445240" y="4337972"/>
              <a:chExt cx="599033" cy="623874"/>
            </a:xfrm>
            <a:solidFill>
              <a:sysClr val="window" lastClr="FFFFFF"/>
            </a:solidFill>
          </p:grpSpPr>
          <p:sp>
            <p:nvSpPr>
              <p:cNvPr id="44" name="Freeform 399"/>
              <p:cNvSpPr/>
              <p:nvPr/>
            </p:nvSpPr>
            <p:spPr bwMode="auto">
              <a:xfrm>
                <a:off x="4445240" y="4357388"/>
                <a:ext cx="599033" cy="598462"/>
              </a:xfrm>
              <a:custGeom>
                <a:avLst/>
                <a:gdLst>
                  <a:gd name="T0" fmla="*/ 1092 w 2098"/>
                  <a:gd name="T1" fmla="*/ 1007 h 2096"/>
                  <a:gd name="T2" fmla="*/ 1092 w 2098"/>
                  <a:gd name="T3" fmla="*/ 0 h 2096"/>
                  <a:gd name="T4" fmla="*/ 1007 w 2098"/>
                  <a:gd name="T5" fmla="*/ 0 h 2096"/>
                  <a:gd name="T6" fmla="*/ 1007 w 2098"/>
                  <a:gd name="T7" fmla="*/ 1007 h 2096"/>
                  <a:gd name="T8" fmla="*/ 0 w 2098"/>
                  <a:gd name="T9" fmla="*/ 1007 h 2096"/>
                  <a:gd name="T10" fmla="*/ 0 w 2098"/>
                  <a:gd name="T11" fmla="*/ 1090 h 2096"/>
                  <a:gd name="T12" fmla="*/ 1007 w 2098"/>
                  <a:gd name="T13" fmla="*/ 1090 h 2096"/>
                  <a:gd name="T14" fmla="*/ 1007 w 2098"/>
                  <a:gd name="T15" fmla="*/ 2096 h 2096"/>
                  <a:gd name="T16" fmla="*/ 1092 w 2098"/>
                  <a:gd name="T17" fmla="*/ 2096 h 2096"/>
                  <a:gd name="T18" fmla="*/ 1092 w 2098"/>
                  <a:gd name="T19" fmla="*/ 1090 h 2096"/>
                  <a:gd name="T20" fmla="*/ 2098 w 2098"/>
                  <a:gd name="T21" fmla="*/ 1090 h 2096"/>
                  <a:gd name="T22" fmla="*/ 2098 w 2098"/>
                  <a:gd name="T23" fmla="*/ 1007 h 2096"/>
                  <a:gd name="T24" fmla="*/ 1092 w 2098"/>
                  <a:gd name="T25" fmla="*/ 1007 h 2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8" h="2096">
                    <a:moveTo>
                      <a:pt x="1092" y="1007"/>
                    </a:moveTo>
                    <a:lnTo>
                      <a:pt x="1092" y="0"/>
                    </a:lnTo>
                    <a:lnTo>
                      <a:pt x="1007" y="0"/>
                    </a:lnTo>
                    <a:lnTo>
                      <a:pt x="1007" y="1007"/>
                    </a:lnTo>
                    <a:lnTo>
                      <a:pt x="0" y="1007"/>
                    </a:lnTo>
                    <a:lnTo>
                      <a:pt x="0" y="1090"/>
                    </a:lnTo>
                    <a:lnTo>
                      <a:pt x="1007" y="1090"/>
                    </a:lnTo>
                    <a:lnTo>
                      <a:pt x="1007" y="2096"/>
                    </a:lnTo>
                    <a:lnTo>
                      <a:pt x="1092" y="2096"/>
                    </a:lnTo>
                    <a:lnTo>
                      <a:pt x="1092" y="1090"/>
                    </a:lnTo>
                    <a:lnTo>
                      <a:pt x="2098" y="1090"/>
                    </a:lnTo>
                    <a:lnTo>
                      <a:pt x="2098" y="1007"/>
                    </a:lnTo>
                    <a:lnTo>
                      <a:pt x="1092" y="10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 400"/>
              <p:cNvSpPr/>
              <p:nvPr/>
            </p:nvSpPr>
            <p:spPr bwMode="auto">
              <a:xfrm>
                <a:off x="4478932" y="4337972"/>
                <a:ext cx="189589" cy="269822"/>
              </a:xfrm>
              <a:custGeom>
                <a:avLst/>
                <a:gdLst>
                  <a:gd name="T0" fmla="*/ 166 w 664"/>
                  <a:gd name="T1" fmla="*/ 945 h 945"/>
                  <a:gd name="T2" fmla="*/ 499 w 664"/>
                  <a:gd name="T3" fmla="*/ 945 h 945"/>
                  <a:gd name="T4" fmla="*/ 499 w 664"/>
                  <a:gd name="T5" fmla="*/ 434 h 945"/>
                  <a:gd name="T6" fmla="*/ 664 w 664"/>
                  <a:gd name="T7" fmla="*/ 434 h 945"/>
                  <a:gd name="T8" fmla="*/ 338 w 664"/>
                  <a:gd name="T9" fmla="*/ 0 h 945"/>
                  <a:gd name="T10" fmla="*/ 0 w 664"/>
                  <a:gd name="T11" fmla="*/ 434 h 945"/>
                  <a:gd name="T12" fmla="*/ 166 w 664"/>
                  <a:gd name="T13" fmla="*/ 434 h 945"/>
                  <a:gd name="T14" fmla="*/ 166 w 664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166" y="945"/>
                    </a:moveTo>
                    <a:lnTo>
                      <a:pt x="499" y="945"/>
                    </a:lnTo>
                    <a:lnTo>
                      <a:pt x="499" y="434"/>
                    </a:lnTo>
                    <a:lnTo>
                      <a:pt x="664" y="434"/>
                    </a:lnTo>
                    <a:lnTo>
                      <a:pt x="338" y="0"/>
                    </a:lnTo>
                    <a:lnTo>
                      <a:pt x="0" y="434"/>
                    </a:lnTo>
                    <a:lnTo>
                      <a:pt x="166" y="434"/>
                    </a:lnTo>
                    <a:lnTo>
                      <a:pt x="166" y="9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 401"/>
              <p:cNvSpPr/>
              <p:nvPr/>
            </p:nvSpPr>
            <p:spPr bwMode="auto">
              <a:xfrm>
                <a:off x="4817565" y="4692024"/>
                <a:ext cx="189589" cy="269822"/>
              </a:xfrm>
              <a:custGeom>
                <a:avLst/>
                <a:gdLst>
                  <a:gd name="T0" fmla="*/ 499 w 664"/>
                  <a:gd name="T1" fmla="*/ 0 h 945"/>
                  <a:gd name="T2" fmla="*/ 163 w 664"/>
                  <a:gd name="T3" fmla="*/ 0 h 945"/>
                  <a:gd name="T4" fmla="*/ 163 w 664"/>
                  <a:gd name="T5" fmla="*/ 511 h 945"/>
                  <a:gd name="T6" fmla="*/ 0 w 664"/>
                  <a:gd name="T7" fmla="*/ 511 h 945"/>
                  <a:gd name="T8" fmla="*/ 326 w 664"/>
                  <a:gd name="T9" fmla="*/ 945 h 945"/>
                  <a:gd name="T10" fmla="*/ 664 w 664"/>
                  <a:gd name="T11" fmla="*/ 511 h 945"/>
                  <a:gd name="T12" fmla="*/ 499 w 664"/>
                  <a:gd name="T13" fmla="*/ 511 h 945"/>
                  <a:gd name="T14" fmla="*/ 499 w 664"/>
                  <a:gd name="T15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499" y="0"/>
                    </a:moveTo>
                    <a:lnTo>
                      <a:pt x="163" y="0"/>
                    </a:lnTo>
                    <a:lnTo>
                      <a:pt x="163" y="511"/>
                    </a:lnTo>
                    <a:lnTo>
                      <a:pt x="0" y="511"/>
                    </a:lnTo>
                    <a:lnTo>
                      <a:pt x="326" y="945"/>
                    </a:lnTo>
                    <a:lnTo>
                      <a:pt x="664" y="511"/>
                    </a:lnTo>
                    <a:lnTo>
                      <a:pt x="499" y="511"/>
                    </a:lnTo>
                    <a:lnTo>
                      <a:pt x="49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 402"/>
              <p:cNvSpPr>
                <a:spLocks noEditPoints="1"/>
              </p:cNvSpPr>
              <p:nvPr/>
            </p:nvSpPr>
            <p:spPr bwMode="auto">
              <a:xfrm>
                <a:off x="4790726" y="4357388"/>
                <a:ext cx="242983" cy="236986"/>
              </a:xfrm>
              <a:custGeom>
                <a:avLst/>
                <a:gdLst>
                  <a:gd name="T0" fmla="*/ 52 w 360"/>
                  <a:gd name="T1" fmla="*/ 259 h 351"/>
                  <a:gd name="T2" fmla="*/ 31 w 360"/>
                  <a:gd name="T3" fmla="*/ 279 h 351"/>
                  <a:gd name="T4" fmla="*/ 77 w 360"/>
                  <a:gd name="T5" fmla="*/ 325 h 351"/>
                  <a:gd name="T6" fmla="*/ 97 w 360"/>
                  <a:gd name="T7" fmla="*/ 304 h 351"/>
                  <a:gd name="T8" fmla="*/ 147 w 360"/>
                  <a:gd name="T9" fmla="*/ 325 h 351"/>
                  <a:gd name="T10" fmla="*/ 147 w 360"/>
                  <a:gd name="T11" fmla="*/ 351 h 351"/>
                  <a:gd name="T12" fmla="*/ 211 w 360"/>
                  <a:gd name="T13" fmla="*/ 351 h 351"/>
                  <a:gd name="T14" fmla="*/ 211 w 360"/>
                  <a:gd name="T15" fmla="*/ 326 h 351"/>
                  <a:gd name="T16" fmla="*/ 264 w 360"/>
                  <a:gd name="T17" fmla="*/ 305 h 351"/>
                  <a:gd name="T18" fmla="*/ 284 w 360"/>
                  <a:gd name="T19" fmla="*/ 324 h 351"/>
                  <a:gd name="T20" fmla="*/ 329 w 360"/>
                  <a:gd name="T21" fmla="*/ 279 h 351"/>
                  <a:gd name="T22" fmla="*/ 310 w 360"/>
                  <a:gd name="T23" fmla="*/ 260 h 351"/>
                  <a:gd name="T24" fmla="*/ 332 w 360"/>
                  <a:gd name="T25" fmla="*/ 208 h 351"/>
                  <a:gd name="T26" fmla="*/ 360 w 360"/>
                  <a:gd name="T27" fmla="*/ 208 h 351"/>
                  <a:gd name="T28" fmla="*/ 360 w 360"/>
                  <a:gd name="T29" fmla="*/ 144 h 351"/>
                  <a:gd name="T30" fmla="*/ 333 w 360"/>
                  <a:gd name="T31" fmla="*/ 144 h 351"/>
                  <a:gd name="T32" fmla="*/ 311 w 360"/>
                  <a:gd name="T33" fmla="*/ 91 h 351"/>
                  <a:gd name="T34" fmla="*/ 331 w 360"/>
                  <a:gd name="T35" fmla="*/ 70 h 351"/>
                  <a:gd name="T36" fmla="*/ 286 w 360"/>
                  <a:gd name="T37" fmla="*/ 25 h 351"/>
                  <a:gd name="T38" fmla="*/ 265 w 360"/>
                  <a:gd name="T39" fmla="*/ 46 h 351"/>
                  <a:gd name="T40" fmla="*/ 211 w 360"/>
                  <a:gd name="T41" fmla="*/ 24 h 351"/>
                  <a:gd name="T42" fmla="*/ 211 w 360"/>
                  <a:gd name="T43" fmla="*/ 0 h 351"/>
                  <a:gd name="T44" fmla="*/ 147 w 360"/>
                  <a:gd name="T45" fmla="*/ 0 h 351"/>
                  <a:gd name="T46" fmla="*/ 147 w 360"/>
                  <a:gd name="T47" fmla="*/ 25 h 351"/>
                  <a:gd name="T48" fmla="*/ 96 w 360"/>
                  <a:gd name="T49" fmla="*/ 46 h 351"/>
                  <a:gd name="T50" fmla="*/ 75 w 360"/>
                  <a:gd name="T51" fmla="*/ 24 h 351"/>
                  <a:gd name="T52" fmla="*/ 29 w 360"/>
                  <a:gd name="T53" fmla="*/ 70 h 351"/>
                  <a:gd name="T54" fmla="*/ 51 w 360"/>
                  <a:gd name="T55" fmla="*/ 91 h 351"/>
                  <a:gd name="T56" fmla="*/ 29 w 360"/>
                  <a:gd name="T57" fmla="*/ 144 h 351"/>
                  <a:gd name="T58" fmla="*/ 0 w 360"/>
                  <a:gd name="T59" fmla="*/ 144 h 351"/>
                  <a:gd name="T60" fmla="*/ 0 w 360"/>
                  <a:gd name="T61" fmla="*/ 208 h 351"/>
                  <a:gd name="T62" fmla="*/ 30 w 360"/>
                  <a:gd name="T63" fmla="*/ 208 h 351"/>
                  <a:gd name="T64" fmla="*/ 52 w 360"/>
                  <a:gd name="T65" fmla="*/ 259 h 351"/>
                  <a:gd name="T66" fmla="*/ 181 w 360"/>
                  <a:gd name="T67" fmla="*/ 66 h 351"/>
                  <a:gd name="T68" fmla="*/ 291 w 360"/>
                  <a:gd name="T69" fmla="*/ 175 h 351"/>
                  <a:gd name="T70" fmla="*/ 181 w 360"/>
                  <a:gd name="T71" fmla="*/ 284 h 351"/>
                  <a:gd name="T72" fmla="*/ 71 w 360"/>
                  <a:gd name="T73" fmla="*/ 175 h 351"/>
                  <a:gd name="T74" fmla="*/ 181 w 360"/>
                  <a:gd name="T75" fmla="*/ 6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351">
                    <a:moveTo>
                      <a:pt x="52" y="259"/>
                    </a:moveTo>
                    <a:cubicBezTo>
                      <a:pt x="31" y="279"/>
                      <a:pt x="31" y="279"/>
                      <a:pt x="31" y="279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12" y="314"/>
                      <a:pt x="129" y="321"/>
                      <a:pt x="147" y="325"/>
                    </a:cubicBezTo>
                    <a:cubicBezTo>
                      <a:pt x="147" y="351"/>
                      <a:pt x="147" y="351"/>
                      <a:pt x="147" y="351"/>
                    </a:cubicBezTo>
                    <a:cubicBezTo>
                      <a:pt x="211" y="351"/>
                      <a:pt x="211" y="351"/>
                      <a:pt x="211" y="351"/>
                    </a:cubicBezTo>
                    <a:cubicBezTo>
                      <a:pt x="211" y="326"/>
                      <a:pt x="211" y="326"/>
                      <a:pt x="211" y="326"/>
                    </a:cubicBezTo>
                    <a:cubicBezTo>
                      <a:pt x="230" y="322"/>
                      <a:pt x="248" y="315"/>
                      <a:pt x="264" y="305"/>
                    </a:cubicBezTo>
                    <a:cubicBezTo>
                      <a:pt x="284" y="324"/>
                      <a:pt x="284" y="324"/>
                      <a:pt x="284" y="324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10" y="260"/>
                      <a:pt x="310" y="260"/>
                      <a:pt x="310" y="260"/>
                    </a:cubicBezTo>
                    <a:cubicBezTo>
                      <a:pt x="320" y="244"/>
                      <a:pt x="328" y="227"/>
                      <a:pt x="332" y="208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0" y="144"/>
                      <a:pt x="360" y="144"/>
                      <a:pt x="360" y="144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29" y="125"/>
                      <a:pt x="321" y="107"/>
                      <a:pt x="311" y="91"/>
                    </a:cubicBezTo>
                    <a:cubicBezTo>
                      <a:pt x="331" y="70"/>
                      <a:pt x="331" y="70"/>
                      <a:pt x="331" y="70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49" y="35"/>
                      <a:pt x="231" y="28"/>
                      <a:pt x="211" y="24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25"/>
                      <a:pt x="147" y="25"/>
                      <a:pt x="147" y="25"/>
                    </a:cubicBezTo>
                    <a:cubicBezTo>
                      <a:pt x="129" y="29"/>
                      <a:pt x="112" y="36"/>
                      <a:pt x="96" y="46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41" y="107"/>
                      <a:pt x="33" y="125"/>
                      <a:pt x="29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4" y="227"/>
                      <a:pt x="41" y="244"/>
                      <a:pt x="52" y="259"/>
                    </a:cubicBezTo>
                    <a:close/>
                    <a:moveTo>
                      <a:pt x="181" y="66"/>
                    </a:moveTo>
                    <a:cubicBezTo>
                      <a:pt x="242" y="66"/>
                      <a:pt x="291" y="115"/>
                      <a:pt x="291" y="175"/>
                    </a:cubicBezTo>
                    <a:cubicBezTo>
                      <a:pt x="291" y="235"/>
                      <a:pt x="242" y="284"/>
                      <a:pt x="181" y="284"/>
                    </a:cubicBezTo>
                    <a:cubicBezTo>
                      <a:pt x="120" y="284"/>
                      <a:pt x="71" y="235"/>
                      <a:pt x="71" y="175"/>
                    </a:cubicBezTo>
                    <a:cubicBezTo>
                      <a:pt x="71" y="115"/>
                      <a:pt x="120" y="66"/>
                      <a:pt x="181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 403"/>
              <p:cNvSpPr>
                <a:spLocks noEditPoints="1"/>
              </p:cNvSpPr>
              <p:nvPr/>
            </p:nvSpPr>
            <p:spPr bwMode="auto">
              <a:xfrm>
                <a:off x="4856111" y="4420203"/>
                <a:ext cx="112783" cy="111355"/>
              </a:xfrm>
              <a:custGeom>
                <a:avLst/>
                <a:gdLst>
                  <a:gd name="T0" fmla="*/ 83 w 167"/>
                  <a:gd name="T1" fmla="*/ 165 h 165"/>
                  <a:gd name="T2" fmla="*/ 167 w 167"/>
                  <a:gd name="T3" fmla="*/ 82 h 165"/>
                  <a:gd name="T4" fmla="*/ 83 w 167"/>
                  <a:gd name="T5" fmla="*/ 0 h 165"/>
                  <a:gd name="T6" fmla="*/ 0 w 167"/>
                  <a:gd name="T7" fmla="*/ 82 h 165"/>
                  <a:gd name="T8" fmla="*/ 83 w 167"/>
                  <a:gd name="T9" fmla="*/ 165 h 165"/>
                  <a:gd name="T10" fmla="*/ 83 w 167"/>
                  <a:gd name="T11" fmla="*/ 26 h 165"/>
                  <a:gd name="T12" fmla="*/ 140 w 167"/>
                  <a:gd name="T13" fmla="*/ 82 h 165"/>
                  <a:gd name="T14" fmla="*/ 83 w 167"/>
                  <a:gd name="T15" fmla="*/ 138 h 165"/>
                  <a:gd name="T16" fmla="*/ 27 w 167"/>
                  <a:gd name="T17" fmla="*/ 82 h 165"/>
                  <a:gd name="T18" fmla="*/ 83 w 167"/>
                  <a:gd name="T19" fmla="*/ 2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5">
                    <a:moveTo>
                      <a:pt x="83" y="165"/>
                    </a:moveTo>
                    <a:cubicBezTo>
                      <a:pt x="129" y="165"/>
                      <a:pt x="167" y="128"/>
                      <a:pt x="167" y="82"/>
                    </a:cubicBezTo>
                    <a:cubicBezTo>
                      <a:pt x="167" y="37"/>
                      <a:pt x="129" y="0"/>
                      <a:pt x="83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lose/>
                    <a:moveTo>
                      <a:pt x="83" y="26"/>
                    </a:moveTo>
                    <a:cubicBezTo>
                      <a:pt x="114" y="26"/>
                      <a:pt x="140" y="51"/>
                      <a:pt x="140" y="82"/>
                    </a:cubicBezTo>
                    <a:cubicBezTo>
                      <a:pt x="140" y="113"/>
                      <a:pt x="114" y="138"/>
                      <a:pt x="83" y="138"/>
                    </a:cubicBezTo>
                    <a:cubicBezTo>
                      <a:pt x="52" y="138"/>
                      <a:pt x="27" y="113"/>
                      <a:pt x="27" y="82"/>
                    </a:cubicBezTo>
                    <a:cubicBezTo>
                      <a:pt x="27" y="51"/>
                      <a:pt x="52" y="26"/>
                      <a:pt x="8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Oval 404"/>
              <p:cNvSpPr>
                <a:spLocks noChangeArrowheads="1"/>
              </p:cNvSpPr>
              <p:nvPr/>
            </p:nvSpPr>
            <p:spPr bwMode="auto">
              <a:xfrm>
                <a:off x="4891802" y="4455894"/>
                <a:ext cx="40545" cy="3911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Freeform 405"/>
              <p:cNvSpPr/>
              <p:nvPr/>
            </p:nvSpPr>
            <p:spPr bwMode="auto">
              <a:xfrm>
                <a:off x="4525472" y="4677177"/>
                <a:ext cx="107358" cy="117351"/>
              </a:xfrm>
              <a:custGeom>
                <a:avLst/>
                <a:gdLst>
                  <a:gd name="T0" fmla="*/ 22 w 159"/>
                  <a:gd name="T1" fmla="*/ 115 h 174"/>
                  <a:gd name="T2" fmla="*/ 81 w 159"/>
                  <a:gd name="T3" fmla="*/ 174 h 174"/>
                  <a:gd name="T4" fmla="*/ 138 w 159"/>
                  <a:gd name="T5" fmla="*/ 115 h 174"/>
                  <a:gd name="T6" fmla="*/ 155 w 159"/>
                  <a:gd name="T7" fmla="*/ 96 h 174"/>
                  <a:gd name="T8" fmla="*/ 146 w 159"/>
                  <a:gd name="T9" fmla="*/ 67 h 174"/>
                  <a:gd name="T10" fmla="*/ 79 w 159"/>
                  <a:gd name="T11" fmla="*/ 0 h 174"/>
                  <a:gd name="T12" fmla="*/ 13 w 159"/>
                  <a:gd name="T13" fmla="*/ 67 h 174"/>
                  <a:gd name="T14" fmla="*/ 4 w 159"/>
                  <a:gd name="T15" fmla="*/ 96 h 174"/>
                  <a:gd name="T16" fmla="*/ 22 w 159"/>
                  <a:gd name="T17" fmla="*/ 11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74">
                    <a:moveTo>
                      <a:pt x="22" y="115"/>
                    </a:moveTo>
                    <a:cubicBezTo>
                      <a:pt x="34" y="146"/>
                      <a:pt x="56" y="174"/>
                      <a:pt x="81" y="174"/>
                    </a:cubicBezTo>
                    <a:cubicBezTo>
                      <a:pt x="106" y="174"/>
                      <a:pt x="127" y="146"/>
                      <a:pt x="138" y="115"/>
                    </a:cubicBezTo>
                    <a:cubicBezTo>
                      <a:pt x="145" y="114"/>
                      <a:pt x="152" y="107"/>
                      <a:pt x="155" y="96"/>
                    </a:cubicBezTo>
                    <a:cubicBezTo>
                      <a:pt x="159" y="83"/>
                      <a:pt x="154" y="70"/>
                      <a:pt x="146" y="67"/>
                    </a:cubicBezTo>
                    <a:cubicBezTo>
                      <a:pt x="144" y="30"/>
                      <a:pt x="115" y="0"/>
                      <a:pt x="79" y="0"/>
                    </a:cubicBezTo>
                    <a:cubicBezTo>
                      <a:pt x="44" y="0"/>
                      <a:pt x="15" y="30"/>
                      <a:pt x="13" y="67"/>
                    </a:cubicBezTo>
                    <a:cubicBezTo>
                      <a:pt x="5" y="70"/>
                      <a:pt x="0" y="83"/>
                      <a:pt x="4" y="96"/>
                    </a:cubicBezTo>
                    <a:cubicBezTo>
                      <a:pt x="7" y="107"/>
                      <a:pt x="14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Freeform 407"/>
              <p:cNvSpPr/>
              <p:nvPr/>
            </p:nvSpPr>
            <p:spPr bwMode="auto">
              <a:xfrm>
                <a:off x="4494636" y="4789388"/>
                <a:ext cx="169317" cy="142192"/>
              </a:xfrm>
              <a:custGeom>
                <a:avLst/>
                <a:gdLst>
                  <a:gd name="T0" fmla="*/ 194 w 251"/>
                  <a:gd name="T1" fmla="*/ 0 h 211"/>
                  <a:gd name="T2" fmla="*/ 140 w 251"/>
                  <a:gd name="T3" fmla="*/ 91 h 211"/>
                  <a:gd name="T4" fmla="*/ 133 w 251"/>
                  <a:gd name="T5" fmla="*/ 50 h 211"/>
                  <a:gd name="T6" fmla="*/ 141 w 251"/>
                  <a:gd name="T7" fmla="*/ 37 h 211"/>
                  <a:gd name="T8" fmla="*/ 125 w 251"/>
                  <a:gd name="T9" fmla="*/ 21 h 211"/>
                  <a:gd name="T10" fmla="*/ 110 w 251"/>
                  <a:gd name="T11" fmla="*/ 37 h 211"/>
                  <a:gd name="T12" fmla="*/ 117 w 251"/>
                  <a:gd name="T13" fmla="*/ 50 h 211"/>
                  <a:gd name="T14" fmla="*/ 111 w 251"/>
                  <a:gd name="T15" fmla="*/ 90 h 211"/>
                  <a:gd name="T16" fmla="*/ 57 w 251"/>
                  <a:gd name="T17" fmla="*/ 0 h 211"/>
                  <a:gd name="T18" fmla="*/ 1 w 251"/>
                  <a:gd name="T19" fmla="*/ 60 h 211"/>
                  <a:gd name="T20" fmla="*/ 0 w 251"/>
                  <a:gd name="T21" fmla="*/ 60 h 211"/>
                  <a:gd name="T22" fmla="*/ 0 w 251"/>
                  <a:gd name="T23" fmla="*/ 191 h 211"/>
                  <a:gd name="T24" fmla="*/ 1 w 251"/>
                  <a:gd name="T25" fmla="*/ 191 h 211"/>
                  <a:gd name="T26" fmla="*/ 125 w 251"/>
                  <a:gd name="T27" fmla="*/ 211 h 211"/>
                  <a:gd name="T28" fmla="*/ 250 w 251"/>
                  <a:gd name="T29" fmla="*/ 191 h 211"/>
                  <a:gd name="T30" fmla="*/ 251 w 251"/>
                  <a:gd name="T31" fmla="*/ 191 h 211"/>
                  <a:gd name="T32" fmla="*/ 250 w 251"/>
                  <a:gd name="T33" fmla="*/ 60 h 211"/>
                  <a:gd name="T34" fmla="*/ 194 w 251"/>
                  <a:gd name="T3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1" h="211">
                    <a:moveTo>
                      <a:pt x="194" y="0"/>
                    </a:moveTo>
                    <a:cubicBezTo>
                      <a:pt x="140" y="91"/>
                      <a:pt x="140" y="91"/>
                      <a:pt x="140" y="91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8" y="47"/>
                      <a:pt x="141" y="42"/>
                      <a:pt x="141" y="37"/>
                    </a:cubicBezTo>
                    <a:cubicBezTo>
                      <a:pt x="141" y="28"/>
                      <a:pt x="134" y="21"/>
                      <a:pt x="125" y="21"/>
                    </a:cubicBezTo>
                    <a:cubicBezTo>
                      <a:pt x="117" y="21"/>
                      <a:pt x="110" y="28"/>
                      <a:pt x="110" y="37"/>
                    </a:cubicBezTo>
                    <a:cubicBezTo>
                      <a:pt x="110" y="42"/>
                      <a:pt x="113" y="47"/>
                      <a:pt x="117" y="5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7" y="13"/>
                      <a:pt x="6" y="35"/>
                      <a:pt x="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1" y="191"/>
                      <a:pt x="1" y="191"/>
                      <a:pt x="1" y="191"/>
                    </a:cubicBezTo>
                    <a:cubicBezTo>
                      <a:pt x="7" y="202"/>
                      <a:pt x="60" y="211"/>
                      <a:pt x="125" y="211"/>
                    </a:cubicBezTo>
                    <a:cubicBezTo>
                      <a:pt x="191" y="211"/>
                      <a:pt x="244" y="202"/>
                      <a:pt x="250" y="191"/>
                    </a:cubicBezTo>
                    <a:cubicBezTo>
                      <a:pt x="251" y="191"/>
                      <a:pt x="251" y="191"/>
                      <a:pt x="251" y="19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5" y="35"/>
                      <a:pt x="224" y="13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349" name="组合 53"/>
          <p:cNvGrpSpPr/>
          <p:nvPr/>
        </p:nvGrpSpPr>
        <p:grpSpPr>
          <a:xfrm>
            <a:off x="249238" y="2882900"/>
            <a:ext cx="2373312" cy="2371725"/>
            <a:chOff x="4398406" y="3712606"/>
            <a:chExt cx="2419598" cy="2419598"/>
          </a:xfrm>
        </p:grpSpPr>
        <p:grpSp>
          <p:nvGrpSpPr>
            <p:cNvPr id="57356" name="组合 54"/>
            <p:cNvGrpSpPr/>
            <p:nvPr/>
          </p:nvGrpSpPr>
          <p:grpSpPr>
            <a:xfrm>
              <a:off x="4398406" y="3712606"/>
              <a:ext cx="2419598" cy="2419598"/>
              <a:chOff x="1595120" y="525779"/>
              <a:chExt cx="3520440" cy="352044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95120" y="525779"/>
                <a:ext cx="3520440" cy="35204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7F7F9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3810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900612" y="831271"/>
                <a:ext cx="2909455" cy="290945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4E4E4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innerShdw blurRad="355600" dist="266700" dir="5400000">
                  <a:prstClr val="black">
                    <a:alpha val="57000"/>
                  </a:prstClr>
                </a:innerShdw>
                <a:softEdge rad="2667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5036761" y="4350961"/>
              <a:ext cx="1142885" cy="1142885"/>
            </a:xfrm>
            <a:prstGeom prst="ellipse">
              <a:avLst/>
            </a:prstGeom>
            <a:solidFill>
              <a:srgbClr val="6C4C8F"/>
            </a:solidFill>
            <a:ln w="25400" cap="flat" cmpd="sng" algn="ctr">
              <a:gradFill flip="none" rotWithShape="1">
                <a:gsLst>
                  <a:gs pos="0">
                    <a:srgbClr val="D9D9D9"/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prstDash val="solid"/>
            </a:ln>
            <a:effectLst>
              <a:innerShdw blurRad="342900" dist="50800" dir="16200000">
                <a:srgbClr val="8064A2">
                  <a:lumMod val="50000"/>
                  <a:alpha val="80000"/>
                </a:srgbClr>
              </a:inn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443766" y="4701944"/>
              <a:ext cx="338356" cy="459855"/>
              <a:chOff x="5758088" y="4284007"/>
              <a:chExt cx="495387" cy="673270"/>
            </a:xfrm>
            <a:solidFill>
              <a:sysClr val="window" lastClr="FFFFFF"/>
            </a:solidFill>
          </p:grpSpPr>
          <p:sp>
            <p:nvSpPr>
              <p:cNvPr id="58" name="Freeform 422"/>
              <p:cNvSpPr/>
              <p:nvPr/>
            </p:nvSpPr>
            <p:spPr bwMode="auto">
              <a:xfrm>
                <a:off x="5822902" y="4284007"/>
                <a:ext cx="221283" cy="243554"/>
              </a:xfrm>
              <a:custGeom>
                <a:avLst/>
                <a:gdLst>
                  <a:gd name="T0" fmla="*/ 45 w 328"/>
                  <a:gd name="T1" fmla="*/ 239 h 361"/>
                  <a:gd name="T2" fmla="*/ 167 w 328"/>
                  <a:gd name="T3" fmla="*/ 361 h 361"/>
                  <a:gd name="T4" fmla="*/ 285 w 328"/>
                  <a:gd name="T5" fmla="*/ 239 h 361"/>
                  <a:gd name="T6" fmla="*/ 321 w 328"/>
                  <a:gd name="T7" fmla="*/ 199 h 361"/>
                  <a:gd name="T8" fmla="*/ 302 w 328"/>
                  <a:gd name="T9" fmla="*/ 140 h 361"/>
                  <a:gd name="T10" fmla="*/ 164 w 328"/>
                  <a:gd name="T11" fmla="*/ 0 h 361"/>
                  <a:gd name="T12" fmla="*/ 26 w 328"/>
                  <a:gd name="T13" fmla="*/ 140 h 361"/>
                  <a:gd name="T14" fmla="*/ 7 w 328"/>
                  <a:gd name="T15" fmla="*/ 199 h 361"/>
                  <a:gd name="T16" fmla="*/ 45 w 328"/>
                  <a:gd name="T17" fmla="*/ 23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61">
                    <a:moveTo>
                      <a:pt x="45" y="239"/>
                    </a:moveTo>
                    <a:cubicBezTo>
                      <a:pt x="70" y="303"/>
                      <a:pt x="116" y="361"/>
                      <a:pt x="167" y="361"/>
                    </a:cubicBezTo>
                    <a:cubicBezTo>
                      <a:pt x="219" y="361"/>
                      <a:pt x="262" y="303"/>
                      <a:pt x="285" y="239"/>
                    </a:cubicBezTo>
                    <a:cubicBezTo>
                      <a:pt x="300" y="238"/>
                      <a:pt x="315" y="222"/>
                      <a:pt x="321" y="199"/>
                    </a:cubicBezTo>
                    <a:cubicBezTo>
                      <a:pt x="328" y="173"/>
                      <a:pt x="319" y="146"/>
                      <a:pt x="302" y="140"/>
                    </a:cubicBezTo>
                    <a:cubicBezTo>
                      <a:pt x="297" y="62"/>
                      <a:pt x="237" y="0"/>
                      <a:pt x="164" y="0"/>
                    </a:cubicBezTo>
                    <a:cubicBezTo>
                      <a:pt x="90" y="0"/>
                      <a:pt x="30" y="62"/>
                      <a:pt x="26" y="140"/>
                    </a:cubicBezTo>
                    <a:cubicBezTo>
                      <a:pt x="8" y="146"/>
                      <a:pt x="0" y="173"/>
                      <a:pt x="7" y="199"/>
                    </a:cubicBezTo>
                    <a:cubicBezTo>
                      <a:pt x="13" y="223"/>
                      <a:pt x="29" y="239"/>
                      <a:pt x="45" y="2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 423"/>
              <p:cNvSpPr/>
              <p:nvPr/>
            </p:nvSpPr>
            <p:spPr bwMode="auto">
              <a:xfrm>
                <a:off x="6097007" y="4775683"/>
                <a:ext cx="1999" cy="142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424"/>
              <p:cNvSpPr/>
              <p:nvPr/>
            </p:nvSpPr>
            <p:spPr bwMode="auto">
              <a:xfrm>
                <a:off x="6066456" y="4582096"/>
                <a:ext cx="30551" cy="171315"/>
              </a:xfrm>
              <a:custGeom>
                <a:avLst/>
                <a:gdLst>
                  <a:gd name="T0" fmla="*/ 0 w 45"/>
                  <a:gd name="T1" fmla="*/ 0 h 254"/>
                  <a:gd name="T2" fmla="*/ 21 w 45"/>
                  <a:gd name="T3" fmla="*/ 254 h 254"/>
                  <a:gd name="T4" fmla="*/ 45 w 45"/>
                  <a:gd name="T5" fmla="*/ 241 h 254"/>
                  <a:gd name="T6" fmla="*/ 29 w 45"/>
                  <a:gd name="T7" fmla="*/ 0 h 254"/>
                  <a:gd name="T8" fmla="*/ 0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0" y="0"/>
                    </a:moveTo>
                    <a:cubicBezTo>
                      <a:pt x="21" y="254"/>
                      <a:pt x="21" y="254"/>
                      <a:pt x="21" y="254"/>
                    </a:cubicBezTo>
                    <a:cubicBezTo>
                      <a:pt x="29" y="249"/>
                      <a:pt x="37" y="245"/>
                      <a:pt x="45" y="241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Freeform 425"/>
              <p:cNvSpPr/>
              <p:nvPr/>
            </p:nvSpPr>
            <p:spPr bwMode="auto">
              <a:xfrm>
                <a:off x="6187233" y="4775683"/>
                <a:ext cx="1999" cy="142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Freeform 426"/>
              <p:cNvSpPr/>
              <p:nvPr/>
            </p:nvSpPr>
            <p:spPr bwMode="auto">
              <a:xfrm>
                <a:off x="6189232" y="4582096"/>
                <a:ext cx="30551" cy="171315"/>
              </a:xfrm>
              <a:custGeom>
                <a:avLst/>
                <a:gdLst>
                  <a:gd name="T0" fmla="*/ 45 w 45"/>
                  <a:gd name="T1" fmla="*/ 0 h 254"/>
                  <a:gd name="T2" fmla="*/ 16 w 45"/>
                  <a:gd name="T3" fmla="*/ 0 h 254"/>
                  <a:gd name="T4" fmla="*/ 0 w 45"/>
                  <a:gd name="T5" fmla="*/ 241 h 254"/>
                  <a:gd name="T6" fmla="*/ 24 w 45"/>
                  <a:gd name="T7" fmla="*/ 254 h 254"/>
                  <a:gd name="T8" fmla="*/ 45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4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8" y="245"/>
                      <a:pt x="16" y="249"/>
                      <a:pt x="24" y="254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Freeform 427"/>
              <p:cNvSpPr>
                <a:spLocks noEditPoints="1"/>
              </p:cNvSpPr>
              <p:nvPr/>
            </p:nvSpPr>
            <p:spPr bwMode="auto">
              <a:xfrm>
                <a:off x="6032192" y="4740563"/>
                <a:ext cx="221283" cy="216714"/>
              </a:xfrm>
              <a:custGeom>
                <a:avLst/>
                <a:gdLst>
                  <a:gd name="T0" fmla="*/ 164 w 328"/>
                  <a:gd name="T1" fmla="*/ 0 h 321"/>
                  <a:gd name="T2" fmla="*/ 0 w 328"/>
                  <a:gd name="T3" fmla="*/ 161 h 321"/>
                  <a:gd name="T4" fmla="*/ 164 w 328"/>
                  <a:gd name="T5" fmla="*/ 321 h 321"/>
                  <a:gd name="T6" fmla="*/ 328 w 328"/>
                  <a:gd name="T7" fmla="*/ 161 h 321"/>
                  <a:gd name="T8" fmla="*/ 164 w 328"/>
                  <a:gd name="T9" fmla="*/ 0 h 321"/>
                  <a:gd name="T10" fmla="*/ 164 w 328"/>
                  <a:gd name="T11" fmla="*/ 294 h 321"/>
                  <a:gd name="T12" fmla="*/ 27 w 328"/>
                  <a:gd name="T13" fmla="*/ 161 h 321"/>
                  <a:gd name="T14" fmla="*/ 164 w 328"/>
                  <a:gd name="T15" fmla="*/ 27 h 321"/>
                  <a:gd name="T16" fmla="*/ 302 w 328"/>
                  <a:gd name="T17" fmla="*/ 161 h 321"/>
                  <a:gd name="T18" fmla="*/ 164 w 328"/>
                  <a:gd name="T19" fmla="*/ 2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321">
                    <a:moveTo>
                      <a:pt x="164" y="0"/>
                    </a:moveTo>
                    <a:cubicBezTo>
                      <a:pt x="74" y="0"/>
                      <a:pt x="0" y="72"/>
                      <a:pt x="0" y="161"/>
                    </a:cubicBezTo>
                    <a:cubicBezTo>
                      <a:pt x="0" y="249"/>
                      <a:pt x="74" y="321"/>
                      <a:pt x="164" y="321"/>
                    </a:cubicBezTo>
                    <a:cubicBezTo>
                      <a:pt x="255" y="321"/>
                      <a:pt x="328" y="249"/>
                      <a:pt x="328" y="161"/>
                    </a:cubicBezTo>
                    <a:cubicBezTo>
                      <a:pt x="328" y="72"/>
                      <a:pt x="255" y="0"/>
                      <a:pt x="164" y="0"/>
                    </a:cubicBezTo>
                    <a:close/>
                    <a:moveTo>
                      <a:pt x="164" y="294"/>
                    </a:moveTo>
                    <a:cubicBezTo>
                      <a:pt x="89" y="294"/>
                      <a:pt x="27" y="234"/>
                      <a:pt x="27" y="161"/>
                    </a:cubicBezTo>
                    <a:cubicBezTo>
                      <a:pt x="27" y="87"/>
                      <a:pt x="89" y="27"/>
                      <a:pt x="164" y="27"/>
                    </a:cubicBezTo>
                    <a:cubicBezTo>
                      <a:pt x="240" y="27"/>
                      <a:pt x="302" y="87"/>
                      <a:pt x="302" y="161"/>
                    </a:cubicBezTo>
                    <a:cubicBezTo>
                      <a:pt x="302" y="234"/>
                      <a:pt x="240" y="294"/>
                      <a:pt x="164" y="2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Freeform 428"/>
              <p:cNvSpPr/>
              <p:nvPr/>
            </p:nvSpPr>
            <p:spPr bwMode="auto">
              <a:xfrm>
                <a:off x="6105001" y="4571246"/>
                <a:ext cx="76235" cy="168175"/>
              </a:xfrm>
              <a:custGeom>
                <a:avLst/>
                <a:gdLst>
                  <a:gd name="T0" fmla="*/ 56 w 113"/>
                  <a:gd name="T1" fmla="*/ 243 h 249"/>
                  <a:gd name="T2" fmla="*/ 100 w 113"/>
                  <a:gd name="T3" fmla="*/ 249 h 249"/>
                  <a:gd name="T4" fmla="*/ 113 w 113"/>
                  <a:gd name="T5" fmla="*/ 0 h 249"/>
                  <a:gd name="T6" fmla="*/ 0 w 113"/>
                  <a:gd name="T7" fmla="*/ 0 h 249"/>
                  <a:gd name="T8" fmla="*/ 13 w 113"/>
                  <a:gd name="T9" fmla="*/ 249 h 249"/>
                  <a:gd name="T10" fmla="*/ 56 w 113"/>
                  <a:gd name="T11" fmla="*/ 2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49">
                    <a:moveTo>
                      <a:pt x="56" y="243"/>
                    </a:moveTo>
                    <a:cubicBezTo>
                      <a:pt x="71" y="243"/>
                      <a:pt x="86" y="245"/>
                      <a:pt x="100" y="249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49"/>
                      <a:pt x="13" y="249"/>
                      <a:pt x="13" y="249"/>
                    </a:cubicBezTo>
                    <a:cubicBezTo>
                      <a:pt x="27" y="245"/>
                      <a:pt x="42" y="243"/>
                      <a:pt x="56" y="2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Freeform 429"/>
              <p:cNvSpPr/>
              <p:nvPr/>
            </p:nvSpPr>
            <p:spPr bwMode="auto">
              <a:xfrm>
                <a:off x="5758088" y="4516711"/>
                <a:ext cx="334636" cy="294948"/>
              </a:xfrm>
              <a:custGeom>
                <a:avLst/>
                <a:gdLst>
                  <a:gd name="T0" fmla="*/ 460 w 496"/>
                  <a:gd name="T1" fmla="*/ 351 h 437"/>
                  <a:gd name="T2" fmla="*/ 437 w 496"/>
                  <a:gd name="T3" fmla="*/ 80 h 437"/>
                  <a:gd name="T4" fmla="*/ 496 w 496"/>
                  <a:gd name="T5" fmla="*/ 80 h 437"/>
                  <a:gd name="T6" fmla="*/ 496 w 496"/>
                  <a:gd name="T7" fmla="*/ 73 h 437"/>
                  <a:gd name="T8" fmla="*/ 401 w 496"/>
                  <a:gd name="T9" fmla="*/ 0 h 437"/>
                  <a:gd name="T10" fmla="*/ 290 w 496"/>
                  <a:gd name="T11" fmla="*/ 188 h 437"/>
                  <a:gd name="T12" fmla="*/ 276 w 496"/>
                  <a:gd name="T13" fmla="*/ 103 h 437"/>
                  <a:gd name="T14" fmla="*/ 291 w 496"/>
                  <a:gd name="T15" fmla="*/ 76 h 437"/>
                  <a:gd name="T16" fmla="*/ 259 w 496"/>
                  <a:gd name="T17" fmla="*/ 44 h 437"/>
                  <a:gd name="T18" fmla="*/ 227 w 496"/>
                  <a:gd name="T19" fmla="*/ 76 h 437"/>
                  <a:gd name="T20" fmla="*/ 243 w 496"/>
                  <a:gd name="T21" fmla="*/ 103 h 437"/>
                  <a:gd name="T22" fmla="*/ 229 w 496"/>
                  <a:gd name="T23" fmla="*/ 186 h 437"/>
                  <a:gd name="T24" fmla="*/ 118 w 496"/>
                  <a:gd name="T25" fmla="*/ 0 h 437"/>
                  <a:gd name="T26" fmla="*/ 2 w 496"/>
                  <a:gd name="T27" fmla="*/ 123 h 437"/>
                  <a:gd name="T28" fmla="*/ 0 w 496"/>
                  <a:gd name="T29" fmla="*/ 123 h 437"/>
                  <a:gd name="T30" fmla="*/ 0 w 496"/>
                  <a:gd name="T31" fmla="*/ 396 h 437"/>
                  <a:gd name="T32" fmla="*/ 1 w 496"/>
                  <a:gd name="T33" fmla="*/ 396 h 437"/>
                  <a:gd name="T34" fmla="*/ 260 w 496"/>
                  <a:gd name="T35" fmla="*/ 437 h 437"/>
                  <a:gd name="T36" fmla="*/ 400 w 496"/>
                  <a:gd name="T37" fmla="*/ 430 h 437"/>
                  <a:gd name="T38" fmla="*/ 460 w 496"/>
                  <a:gd name="T39" fmla="*/ 3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6" h="437">
                    <a:moveTo>
                      <a:pt x="460" y="351"/>
                    </a:moveTo>
                    <a:cubicBezTo>
                      <a:pt x="437" y="80"/>
                      <a:pt x="437" y="80"/>
                      <a:pt x="437" y="80"/>
                    </a:cubicBezTo>
                    <a:cubicBezTo>
                      <a:pt x="496" y="80"/>
                      <a:pt x="496" y="80"/>
                      <a:pt x="496" y="80"/>
                    </a:cubicBezTo>
                    <a:cubicBezTo>
                      <a:pt x="496" y="73"/>
                      <a:pt x="496" y="73"/>
                      <a:pt x="496" y="73"/>
                    </a:cubicBezTo>
                    <a:cubicBezTo>
                      <a:pt x="475" y="43"/>
                      <a:pt x="442" y="18"/>
                      <a:pt x="401" y="0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85" y="98"/>
                      <a:pt x="291" y="88"/>
                      <a:pt x="291" y="76"/>
                    </a:cubicBezTo>
                    <a:cubicBezTo>
                      <a:pt x="291" y="59"/>
                      <a:pt x="277" y="44"/>
                      <a:pt x="259" y="44"/>
                    </a:cubicBezTo>
                    <a:cubicBezTo>
                      <a:pt x="242" y="44"/>
                      <a:pt x="227" y="59"/>
                      <a:pt x="227" y="76"/>
                    </a:cubicBezTo>
                    <a:cubicBezTo>
                      <a:pt x="227" y="88"/>
                      <a:pt x="233" y="98"/>
                      <a:pt x="243" y="103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56" y="27"/>
                      <a:pt x="12" y="72"/>
                      <a:pt x="2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" y="396"/>
                      <a:pt x="1" y="396"/>
                      <a:pt x="1" y="396"/>
                    </a:cubicBezTo>
                    <a:cubicBezTo>
                      <a:pt x="14" y="419"/>
                      <a:pt x="125" y="437"/>
                      <a:pt x="260" y="437"/>
                    </a:cubicBezTo>
                    <a:cubicBezTo>
                      <a:pt x="312" y="437"/>
                      <a:pt x="360" y="435"/>
                      <a:pt x="400" y="430"/>
                    </a:cubicBezTo>
                    <a:cubicBezTo>
                      <a:pt x="413" y="398"/>
                      <a:pt x="434" y="371"/>
                      <a:pt x="460" y="3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 430"/>
              <p:cNvSpPr>
                <a:spLocks noEditPoints="1"/>
              </p:cNvSpPr>
              <p:nvPr/>
            </p:nvSpPr>
            <p:spPr bwMode="auto">
              <a:xfrm>
                <a:off x="6068454" y="4777111"/>
                <a:ext cx="149330" cy="144476"/>
              </a:xfrm>
              <a:custGeom>
                <a:avLst/>
                <a:gdLst>
                  <a:gd name="T0" fmla="*/ 110 w 221"/>
                  <a:gd name="T1" fmla="*/ 0 h 214"/>
                  <a:gd name="T2" fmla="*/ 0 w 221"/>
                  <a:gd name="T3" fmla="*/ 107 h 214"/>
                  <a:gd name="T4" fmla="*/ 110 w 221"/>
                  <a:gd name="T5" fmla="*/ 214 h 214"/>
                  <a:gd name="T6" fmla="*/ 221 w 221"/>
                  <a:gd name="T7" fmla="*/ 107 h 214"/>
                  <a:gd name="T8" fmla="*/ 110 w 221"/>
                  <a:gd name="T9" fmla="*/ 0 h 214"/>
                  <a:gd name="T10" fmla="*/ 134 w 221"/>
                  <a:gd name="T11" fmla="*/ 188 h 214"/>
                  <a:gd name="T12" fmla="*/ 99 w 221"/>
                  <a:gd name="T13" fmla="*/ 188 h 214"/>
                  <a:gd name="T14" fmla="*/ 99 w 221"/>
                  <a:gd name="T15" fmla="*/ 66 h 214"/>
                  <a:gd name="T16" fmla="*/ 99 w 221"/>
                  <a:gd name="T17" fmla="*/ 66 h 214"/>
                  <a:gd name="T18" fmla="*/ 70 w 221"/>
                  <a:gd name="T19" fmla="*/ 80 h 214"/>
                  <a:gd name="T20" fmla="*/ 64 w 221"/>
                  <a:gd name="T21" fmla="*/ 53 h 214"/>
                  <a:gd name="T22" fmla="*/ 105 w 221"/>
                  <a:gd name="T23" fmla="*/ 34 h 214"/>
                  <a:gd name="T24" fmla="*/ 134 w 221"/>
                  <a:gd name="T25" fmla="*/ 34 h 214"/>
                  <a:gd name="T26" fmla="*/ 134 w 221"/>
                  <a:gd name="T2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14">
                    <a:moveTo>
                      <a:pt x="110" y="0"/>
                    </a:moveTo>
                    <a:cubicBezTo>
                      <a:pt x="50" y="0"/>
                      <a:pt x="0" y="48"/>
                      <a:pt x="0" y="107"/>
                    </a:cubicBezTo>
                    <a:cubicBezTo>
                      <a:pt x="0" y="166"/>
                      <a:pt x="50" y="214"/>
                      <a:pt x="110" y="214"/>
                    </a:cubicBezTo>
                    <a:cubicBezTo>
                      <a:pt x="171" y="214"/>
                      <a:pt x="221" y="166"/>
                      <a:pt x="221" y="107"/>
                    </a:cubicBezTo>
                    <a:cubicBezTo>
                      <a:pt x="221" y="48"/>
                      <a:pt x="171" y="0"/>
                      <a:pt x="110" y="0"/>
                    </a:cubicBezTo>
                    <a:close/>
                    <a:moveTo>
                      <a:pt x="134" y="188"/>
                    </a:move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34" y="34"/>
                      <a:pt x="134" y="34"/>
                      <a:pt x="134" y="34"/>
                    </a:cubicBezTo>
                    <a:lnTo>
                      <a:pt x="134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350" name="组合 68"/>
          <p:cNvGrpSpPr/>
          <p:nvPr/>
        </p:nvGrpSpPr>
        <p:grpSpPr>
          <a:xfrm rot="5400000">
            <a:off x="1231900" y="2874963"/>
            <a:ext cx="500063" cy="500062"/>
            <a:chOff x="4108450" y="2661285"/>
            <a:chExt cx="666750" cy="666750"/>
          </a:xfrm>
        </p:grpSpPr>
        <p:sp>
          <p:nvSpPr>
            <p:cNvPr id="70" name="椭圆 69"/>
            <p:cNvSpPr/>
            <p:nvPr/>
          </p:nvSpPr>
          <p:spPr>
            <a:xfrm>
              <a:off x="4108450" y="2661285"/>
              <a:ext cx="666750" cy="666750"/>
            </a:xfrm>
            <a:prstGeom prst="ellips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 rot="10800000">
              <a:off x="4218517" y="2803103"/>
              <a:ext cx="433916" cy="383116"/>
            </a:xfrm>
            <a:custGeom>
              <a:avLst/>
              <a:gdLst>
                <a:gd name="connsiteX0" fmla="*/ 760416 w 1727431"/>
                <a:gd name="connsiteY0" fmla="*/ 1520832 h 1520832"/>
                <a:gd name="connsiteX1" fmla="*/ 621863 w 1727431"/>
                <a:gd name="connsiteY1" fmla="*/ 1463441 h 1520832"/>
                <a:gd name="connsiteX2" fmla="*/ 57390 w 1727431"/>
                <a:gd name="connsiteY2" fmla="*/ 898969 h 1520832"/>
                <a:gd name="connsiteX3" fmla="*/ 0 w 1727431"/>
                <a:gd name="connsiteY3" fmla="*/ 760416 h 1520832"/>
                <a:gd name="connsiteX4" fmla="*/ 0 w 1727431"/>
                <a:gd name="connsiteY4" fmla="*/ 760416 h 1520832"/>
                <a:gd name="connsiteX5" fmla="*/ 0 w 1727431"/>
                <a:gd name="connsiteY5" fmla="*/ 760415 h 1520832"/>
                <a:gd name="connsiteX6" fmla="*/ 57390 w 1727431"/>
                <a:gd name="connsiteY6" fmla="*/ 621863 h 1520832"/>
                <a:gd name="connsiteX7" fmla="*/ 621863 w 1727431"/>
                <a:gd name="connsiteY7" fmla="*/ 57390 h 1520832"/>
                <a:gd name="connsiteX8" fmla="*/ 898969 w 1727431"/>
                <a:gd name="connsiteY8" fmla="*/ 57390 h 1520832"/>
                <a:gd name="connsiteX9" fmla="*/ 898969 w 1727431"/>
                <a:gd name="connsiteY9" fmla="*/ 334495 h 1520832"/>
                <a:gd name="connsiteX10" fmla="*/ 668991 w 1727431"/>
                <a:gd name="connsiteY10" fmla="*/ 564473 h 1520832"/>
                <a:gd name="connsiteX11" fmla="*/ 1531488 w 1727431"/>
                <a:gd name="connsiteY11" fmla="*/ 564473 h 1520832"/>
                <a:gd name="connsiteX12" fmla="*/ 1727431 w 1727431"/>
                <a:gd name="connsiteY12" fmla="*/ 760416 h 1520832"/>
                <a:gd name="connsiteX13" fmla="*/ 1531488 w 1727431"/>
                <a:gd name="connsiteY13" fmla="*/ 956359 h 1520832"/>
                <a:gd name="connsiteX14" fmla="*/ 668992 w 1727431"/>
                <a:gd name="connsiteY14" fmla="*/ 956359 h 1520832"/>
                <a:gd name="connsiteX15" fmla="*/ 898969 w 1727431"/>
                <a:gd name="connsiteY15" fmla="*/ 1186336 h 1520832"/>
                <a:gd name="connsiteX16" fmla="*/ 898969 w 1727431"/>
                <a:gd name="connsiteY16" fmla="*/ 1463441 h 1520832"/>
                <a:gd name="connsiteX17" fmla="*/ 760416 w 1727431"/>
                <a:gd name="connsiteY17" fmla="*/ 1520832 h 152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7431" h="1520832">
                  <a:moveTo>
                    <a:pt x="760416" y="1520832"/>
                  </a:moveTo>
                  <a:cubicBezTo>
                    <a:pt x="710270" y="1520832"/>
                    <a:pt x="660124" y="1501701"/>
                    <a:pt x="621863" y="1463441"/>
                  </a:cubicBezTo>
                  <a:lnTo>
                    <a:pt x="57390" y="898969"/>
                  </a:lnTo>
                  <a:cubicBezTo>
                    <a:pt x="19130" y="860708"/>
                    <a:pt x="0" y="810562"/>
                    <a:pt x="0" y="760416"/>
                  </a:cubicBezTo>
                  <a:lnTo>
                    <a:pt x="0" y="760416"/>
                  </a:lnTo>
                  <a:lnTo>
                    <a:pt x="0" y="760415"/>
                  </a:lnTo>
                  <a:cubicBezTo>
                    <a:pt x="0" y="710269"/>
                    <a:pt x="19130" y="660123"/>
                    <a:pt x="57390" y="621863"/>
                  </a:cubicBezTo>
                  <a:lnTo>
                    <a:pt x="621863" y="57390"/>
                  </a:lnTo>
                  <a:cubicBezTo>
                    <a:pt x="698384" y="-19131"/>
                    <a:pt x="822448" y="-19131"/>
                    <a:pt x="898969" y="57390"/>
                  </a:cubicBezTo>
                  <a:cubicBezTo>
                    <a:pt x="975489" y="133910"/>
                    <a:pt x="975489" y="257975"/>
                    <a:pt x="898969" y="334495"/>
                  </a:cubicBezTo>
                  <a:lnTo>
                    <a:pt x="668991" y="564473"/>
                  </a:lnTo>
                  <a:lnTo>
                    <a:pt x="1531488" y="564473"/>
                  </a:lnTo>
                  <a:cubicBezTo>
                    <a:pt x="1639704" y="564473"/>
                    <a:pt x="1727431" y="652200"/>
                    <a:pt x="1727431" y="760416"/>
                  </a:cubicBezTo>
                  <a:cubicBezTo>
                    <a:pt x="1727431" y="868632"/>
                    <a:pt x="1639704" y="956359"/>
                    <a:pt x="1531488" y="956359"/>
                  </a:cubicBezTo>
                  <a:lnTo>
                    <a:pt x="668992" y="956359"/>
                  </a:lnTo>
                  <a:lnTo>
                    <a:pt x="898969" y="1186336"/>
                  </a:lnTo>
                  <a:cubicBezTo>
                    <a:pt x="975489" y="1262856"/>
                    <a:pt x="975489" y="1386921"/>
                    <a:pt x="898969" y="1463441"/>
                  </a:cubicBezTo>
                  <a:cubicBezTo>
                    <a:pt x="860708" y="1501701"/>
                    <a:pt x="810562" y="1520832"/>
                    <a:pt x="760416" y="1520832"/>
                  </a:cubicBezTo>
                  <a:close/>
                </a:path>
              </a:pathLst>
            </a:custGeom>
            <a:noFill/>
            <a:ln w="222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6327" name="文本框 72"/>
          <p:cNvSpPr txBox="1">
            <a:spLocks noChangeArrowheads="1"/>
          </p:cNvSpPr>
          <p:nvPr/>
        </p:nvSpPr>
        <p:spPr bwMode="auto">
          <a:xfrm>
            <a:off x="3225800" y="1298575"/>
            <a:ext cx="44529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区别：</a:t>
            </a:r>
          </a:p>
        </p:txBody>
      </p:sp>
      <p:cxnSp>
        <p:nvCxnSpPr>
          <p:cNvPr id="57352" name="直接连接符 74"/>
          <p:cNvCxnSpPr/>
          <p:nvPr/>
        </p:nvCxnSpPr>
        <p:spPr>
          <a:xfrm>
            <a:off x="2987675" y="1427163"/>
            <a:ext cx="0" cy="3201987"/>
          </a:xfrm>
          <a:prstGeom prst="line">
            <a:avLst/>
          </a:prstGeom>
          <a:ln w="19050" cap="flat" cmpd="sng">
            <a:solidFill>
              <a:srgbClr val="7F7F7F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463550" y="5341938"/>
            <a:ext cx="8594725" cy="1120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用途：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邻接矩阵多用于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稠密图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；而邻接表多用于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稀疏图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4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4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8" grpId="0" build="p"/>
      <p:bldP spid="7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 bwMode="auto">
          <a:xfrm>
            <a:off x="6122988" y="4083050"/>
            <a:ext cx="3046413" cy="2298700"/>
          </a:xfrm>
          <a:prstGeom prst="roundRect">
            <a:avLst>
              <a:gd name="adj" fmla="val 616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59" name="圆角矩形 9"/>
          <p:cNvSpPr>
            <a:spLocks noChangeArrowheads="1"/>
          </p:cNvSpPr>
          <p:nvPr/>
        </p:nvSpPr>
        <p:spPr bwMode="auto">
          <a:xfrm>
            <a:off x="6122988" y="1363663"/>
            <a:ext cx="3021013" cy="2298700"/>
          </a:xfrm>
          <a:prstGeom prst="roundRect">
            <a:avLst>
              <a:gd name="adj" fmla="val 8931"/>
            </a:avLst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50825" y="4083050"/>
            <a:ext cx="5603875" cy="2298700"/>
          </a:xfrm>
          <a:prstGeom prst="roundRect">
            <a:avLst>
              <a:gd name="adj" fmla="val 616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61" name="圆角矩形 1"/>
          <p:cNvSpPr>
            <a:spLocks noChangeArrowheads="1"/>
          </p:cNvSpPr>
          <p:nvPr/>
        </p:nvSpPr>
        <p:spPr bwMode="auto">
          <a:xfrm>
            <a:off x="323850" y="1341438"/>
            <a:ext cx="5602288" cy="2297113"/>
          </a:xfrm>
          <a:prstGeom prst="roundRect">
            <a:avLst>
              <a:gd name="adj" fmla="val 8931"/>
            </a:avLst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  <p:graphicFrame>
        <p:nvGraphicFramePr>
          <p:cNvPr id="890903" name="Object 23"/>
          <p:cNvGraphicFramePr/>
          <p:nvPr/>
        </p:nvGraphicFramePr>
        <p:xfrm>
          <a:off x="6732588" y="1412875"/>
          <a:ext cx="169386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1973580" imgH="2217420" progId="Visio.Drawing.5">
                  <p:embed/>
                </p:oleObj>
              </mc:Choice>
              <mc:Fallback>
                <p:oleObj r:id="rId3" imgW="1973580" imgH="2217420" progId="Visio.Drawing.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2588" y="1412875"/>
                        <a:ext cx="1693862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04" name="Object 24"/>
          <p:cNvGraphicFramePr/>
          <p:nvPr/>
        </p:nvGraphicFramePr>
        <p:xfrm>
          <a:off x="6708775" y="4121150"/>
          <a:ext cx="18891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5" imgW="1973580" imgH="2217420" progId="Visio.Drawing.5">
                  <p:embed/>
                </p:oleObj>
              </mc:Choice>
              <mc:Fallback>
                <p:oleObj r:id="rId5" imgW="1973580" imgH="2217420" progId="Visio.Drawing.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08775" y="4121150"/>
                        <a:ext cx="1889125" cy="212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26"/>
          <p:cNvSpPr>
            <a:spLocks noChangeArrowheads="1"/>
          </p:cNvSpPr>
          <p:nvPr/>
        </p:nvSpPr>
        <p:spPr bwMode="auto">
          <a:xfrm>
            <a:off x="323850" y="1557338"/>
            <a:ext cx="5602288" cy="1912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图：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Graph=(V,E)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有穷非空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集合；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集合。</a:t>
            </a:r>
          </a:p>
        </p:txBody>
      </p:sp>
      <p:sp>
        <p:nvSpPr>
          <p:cNvPr id="890907" name="Text Box 27"/>
          <p:cNvSpPr txBox="1">
            <a:spLocks noChangeArrowheads="1"/>
          </p:cNvSpPr>
          <p:nvPr/>
        </p:nvSpPr>
        <p:spPr bwMode="auto">
          <a:xfrm>
            <a:off x="688975" y="4675188"/>
            <a:ext cx="1755775" cy="1079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有向图：</a:t>
            </a:r>
          </a:p>
        </p:txBody>
      </p:sp>
      <p:sp>
        <p:nvSpPr>
          <p:cNvPr id="890908" name="Text Box 28"/>
          <p:cNvSpPr txBox="1">
            <a:spLocks noChangeArrowheads="1"/>
          </p:cNvSpPr>
          <p:nvPr/>
        </p:nvSpPr>
        <p:spPr bwMode="auto">
          <a:xfrm>
            <a:off x="2051050" y="4706938"/>
            <a:ext cx="3778250" cy="1079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每条边都是无方向的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每条边都是有方向的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9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89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90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459" grpId="0" animBg="1"/>
      <p:bldP spid="9" grpId="0" animBg="1"/>
      <p:bldP spid="890907" grpId="0"/>
      <p:bldP spid="89090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304800" y="2752725"/>
            <a:ext cx="8534400" cy="2770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86" name="Line 214"/>
          <p:cNvSpPr>
            <a:spLocks noChangeShapeType="1"/>
          </p:cNvSpPr>
          <p:nvPr/>
        </p:nvSpPr>
        <p:spPr bwMode="auto">
          <a:xfrm>
            <a:off x="2211388" y="1766888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1" name="Text Box 239"/>
          <p:cNvSpPr txBox="1">
            <a:spLocks noChangeArrowheads="1"/>
          </p:cNvSpPr>
          <p:nvPr/>
        </p:nvSpPr>
        <p:spPr bwMode="auto">
          <a:xfrm>
            <a:off x="304800" y="120015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结点表中的结点的表示：</a:t>
            </a:r>
          </a:p>
        </p:txBody>
      </p:sp>
      <p:sp>
        <p:nvSpPr>
          <p:cNvPr id="42012" name="Text Box 240"/>
          <p:cNvSpPr txBox="1">
            <a:spLocks noChangeArrowheads="1"/>
          </p:cNvSpPr>
          <p:nvPr/>
        </p:nvSpPr>
        <p:spPr bwMode="auto">
          <a:xfrm>
            <a:off x="304800" y="2752725"/>
            <a:ext cx="8591550" cy="2770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结点的数据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，保存结点的数据值。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firstin: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，给出自该结点出发的的第一条边的边结点的地址。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firstout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结点的指针场，给出进入该结点的第一条边的 边结点的地址。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20" name="Rectangle 77"/>
          <p:cNvSpPr>
            <a:spLocks noChangeArrowheads="1"/>
          </p:cNvSpPr>
          <p:nvPr/>
        </p:nvSpPr>
        <p:spPr bwMode="auto">
          <a:xfrm>
            <a:off x="765175" y="177800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用于有向图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09563" y="1887538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firstin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firstout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309563" y="2708275"/>
            <a:ext cx="8529638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98" name="Line 226"/>
          <p:cNvSpPr>
            <a:spLocks noChangeShapeType="1"/>
          </p:cNvSpPr>
          <p:nvPr/>
        </p:nvSpPr>
        <p:spPr bwMode="auto">
          <a:xfrm>
            <a:off x="4375150" y="3065463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0" name="Text Box 238"/>
          <p:cNvSpPr txBox="1">
            <a:spLocks noChangeArrowheads="1"/>
          </p:cNvSpPr>
          <p:nvPr/>
        </p:nvSpPr>
        <p:spPr bwMode="auto">
          <a:xfrm>
            <a:off x="309563" y="1120775"/>
            <a:ext cx="5300663" cy="522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边结点表中的结点的表示：</a:t>
            </a:r>
          </a:p>
        </p:txBody>
      </p:sp>
      <p:sp>
        <p:nvSpPr>
          <p:cNvPr id="42013" name="Text Box 241"/>
          <p:cNvSpPr txBox="1">
            <a:spLocks noChangeArrowheads="1"/>
          </p:cNvSpPr>
          <p:nvPr/>
        </p:nvSpPr>
        <p:spPr bwMode="auto">
          <a:xfrm>
            <a:off x="549275" y="2903538"/>
            <a:ext cx="57737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info: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边结点的数据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，保存边的权值等。</a:t>
            </a:r>
          </a:p>
        </p:txBody>
      </p:sp>
      <p:sp>
        <p:nvSpPr>
          <p:cNvPr id="42018" name="Text Box 246"/>
          <p:cNvSpPr txBox="1">
            <a:spLocks noChangeArrowheads="1"/>
          </p:cNvSpPr>
          <p:nvPr/>
        </p:nvSpPr>
        <p:spPr bwMode="auto">
          <a:xfrm>
            <a:off x="549275" y="3429000"/>
            <a:ext cx="563721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tailvex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本条边的出发结点的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地址。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headvex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本条边的终止结点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的地址。</a:t>
            </a:r>
          </a:p>
        </p:txBody>
      </p:sp>
      <p:sp>
        <p:nvSpPr>
          <p:cNvPr id="42019" name="Text Box 247"/>
          <p:cNvSpPr txBox="1">
            <a:spLocks noChangeArrowheads="1"/>
          </p:cNvSpPr>
          <p:nvPr/>
        </p:nvSpPr>
        <p:spPr bwMode="auto">
          <a:xfrm>
            <a:off x="541338" y="4533900"/>
            <a:ext cx="6623050" cy="10144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hlink: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终止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结点相同的边中的下一条边的地址。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结点相同的边 中的下一条边的地址。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20" name="Rectangle 77"/>
          <p:cNvSpPr>
            <a:spLocks noChangeArrowheads="1"/>
          </p:cNvSpPr>
          <p:nvPr/>
        </p:nvSpPr>
        <p:spPr bwMode="auto">
          <a:xfrm>
            <a:off x="765175" y="177800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用于有向图</a:t>
            </a: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309563" y="1887538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5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tailvex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headvex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557338"/>
            <a:ext cx="9144000" cy="3600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2467" name="Picture 2" descr="06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0" y="1989138"/>
            <a:ext cx="8110538" cy="2808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Rectangle 77"/>
          <p:cNvSpPr>
            <a:spLocks noChangeArrowheads="1"/>
          </p:cNvSpPr>
          <p:nvPr/>
        </p:nvSpPr>
        <p:spPr bwMode="auto">
          <a:xfrm>
            <a:off x="827088" y="217488"/>
            <a:ext cx="3389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</a:p>
        </p:txBody>
      </p:sp>
      <p:sp>
        <p:nvSpPr>
          <p:cNvPr id="5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0" name="Rectangle 77"/>
          <p:cNvSpPr>
            <a:spLocks noChangeArrowheads="1"/>
          </p:cNvSpPr>
          <p:nvPr/>
        </p:nvSpPr>
        <p:spPr bwMode="auto">
          <a:xfrm>
            <a:off x="779463" y="227013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用于无向图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309563" y="2679700"/>
            <a:ext cx="8534400" cy="3557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Line 214"/>
          <p:cNvSpPr>
            <a:spLocks noChangeShapeType="1"/>
          </p:cNvSpPr>
          <p:nvPr/>
        </p:nvSpPr>
        <p:spPr bwMode="auto">
          <a:xfrm>
            <a:off x="2216150" y="1695450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239"/>
          <p:cNvSpPr txBox="1">
            <a:spLocks noChangeArrowheads="1"/>
          </p:cNvSpPr>
          <p:nvPr/>
        </p:nvSpPr>
        <p:spPr bwMode="auto">
          <a:xfrm>
            <a:off x="309563" y="1127125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结点表中的结点的表示：</a:t>
            </a:r>
          </a:p>
        </p:txBody>
      </p:sp>
      <p:sp>
        <p:nvSpPr>
          <p:cNvPr id="39" name="Text Box 240"/>
          <p:cNvSpPr txBox="1">
            <a:spLocks noChangeArrowheads="1"/>
          </p:cNvSpPr>
          <p:nvPr/>
        </p:nvSpPr>
        <p:spPr bwMode="auto">
          <a:xfrm>
            <a:off x="544513" y="2816225"/>
            <a:ext cx="8064500" cy="166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结点的数据域，保存结点的数据值。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firstedge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结点的指针域，给出自该结点出发的的第一条边的边结点的地址。</a:t>
            </a:r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314325" y="1816100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firstedge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479" name="矩形 1"/>
          <p:cNvSpPr>
            <a:spLocks noChangeArrowheads="1"/>
          </p:cNvSpPr>
          <p:nvPr/>
        </p:nvSpPr>
        <p:spPr bwMode="auto">
          <a:xfrm>
            <a:off x="303213" y="4797425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0" name="矩形 41"/>
          <p:cNvSpPr>
            <a:spLocks noChangeArrowheads="1"/>
          </p:cNvSpPr>
          <p:nvPr/>
        </p:nvSpPr>
        <p:spPr bwMode="auto">
          <a:xfrm>
            <a:off x="303213" y="5067300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1" name="矩形 42"/>
          <p:cNvSpPr>
            <a:spLocks noChangeArrowheads="1"/>
          </p:cNvSpPr>
          <p:nvPr/>
        </p:nvSpPr>
        <p:spPr bwMode="auto">
          <a:xfrm>
            <a:off x="303213" y="5305425"/>
            <a:ext cx="8534400" cy="4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2" name="矩形 43"/>
          <p:cNvSpPr>
            <a:spLocks noChangeArrowheads="1"/>
          </p:cNvSpPr>
          <p:nvPr/>
        </p:nvSpPr>
        <p:spPr bwMode="auto">
          <a:xfrm>
            <a:off x="303213" y="5559425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3" name="矩形 44"/>
          <p:cNvSpPr>
            <a:spLocks noChangeArrowheads="1"/>
          </p:cNvSpPr>
          <p:nvPr/>
        </p:nvSpPr>
        <p:spPr bwMode="auto">
          <a:xfrm>
            <a:off x="303213" y="5872163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AutoShape 4"/>
          <p:cNvSpPr/>
          <p:nvPr/>
        </p:nvSpPr>
        <p:spPr bwMode="auto">
          <a:xfrm>
            <a:off x="14585950" y="3125788"/>
            <a:ext cx="152400" cy="1676400"/>
          </a:xfrm>
          <a:prstGeom prst="leftBracket">
            <a:avLst>
              <a:gd name="adj" fmla="val 91667"/>
            </a:avLst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90" name="Rectangle 77"/>
          <p:cNvSpPr>
            <a:spLocks noChangeArrowheads="1"/>
          </p:cNvSpPr>
          <p:nvPr/>
        </p:nvSpPr>
        <p:spPr bwMode="auto">
          <a:xfrm>
            <a:off x="779463" y="214313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用于无向图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309563" y="2601913"/>
            <a:ext cx="8529638" cy="40671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Line 226"/>
          <p:cNvSpPr>
            <a:spLocks noChangeShapeType="1"/>
          </p:cNvSpPr>
          <p:nvPr/>
        </p:nvSpPr>
        <p:spPr bwMode="auto">
          <a:xfrm>
            <a:off x="4375150" y="2957513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238"/>
          <p:cNvSpPr txBox="1">
            <a:spLocks noChangeArrowheads="1"/>
          </p:cNvSpPr>
          <p:nvPr/>
        </p:nvSpPr>
        <p:spPr bwMode="auto">
          <a:xfrm>
            <a:off x="309563" y="1120775"/>
            <a:ext cx="5300663" cy="522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边结点表中的结点的表示：</a:t>
            </a:r>
          </a:p>
        </p:txBody>
      </p:sp>
      <p:sp>
        <p:nvSpPr>
          <p:cNvPr id="41" name="Text Box 247"/>
          <p:cNvSpPr txBox="1">
            <a:spLocks noChangeArrowheads="1"/>
          </p:cNvSpPr>
          <p:nvPr/>
        </p:nvSpPr>
        <p:spPr bwMode="auto">
          <a:xfrm>
            <a:off x="541338" y="2676525"/>
            <a:ext cx="8134350" cy="3970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本条边依附的一个结点的地址。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依附于该结点（地址由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ivex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给出）的边中的下一条边的的地址。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本条边依附的另一个结点的地址。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依附于该结点（地址由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jvex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给出）的边中的下一条边的的地址。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info: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边结点的数据域，保存边的权值等。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mark: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边结点的标志域，用于标识该条边是否被访问过。</a:t>
            </a:r>
          </a:p>
        </p:txBody>
      </p: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309563" y="1781175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mark</a:t>
                      </a: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jvex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jlink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1773238"/>
            <a:ext cx="9144000" cy="4464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7587" name="Picture 2" descr="06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725" y="2643188"/>
            <a:ext cx="5448300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Picture 3" descr="C:\Users\Administrator\AppData\Roaming\Tencent\Users\597999009\QQ\WinTemp\RichOle\5}N7EM]}J`(84APT(NM86RT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0788" y="3071813"/>
            <a:ext cx="2200275" cy="186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Rectangle 77"/>
          <p:cNvSpPr>
            <a:spLocks noChangeArrowheads="1"/>
          </p:cNvSpPr>
          <p:nvPr/>
        </p:nvSpPr>
        <p:spPr bwMode="auto">
          <a:xfrm>
            <a:off x="827088" y="231775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</a:p>
        </p:txBody>
      </p:sp>
    </p:spTree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60692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60692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639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69640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69641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14"/>
          <p:cNvSpPr>
            <a:spLocks noChangeArrowheads="1"/>
          </p:cNvSpPr>
          <p:nvPr/>
        </p:nvSpPr>
        <p:spPr bwMode="auto">
          <a:xfrm>
            <a:off x="847725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图的遍历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397250" y="2522538"/>
            <a:ext cx="2547938" cy="2973387"/>
            <a:chOff x="4561682" y="2200808"/>
            <a:chExt cx="3219450" cy="3757590"/>
          </a:xfrm>
        </p:grpSpPr>
        <p:sp>
          <p:nvSpPr>
            <p:cNvPr id="36" name="i$liḋe-Oval 12"/>
            <p:cNvSpPr/>
            <p:nvPr/>
          </p:nvSpPr>
          <p:spPr bwMode="auto">
            <a:xfrm>
              <a:off x="4996960" y="2200808"/>
              <a:ext cx="2284705" cy="2283042"/>
            </a:xfrm>
            <a:prstGeom prst="ellipse">
              <a:avLst/>
            </a:prstGeom>
            <a:solidFill>
              <a:srgbClr val="4F81BD"/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遍历实质</a:t>
              </a:r>
            </a:p>
          </p:txBody>
        </p:sp>
        <p:sp>
          <p:nvSpPr>
            <p:cNvPr id="37" name="i$liḋe-Oval 14"/>
            <p:cNvSpPr/>
            <p:nvPr/>
          </p:nvSpPr>
          <p:spPr bwMode="auto">
            <a:xfrm>
              <a:off x="4561682" y="3049425"/>
              <a:ext cx="326960" cy="325002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i$liḋe-Oval 15"/>
            <p:cNvSpPr/>
            <p:nvPr/>
          </p:nvSpPr>
          <p:spPr bwMode="auto">
            <a:xfrm>
              <a:off x="5877544" y="4353447"/>
              <a:ext cx="543596" cy="543678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i$liḋe-Oval 16"/>
            <p:cNvSpPr/>
            <p:nvPr/>
          </p:nvSpPr>
          <p:spPr bwMode="auto">
            <a:xfrm>
              <a:off x="6856417" y="2222875"/>
              <a:ext cx="174513" cy="172532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i$liḋe-Oval 17"/>
            <p:cNvSpPr/>
            <p:nvPr/>
          </p:nvSpPr>
          <p:spPr bwMode="auto">
            <a:xfrm>
              <a:off x="7119189" y="3908074"/>
              <a:ext cx="401177" cy="403244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i$liḋe-Oval 18"/>
            <p:cNvSpPr/>
            <p:nvPr/>
          </p:nvSpPr>
          <p:spPr bwMode="auto">
            <a:xfrm>
              <a:off x="7291695" y="2939085"/>
              <a:ext cx="489437" cy="489510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82" name="îṣļîḑé-TextBox 36"/>
            <p:cNvSpPr txBox="1"/>
            <p:nvPr/>
          </p:nvSpPr>
          <p:spPr>
            <a:xfrm>
              <a:off x="4996960" y="5119811"/>
              <a:ext cx="2387006" cy="8385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找每个顶点的邻接点的过程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61088" y="960438"/>
            <a:ext cx="2811462" cy="5781675"/>
            <a:chOff x="7981950" y="1522152"/>
            <a:chExt cx="3551238" cy="7306404"/>
          </a:xfrm>
        </p:grpSpPr>
        <p:sp>
          <p:nvSpPr>
            <p:cNvPr id="46" name="i$liḋe-Oval 20"/>
            <p:cNvSpPr/>
            <p:nvPr/>
          </p:nvSpPr>
          <p:spPr bwMode="auto">
            <a:xfrm>
              <a:off x="8527369" y="2202237"/>
              <a:ext cx="2295972" cy="2295037"/>
            </a:xfrm>
            <a:prstGeom prst="ellipse">
              <a:avLst/>
            </a:prstGeom>
            <a:solidFill>
              <a:srgbClr val="C0504D"/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图的特点</a:t>
              </a:r>
            </a:p>
          </p:txBody>
        </p:sp>
        <p:sp>
          <p:nvSpPr>
            <p:cNvPr id="47" name="i$liḋe-Oval 22"/>
            <p:cNvSpPr/>
            <p:nvPr/>
          </p:nvSpPr>
          <p:spPr bwMode="auto">
            <a:xfrm>
              <a:off x="7981950" y="3161177"/>
              <a:ext cx="491277" cy="491508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i$liḋe-Oval 23"/>
            <p:cNvSpPr/>
            <p:nvPr/>
          </p:nvSpPr>
          <p:spPr bwMode="auto">
            <a:xfrm>
              <a:off x="9205132" y="1522152"/>
              <a:ext cx="250651" cy="250768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îṣļîḑé-Oval 24"/>
            <p:cNvSpPr/>
            <p:nvPr/>
          </p:nvSpPr>
          <p:spPr bwMode="auto">
            <a:xfrm>
              <a:off x="10167636" y="3915490"/>
              <a:ext cx="621617" cy="623914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îṣļîḑé-Oval 25"/>
            <p:cNvSpPr/>
            <p:nvPr/>
          </p:nvSpPr>
          <p:spPr bwMode="auto">
            <a:xfrm>
              <a:off x="11358735" y="3478149"/>
              <a:ext cx="174453" cy="174536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îṣļîḑé-Oval 26"/>
            <p:cNvSpPr/>
            <p:nvPr/>
          </p:nvSpPr>
          <p:spPr bwMode="auto">
            <a:xfrm>
              <a:off x="9752556" y="2035727"/>
              <a:ext cx="415080" cy="415273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75" name="îṣļîḑé-TextBox 41"/>
            <p:cNvSpPr txBox="1"/>
            <p:nvPr/>
          </p:nvSpPr>
          <p:spPr>
            <a:xfrm>
              <a:off x="8090232" y="4798197"/>
              <a:ext cx="3442956" cy="40303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图中可能存在</a:t>
              </a:r>
              <a:r>
                <a:rPr lang="zh-CN" altLang="en-US" sz="2200" b="0" dirty="0">
                  <a:solidFill>
                    <a:srgbClr val="4F81BD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回路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，且图的任一顶点都可能与其它顶点相通，在访问完某个顶点之后可能会沿着某些边</a:t>
              </a:r>
              <a:r>
                <a:rPr lang="zh-CN" altLang="en-US" sz="2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又回到了曾经访问过的顶点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。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25438" y="1006475"/>
            <a:ext cx="2817812" cy="5732463"/>
            <a:chOff x="755650" y="1929345"/>
            <a:chExt cx="3562350" cy="7243067"/>
          </a:xfrm>
        </p:grpSpPr>
        <p:sp>
          <p:nvSpPr>
            <p:cNvPr id="56" name="i$liḋe-Oval 4"/>
            <p:cNvSpPr/>
            <p:nvPr/>
          </p:nvSpPr>
          <p:spPr bwMode="auto">
            <a:xfrm>
              <a:off x="1560440" y="2264320"/>
              <a:ext cx="2223710" cy="2222464"/>
            </a:xfrm>
            <a:prstGeom prst="ellipse">
              <a:avLst/>
            </a:prstGeom>
            <a:solidFill>
              <a:srgbClr val="8064A2"/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遍历定义</a:t>
              </a:r>
            </a:p>
          </p:txBody>
        </p:sp>
        <p:sp>
          <p:nvSpPr>
            <p:cNvPr id="57" name="i$liḋe-Oval 6"/>
            <p:cNvSpPr/>
            <p:nvPr/>
          </p:nvSpPr>
          <p:spPr bwMode="auto">
            <a:xfrm>
              <a:off x="3968789" y="3602211"/>
              <a:ext cx="349211" cy="34901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i$liḋe-Oval 7"/>
            <p:cNvSpPr/>
            <p:nvPr/>
          </p:nvSpPr>
          <p:spPr bwMode="auto">
            <a:xfrm>
              <a:off x="1524314" y="3834887"/>
              <a:ext cx="349211" cy="34901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i$liḋe-Oval 8"/>
            <p:cNvSpPr/>
            <p:nvPr/>
          </p:nvSpPr>
          <p:spPr bwMode="auto">
            <a:xfrm>
              <a:off x="2009998" y="4364427"/>
              <a:ext cx="604095" cy="601750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i$liḋe-Oval 9"/>
            <p:cNvSpPr/>
            <p:nvPr/>
          </p:nvSpPr>
          <p:spPr bwMode="auto">
            <a:xfrm>
              <a:off x="2487654" y="1929345"/>
              <a:ext cx="200696" cy="200583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i$liḋe-Oval 10"/>
            <p:cNvSpPr/>
            <p:nvPr/>
          </p:nvSpPr>
          <p:spPr bwMode="auto">
            <a:xfrm>
              <a:off x="755650" y="3110782"/>
              <a:ext cx="433503" cy="43526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68" name="îṣļîḑé-TextBox 44"/>
            <p:cNvSpPr txBox="1"/>
            <p:nvPr/>
          </p:nvSpPr>
          <p:spPr>
            <a:xfrm>
              <a:off x="755650" y="5134668"/>
              <a:ext cx="3562350" cy="40377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从已给的连通图中某一顶点出发，沿着一些边访遍图中所有的顶点，且使每个顶点仅被访问一次，就叫做图的遍历，它是图的</a:t>
              </a:r>
              <a:r>
                <a:rPr lang="zh-CN" altLang="en-US" sz="2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基本运算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。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900113" y="12065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</a:p>
        </p:txBody>
      </p:sp>
      <p:sp>
        <p:nvSpPr>
          <p:cNvPr id="1004549" name="Rectangle 5"/>
          <p:cNvSpPr>
            <a:spLocks noChangeArrowheads="1"/>
          </p:cNvSpPr>
          <p:nvPr/>
        </p:nvSpPr>
        <p:spPr bwMode="auto">
          <a:xfrm>
            <a:off x="273050" y="1557338"/>
            <a:ext cx="8713788" cy="194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个传教士和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个野人来到河边准备渡河，河岸有一条船，每次最多可坐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个人。问传教士为安全起见，应如何规划摆渡方案，使得在任何时刻，在河两岸以及船上传教士人数不能少于野人人数？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1684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25" y="4005263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7663" y="4005263"/>
            <a:ext cx="4322763" cy="204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在每一次渡河后，都会有几种渡河方案供选择，究竟哪种方案最有利？ 这就是搜索问题。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257175" y="4005263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045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004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9" grpId="0" build="p" animBg="1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2"/>
          <p:cNvSpPr txBox="1">
            <a:spLocks noChangeArrowheads="1"/>
          </p:cNvSpPr>
          <p:nvPr/>
        </p:nvSpPr>
        <p:spPr bwMode="auto">
          <a:xfrm>
            <a:off x="434975" y="1670050"/>
            <a:ext cx="4105275" cy="1476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适用情况：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难以获得求解所需的全部信息；更没有现成的算法可供求解使用。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36538" y="4221163"/>
            <a:ext cx="8709025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概念：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依靠经验，利用已有知识，根据问题的实际情况，不断寻找可利用知识，从而构造一条代价最小的推理路线，使问题得以解决的过程称为搜索</a:t>
            </a:r>
          </a:p>
        </p:txBody>
      </p:sp>
      <p:pic>
        <p:nvPicPr>
          <p:cNvPr id="72709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8" y="1455738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 bwMode="auto">
          <a:xfrm>
            <a:off x="236538" y="1455738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2711" name="直接连接符 2"/>
          <p:cNvCxnSpPr/>
          <p:nvPr/>
        </p:nvCxnSpPr>
        <p:spPr>
          <a:xfrm>
            <a:off x="236538" y="3860800"/>
            <a:ext cx="8709025" cy="0"/>
          </a:xfrm>
          <a:prstGeom prst="line">
            <a:avLst/>
          </a:prstGeom>
          <a:ln w="9525" cap="flat" cmpd="sng">
            <a:solidFill>
              <a:srgbClr val="D5D5D5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787400" y="985838"/>
            <a:ext cx="6292850" cy="520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完全图：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任意两个点都有一条边相连</a:t>
            </a:r>
          </a:p>
        </p:txBody>
      </p:sp>
      <p:pic>
        <p:nvPicPr>
          <p:cNvPr id="2150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8" y="2060575"/>
            <a:ext cx="2509837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3" y="2060575"/>
            <a:ext cx="2786062" cy="282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9976" name="AutoShape 8"/>
          <p:cNvSpPr>
            <a:spLocks noChangeArrowheads="1"/>
          </p:cNvSpPr>
          <p:nvPr/>
        </p:nvSpPr>
        <p:spPr bwMode="auto">
          <a:xfrm>
            <a:off x="941388" y="4908550"/>
            <a:ext cx="1905000" cy="457200"/>
          </a:xfrm>
          <a:prstGeom prst="wedgeRoundRectCallout">
            <a:avLst>
              <a:gd name="adj1" fmla="val -9500"/>
              <a:gd name="adj2" fmla="val -2437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无向完全图</a:t>
            </a:r>
          </a:p>
        </p:txBody>
      </p:sp>
      <p:sp>
        <p:nvSpPr>
          <p:cNvPr id="979977" name="AutoShape 9"/>
          <p:cNvSpPr>
            <a:spLocks noChangeArrowheads="1"/>
          </p:cNvSpPr>
          <p:nvPr/>
        </p:nvSpPr>
        <p:spPr bwMode="auto">
          <a:xfrm>
            <a:off x="4902200" y="4908550"/>
            <a:ext cx="1828800" cy="457200"/>
          </a:xfrm>
          <a:prstGeom prst="wedgeRoundRectCallout">
            <a:avLst>
              <a:gd name="adj1" fmla="val -4861"/>
              <a:gd name="adj2" fmla="val -25416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有向完全图</a:t>
            </a:r>
          </a:p>
        </p:txBody>
      </p:sp>
      <p:sp>
        <p:nvSpPr>
          <p:cNvPr id="979978" name="Rectangle 10"/>
          <p:cNvSpPr>
            <a:spLocks noChangeArrowheads="1"/>
          </p:cNvSpPr>
          <p:nvPr/>
        </p:nvSpPr>
        <p:spPr bwMode="auto">
          <a:xfrm>
            <a:off x="941388" y="5597525"/>
            <a:ext cx="19065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-1)/2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auto">
          <a:xfrm>
            <a:off x="4981575" y="5595938"/>
            <a:ext cx="16700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7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97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97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6" grpId="0" animBg="1"/>
      <p:bldP spid="979977" grpId="0" animBg="1"/>
      <p:bldP spid="979978" grpId="0"/>
      <p:bldP spid="97997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531813" y="1790700"/>
            <a:ext cx="4027488" cy="1019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对这类问题，一般我们都转换为状态空间的搜索问题。</a:t>
            </a:r>
          </a:p>
        </p:txBody>
      </p:sp>
      <p:pic>
        <p:nvPicPr>
          <p:cNvPr id="73731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13" y="1462088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538" y="4013200"/>
            <a:ext cx="8709025" cy="18637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传教士和野人问题，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可用在河左岸的传教士人数、野人人数和船的情况来表示。即，初始时状态为（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），结束状态为（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），而中间状态可表示为（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）等等。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236538" y="1455738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3735" name="直接连接符 6"/>
          <p:cNvCxnSpPr/>
          <p:nvPr/>
        </p:nvCxnSpPr>
        <p:spPr>
          <a:xfrm>
            <a:off x="236538" y="3860800"/>
            <a:ext cx="8709025" cy="0"/>
          </a:xfrm>
          <a:prstGeom prst="line">
            <a:avLst/>
          </a:prstGeom>
          <a:ln w="9525" cap="flat" cmpd="sng">
            <a:solidFill>
              <a:srgbClr val="D5D5D5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0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7" name="Rectangle 5"/>
          <p:cNvSpPr>
            <a:spLocks noChangeArrowheads="1"/>
          </p:cNvSpPr>
          <p:nvPr/>
        </p:nvSpPr>
        <p:spPr bwMode="auto">
          <a:xfrm>
            <a:off x="493713" y="1266825"/>
            <a:ext cx="3467100" cy="28336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这类问题的解，就是一个合法状态的序列，其中序列中第一个状态是问题的初始状态，而最后一个状态则是问题的结束状态。</a:t>
            </a:r>
          </a:p>
        </p:txBody>
      </p:sp>
      <p:grpSp>
        <p:nvGrpSpPr>
          <p:cNvPr id="74755" name="Group 6"/>
          <p:cNvGrpSpPr/>
          <p:nvPr/>
        </p:nvGrpSpPr>
        <p:grpSpPr>
          <a:xfrm>
            <a:off x="4427538" y="1252538"/>
            <a:ext cx="4606925" cy="5251450"/>
            <a:chOff x="2472" y="754"/>
            <a:chExt cx="2902" cy="3308"/>
          </a:xfrm>
        </p:grpSpPr>
        <p:grpSp>
          <p:nvGrpSpPr>
            <p:cNvPr id="74758" name="Group 7"/>
            <p:cNvGrpSpPr/>
            <p:nvPr/>
          </p:nvGrpSpPr>
          <p:grpSpPr>
            <a:xfrm>
              <a:off x="2472" y="754"/>
              <a:ext cx="2359" cy="3308"/>
              <a:chOff x="2880" y="1746"/>
              <a:chExt cx="1723" cy="2386"/>
            </a:xfrm>
          </p:grpSpPr>
          <p:sp>
            <p:nvSpPr>
              <p:cNvPr id="53253" name="AutoShape 8"/>
              <p:cNvSpPr>
                <a:spLocks noChangeArrowheads="1"/>
              </p:cNvSpPr>
              <p:nvPr/>
            </p:nvSpPr>
            <p:spPr bwMode="auto">
              <a:xfrm>
                <a:off x="2880" y="1797"/>
                <a:ext cx="1723" cy="2087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4" name="Freeform 9"/>
              <p:cNvSpPr>
                <a:spLocks noChangeArrowheads="1"/>
              </p:cNvSpPr>
              <p:nvPr/>
            </p:nvSpPr>
            <p:spPr bwMode="auto">
              <a:xfrm>
                <a:off x="3141" y="1797"/>
                <a:ext cx="1145" cy="2087"/>
              </a:xfrm>
              <a:custGeom>
                <a:avLst/>
                <a:gdLst>
                  <a:gd name="T0" fmla="*/ 0 w 1145"/>
                  <a:gd name="T1" fmla="*/ 2084 h 2087"/>
                  <a:gd name="T2" fmla="*/ 89 w 1145"/>
                  <a:gd name="T3" fmla="*/ 2009 h 2087"/>
                  <a:gd name="T4" fmla="*/ 192 w 1145"/>
                  <a:gd name="T5" fmla="*/ 1872 h 2087"/>
                  <a:gd name="T6" fmla="*/ 233 w 1145"/>
                  <a:gd name="T7" fmla="*/ 1796 h 2087"/>
                  <a:gd name="T8" fmla="*/ 226 w 1145"/>
                  <a:gd name="T9" fmla="*/ 1570 h 2087"/>
                  <a:gd name="T10" fmla="*/ 198 w 1145"/>
                  <a:gd name="T11" fmla="*/ 1488 h 2087"/>
                  <a:gd name="T12" fmla="*/ 198 w 1145"/>
                  <a:gd name="T13" fmla="*/ 1405 h 2087"/>
                  <a:gd name="T14" fmla="*/ 419 w 1145"/>
                  <a:gd name="T15" fmla="*/ 1043 h 2087"/>
                  <a:gd name="T16" fmla="*/ 419 w 1145"/>
                  <a:gd name="T17" fmla="*/ 726 h 2087"/>
                  <a:gd name="T18" fmla="*/ 510 w 1145"/>
                  <a:gd name="T19" fmla="*/ 499 h 2087"/>
                  <a:gd name="T20" fmla="*/ 555 w 1145"/>
                  <a:gd name="T21" fmla="*/ 227 h 2087"/>
                  <a:gd name="T22" fmla="*/ 601 w 1145"/>
                  <a:gd name="T23" fmla="*/ 0 h 2087"/>
                  <a:gd name="T24" fmla="*/ 692 w 1145"/>
                  <a:gd name="T25" fmla="*/ 408 h 2087"/>
                  <a:gd name="T26" fmla="*/ 737 w 1145"/>
                  <a:gd name="T27" fmla="*/ 817 h 2087"/>
                  <a:gd name="T28" fmla="*/ 873 w 1145"/>
                  <a:gd name="T29" fmla="*/ 1043 h 2087"/>
                  <a:gd name="T30" fmla="*/ 918 w 1145"/>
                  <a:gd name="T31" fmla="*/ 1452 h 2087"/>
                  <a:gd name="T32" fmla="*/ 1100 w 1145"/>
                  <a:gd name="T33" fmla="*/ 1724 h 2087"/>
                  <a:gd name="T34" fmla="*/ 1145 w 1145"/>
                  <a:gd name="T35" fmla="*/ 2087 h 2087"/>
                  <a:gd name="T36" fmla="*/ 0 w 1145"/>
                  <a:gd name="T37" fmla="*/ 2084 h 2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5" h="2087">
                    <a:moveTo>
                      <a:pt x="0" y="2084"/>
                    </a:moveTo>
                    <a:cubicBezTo>
                      <a:pt x="24" y="2051"/>
                      <a:pt x="55" y="2030"/>
                      <a:pt x="89" y="2009"/>
                    </a:cubicBezTo>
                    <a:cubicBezTo>
                      <a:pt x="122" y="1962"/>
                      <a:pt x="161" y="1921"/>
                      <a:pt x="192" y="1872"/>
                    </a:cubicBezTo>
                    <a:cubicBezTo>
                      <a:pt x="207" y="1849"/>
                      <a:pt x="233" y="1824"/>
                      <a:pt x="233" y="1796"/>
                    </a:cubicBezTo>
                    <a:cubicBezTo>
                      <a:pt x="231" y="1721"/>
                      <a:pt x="232" y="1645"/>
                      <a:pt x="226" y="1570"/>
                    </a:cubicBezTo>
                    <a:cubicBezTo>
                      <a:pt x="224" y="1547"/>
                      <a:pt x="206" y="1511"/>
                      <a:pt x="198" y="1488"/>
                    </a:cubicBezTo>
                    <a:cubicBezTo>
                      <a:pt x="189" y="1462"/>
                      <a:pt x="198" y="1433"/>
                      <a:pt x="198" y="1405"/>
                    </a:cubicBezTo>
                    <a:lnTo>
                      <a:pt x="419" y="1043"/>
                    </a:lnTo>
                    <a:lnTo>
                      <a:pt x="419" y="726"/>
                    </a:lnTo>
                    <a:lnTo>
                      <a:pt x="510" y="499"/>
                    </a:lnTo>
                    <a:lnTo>
                      <a:pt x="555" y="227"/>
                    </a:lnTo>
                    <a:lnTo>
                      <a:pt x="601" y="0"/>
                    </a:lnTo>
                    <a:lnTo>
                      <a:pt x="692" y="408"/>
                    </a:lnTo>
                    <a:lnTo>
                      <a:pt x="737" y="817"/>
                    </a:lnTo>
                    <a:lnTo>
                      <a:pt x="873" y="1043"/>
                    </a:lnTo>
                    <a:lnTo>
                      <a:pt x="918" y="1452"/>
                    </a:lnTo>
                    <a:lnTo>
                      <a:pt x="1100" y="1724"/>
                    </a:lnTo>
                    <a:lnTo>
                      <a:pt x="1145" y="2087"/>
                    </a:lnTo>
                    <a:lnTo>
                      <a:pt x="0" y="208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5" name="Line 10"/>
              <p:cNvSpPr>
                <a:spLocks noChangeShapeType="1"/>
              </p:cNvSpPr>
              <p:nvPr/>
            </p:nvSpPr>
            <p:spPr bwMode="auto">
              <a:xfrm flipV="1">
                <a:off x="3470" y="3566"/>
                <a:ext cx="181" cy="31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6" name="Line 11"/>
              <p:cNvSpPr>
                <a:spLocks noChangeShapeType="1"/>
              </p:cNvSpPr>
              <p:nvPr/>
            </p:nvSpPr>
            <p:spPr bwMode="auto">
              <a:xfrm flipV="1">
                <a:off x="3651" y="3203"/>
                <a:ext cx="0" cy="3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7" name="Line 12"/>
              <p:cNvSpPr>
                <a:spLocks noChangeShapeType="1"/>
              </p:cNvSpPr>
              <p:nvPr/>
            </p:nvSpPr>
            <p:spPr bwMode="auto">
              <a:xfrm flipV="1">
                <a:off x="3651" y="2886"/>
                <a:ext cx="226" cy="317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8" name="Line 13"/>
              <p:cNvSpPr>
                <a:spLocks noChangeShapeType="1"/>
              </p:cNvSpPr>
              <p:nvPr/>
            </p:nvSpPr>
            <p:spPr bwMode="auto">
              <a:xfrm flipH="1" flipV="1">
                <a:off x="3696" y="2432"/>
                <a:ext cx="182" cy="45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9" name="Line 14"/>
              <p:cNvSpPr>
                <a:spLocks noChangeShapeType="1"/>
              </p:cNvSpPr>
              <p:nvPr/>
            </p:nvSpPr>
            <p:spPr bwMode="auto">
              <a:xfrm flipV="1">
                <a:off x="3696" y="1842"/>
                <a:ext cx="46" cy="59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0" name="Oval 15"/>
              <p:cNvSpPr>
                <a:spLocks noChangeArrowheads="1"/>
              </p:cNvSpPr>
              <p:nvPr/>
            </p:nvSpPr>
            <p:spPr bwMode="auto">
              <a:xfrm>
                <a:off x="3606" y="3521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1" name="Oval 16"/>
              <p:cNvSpPr>
                <a:spLocks noChangeArrowheads="1"/>
              </p:cNvSpPr>
              <p:nvPr/>
            </p:nvSpPr>
            <p:spPr bwMode="auto">
              <a:xfrm>
                <a:off x="3606" y="3158"/>
                <a:ext cx="90" cy="8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2" name="Oval 17"/>
              <p:cNvSpPr>
                <a:spLocks noChangeArrowheads="1"/>
              </p:cNvSpPr>
              <p:nvPr/>
            </p:nvSpPr>
            <p:spPr bwMode="auto">
              <a:xfrm>
                <a:off x="3833" y="2840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3" name="Oval 18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90" cy="8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4" name="Oval 19"/>
              <p:cNvSpPr>
                <a:spLocks noChangeArrowheads="1"/>
              </p:cNvSpPr>
              <p:nvPr/>
            </p:nvSpPr>
            <p:spPr bwMode="auto">
              <a:xfrm>
                <a:off x="3424" y="3838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5" name="Oval 20"/>
              <p:cNvSpPr>
                <a:spLocks noChangeArrowheads="1"/>
              </p:cNvSpPr>
              <p:nvPr/>
            </p:nvSpPr>
            <p:spPr bwMode="auto">
              <a:xfrm>
                <a:off x="3696" y="1752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6" name="Text Box 21"/>
              <p:cNvSpPr txBox="1">
                <a:spLocks noChangeArrowheads="1"/>
              </p:cNvSpPr>
              <p:nvPr/>
            </p:nvSpPr>
            <p:spPr bwMode="auto">
              <a:xfrm>
                <a:off x="3342" y="3924"/>
                <a:ext cx="210" cy="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g</a:t>
                </a:r>
              </a:p>
            </p:txBody>
          </p:sp>
          <p:sp>
            <p:nvSpPr>
              <p:cNvPr id="53267" name="Text Box 22"/>
              <p:cNvSpPr txBox="1">
                <a:spLocks noChangeArrowheads="1"/>
              </p:cNvSpPr>
              <p:nvPr/>
            </p:nvSpPr>
            <p:spPr bwMode="auto">
              <a:xfrm>
                <a:off x="3887" y="1746"/>
                <a:ext cx="210" cy="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  <p:sp>
          <p:nvSpPr>
            <p:cNvPr id="53268" name="AutoShape 23"/>
            <p:cNvSpPr>
              <a:spLocks noChangeArrowheads="1"/>
            </p:cNvSpPr>
            <p:nvPr/>
          </p:nvSpPr>
          <p:spPr bwMode="auto">
            <a:xfrm>
              <a:off x="4422" y="1389"/>
              <a:ext cx="635" cy="272"/>
            </a:xfrm>
            <a:prstGeom prst="wedgeRectCallout">
              <a:avLst>
                <a:gd name="adj1" fmla="val -168111"/>
                <a:gd name="adj2" fmla="val 137866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解路径</a:t>
              </a:r>
            </a:p>
          </p:txBody>
        </p:sp>
        <p:sp>
          <p:nvSpPr>
            <p:cNvPr id="53269" name="AutoShape 24"/>
            <p:cNvSpPr>
              <a:spLocks noChangeArrowheads="1"/>
            </p:cNvSpPr>
            <p:nvPr/>
          </p:nvSpPr>
          <p:spPr bwMode="auto">
            <a:xfrm>
              <a:off x="4558" y="2160"/>
              <a:ext cx="816" cy="272"/>
            </a:xfrm>
            <a:prstGeom prst="wedgeRectCallout">
              <a:avLst>
                <a:gd name="adj1" fmla="val -141912"/>
                <a:gd name="adj2" fmla="val 137866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搜索空间</a:t>
              </a:r>
            </a:p>
          </p:txBody>
        </p:sp>
        <p:sp>
          <p:nvSpPr>
            <p:cNvPr id="53270" name="AutoShape 25"/>
            <p:cNvSpPr>
              <a:spLocks noChangeArrowheads="1"/>
            </p:cNvSpPr>
            <p:nvPr/>
          </p:nvSpPr>
          <p:spPr bwMode="auto">
            <a:xfrm>
              <a:off x="4368" y="2621"/>
              <a:ext cx="925" cy="310"/>
            </a:xfrm>
            <a:prstGeom prst="wedgeRectCallout">
              <a:avLst>
                <a:gd name="adj1" fmla="val -35552"/>
                <a:gd name="adj2" fmla="val 165800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全状态空间</a:t>
              </a:r>
            </a:p>
          </p:txBody>
        </p:sp>
      </p:grpSp>
      <p:pic>
        <p:nvPicPr>
          <p:cNvPr id="74756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3" y="4486275"/>
            <a:ext cx="3467100" cy="156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0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3573463"/>
            <a:ext cx="9144000" cy="2735263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495300" y="1174750"/>
            <a:ext cx="8299450" cy="1966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179705" indent="17462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在一个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3×3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的方框内放有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个编号的小方块，紧邻空位的小方块可以移入到空位上，通过平移小方块可将某一布局变换为另一布局。请给出从初始状态到目标状态移动小方块的操作序列。</a:t>
            </a:r>
          </a:p>
        </p:txBody>
      </p:sp>
      <p:graphicFrame>
        <p:nvGraphicFramePr>
          <p:cNvPr id="59396" name="表格 59395"/>
          <p:cNvGraphicFramePr/>
          <p:nvPr/>
        </p:nvGraphicFramePr>
        <p:xfrm>
          <a:off x="1836738" y="4005263"/>
          <a:ext cx="2305050" cy="1809750"/>
        </p:xfrm>
        <a:graphic>
          <a:graphicData uri="http://schemas.openxmlformats.org/drawingml/2006/table">
            <a:tbl>
              <a:tblPr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endParaRPr lang="zh-CN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414" name="表格 59413"/>
          <p:cNvGraphicFramePr/>
          <p:nvPr/>
        </p:nvGraphicFramePr>
        <p:xfrm>
          <a:off x="5724525" y="4005263"/>
          <a:ext cx="2303463" cy="1809750"/>
        </p:xfrm>
        <a:graphic>
          <a:graphicData uri="http://schemas.openxmlformats.org/drawingml/2006/table">
            <a:tbl>
              <a:tblPr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endParaRPr lang="zh-CN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08681" name="AutoShape 41"/>
          <p:cNvSpPr>
            <a:spLocks noChangeArrowheads="1"/>
          </p:cNvSpPr>
          <p:nvPr/>
        </p:nvSpPr>
        <p:spPr bwMode="auto">
          <a:xfrm>
            <a:off x="4572000" y="4725988"/>
            <a:ext cx="719138" cy="431800"/>
          </a:xfrm>
          <a:prstGeom prst="rightArrow">
            <a:avLst>
              <a:gd name="adj1" fmla="val 50000"/>
              <a:gd name="adj2" fmla="val 416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66675"/>
            <a:ext cx="4167188" cy="8032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数码难题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100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0868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4" descr="C:\Documents and Settings\Administrator\桌面\截图12963513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063625"/>
            <a:ext cx="1731963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Picture 15" descr="C:\Documents and Settings\Administrator\桌面\截图12963513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141413"/>
            <a:ext cx="1731963" cy="639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Picture 16" descr="C:\Documents and Settings\Administrator\桌面\截图129635137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63" y="1217613"/>
            <a:ext cx="1658937" cy="53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4" name="Rectangle 14"/>
          <p:cNvSpPr>
            <a:spLocks noChangeArrowheads="1"/>
          </p:cNvSpPr>
          <p:nvPr/>
        </p:nvSpPr>
        <p:spPr bwMode="auto">
          <a:xfrm>
            <a:off x="877888" y="120650"/>
            <a:ext cx="4933950" cy="669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</a:t>
            </a:r>
          </a:p>
        </p:txBody>
      </p:sp>
      <p:pic>
        <p:nvPicPr>
          <p:cNvPr id="76806" name="Picture 18" descr="C:\Documents and Settings\Administrator\桌面\截图129635140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1200150"/>
            <a:ext cx="1612900" cy="54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Picture 19" descr="C:\Documents and Settings\Administrator\桌面\截图129635176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0" y="1141413"/>
            <a:ext cx="1660525" cy="598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8" name="文本框 24"/>
          <p:cNvSpPr txBox="1"/>
          <p:nvPr/>
        </p:nvSpPr>
        <p:spPr>
          <a:xfrm>
            <a:off x="4956175" y="4019550"/>
            <a:ext cx="11541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rgbClr val="6C4C8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预处理</a:t>
            </a:r>
          </a:p>
        </p:txBody>
      </p:sp>
      <p:sp>
        <p:nvSpPr>
          <p:cNvPr id="11" name="Freeform 54"/>
          <p:cNvSpPr/>
          <p:nvPr/>
        </p:nvSpPr>
        <p:spPr bwMode="auto">
          <a:xfrm>
            <a:off x="6051550" y="3690938"/>
            <a:ext cx="619125" cy="1249363"/>
          </a:xfrm>
          <a:custGeom>
            <a:avLst/>
            <a:gdLst>
              <a:gd name="T0" fmla="*/ 15 w 60"/>
              <a:gd name="T1" fmla="*/ 51 h 121"/>
              <a:gd name="T2" fmla="*/ 0 w 60"/>
              <a:gd name="T3" fmla="*/ 62 h 121"/>
              <a:gd name="T4" fmla="*/ 15 w 60"/>
              <a:gd name="T5" fmla="*/ 72 h 121"/>
              <a:gd name="T6" fmla="*/ 37 w 60"/>
              <a:gd name="T7" fmla="*/ 121 h 121"/>
              <a:gd name="T8" fmla="*/ 58 w 60"/>
              <a:gd name="T9" fmla="*/ 100 h 121"/>
              <a:gd name="T10" fmla="*/ 44 w 60"/>
              <a:gd name="T11" fmla="*/ 62 h 121"/>
              <a:gd name="T12" fmla="*/ 60 w 60"/>
              <a:gd name="T13" fmla="*/ 22 h 121"/>
              <a:gd name="T14" fmla="*/ 38 w 60"/>
              <a:gd name="T15" fmla="*/ 0 h 121"/>
              <a:gd name="T16" fmla="*/ 15 w 60"/>
              <a:gd name="T17" fmla="*/ 5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1">
                <a:moveTo>
                  <a:pt x="15" y="51"/>
                </a:moveTo>
                <a:cubicBezTo>
                  <a:pt x="0" y="62"/>
                  <a:pt x="0" y="62"/>
                  <a:pt x="0" y="62"/>
                </a:cubicBezTo>
                <a:cubicBezTo>
                  <a:pt x="15" y="72"/>
                  <a:pt x="15" y="72"/>
                  <a:pt x="15" y="72"/>
                </a:cubicBezTo>
                <a:cubicBezTo>
                  <a:pt x="17" y="91"/>
                  <a:pt x="25" y="108"/>
                  <a:pt x="37" y="121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0" y="90"/>
                  <a:pt x="44" y="76"/>
                  <a:pt x="44" y="62"/>
                </a:cubicBezTo>
                <a:cubicBezTo>
                  <a:pt x="44" y="46"/>
                  <a:pt x="50" y="32"/>
                  <a:pt x="60" y="22"/>
                </a:cubicBezTo>
                <a:cubicBezTo>
                  <a:pt x="38" y="0"/>
                  <a:pt x="38" y="0"/>
                  <a:pt x="38" y="0"/>
                </a:cubicBezTo>
                <a:cubicBezTo>
                  <a:pt x="26" y="14"/>
                  <a:pt x="17" y="32"/>
                  <a:pt x="15" y="51"/>
                </a:cubicBezTo>
                <a:close/>
              </a:path>
            </a:pathLst>
          </a:custGeom>
          <a:solidFill>
            <a:srgbClr val="6C4C8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55"/>
          <p:cNvSpPr/>
          <p:nvPr/>
        </p:nvSpPr>
        <p:spPr bwMode="auto">
          <a:xfrm>
            <a:off x="6464300" y="4754563"/>
            <a:ext cx="1287463" cy="619125"/>
          </a:xfrm>
          <a:custGeom>
            <a:avLst/>
            <a:gdLst>
              <a:gd name="T0" fmla="*/ 21 w 125"/>
              <a:gd name="T1" fmla="*/ 0 h 60"/>
              <a:gd name="T2" fmla="*/ 0 w 125"/>
              <a:gd name="T3" fmla="*/ 22 h 60"/>
              <a:gd name="T4" fmla="*/ 53 w 125"/>
              <a:gd name="T5" fmla="*/ 48 h 60"/>
              <a:gd name="T6" fmla="*/ 62 w 125"/>
              <a:gd name="T7" fmla="*/ 60 h 60"/>
              <a:gd name="T8" fmla="*/ 71 w 125"/>
              <a:gd name="T9" fmla="*/ 48 h 60"/>
              <a:gd name="T10" fmla="*/ 125 w 125"/>
              <a:gd name="T11" fmla="*/ 24 h 60"/>
              <a:gd name="T12" fmla="*/ 103 w 125"/>
              <a:gd name="T13" fmla="*/ 2 h 60"/>
              <a:gd name="T14" fmla="*/ 63 w 125"/>
              <a:gd name="T15" fmla="*/ 18 h 60"/>
              <a:gd name="T16" fmla="*/ 21 w 125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60">
                <a:moveTo>
                  <a:pt x="21" y="0"/>
                </a:moveTo>
                <a:cubicBezTo>
                  <a:pt x="0" y="22"/>
                  <a:pt x="0" y="22"/>
                  <a:pt x="0" y="22"/>
                </a:cubicBezTo>
                <a:cubicBezTo>
                  <a:pt x="14" y="36"/>
                  <a:pt x="32" y="45"/>
                  <a:pt x="53" y="48"/>
                </a:cubicBezTo>
                <a:cubicBezTo>
                  <a:pt x="62" y="60"/>
                  <a:pt x="62" y="60"/>
                  <a:pt x="62" y="60"/>
                </a:cubicBezTo>
                <a:cubicBezTo>
                  <a:pt x="71" y="48"/>
                  <a:pt x="71" y="48"/>
                  <a:pt x="71" y="48"/>
                </a:cubicBezTo>
                <a:cubicBezTo>
                  <a:pt x="92" y="46"/>
                  <a:pt x="110" y="37"/>
                  <a:pt x="125" y="24"/>
                </a:cubicBezTo>
                <a:cubicBezTo>
                  <a:pt x="103" y="2"/>
                  <a:pt x="103" y="2"/>
                  <a:pt x="103" y="2"/>
                </a:cubicBezTo>
                <a:cubicBezTo>
                  <a:pt x="93" y="12"/>
                  <a:pt x="79" y="18"/>
                  <a:pt x="63" y="18"/>
                </a:cubicBezTo>
                <a:cubicBezTo>
                  <a:pt x="47" y="18"/>
                  <a:pt x="32" y="11"/>
                  <a:pt x="21" y="0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56"/>
          <p:cNvSpPr/>
          <p:nvPr/>
        </p:nvSpPr>
        <p:spPr bwMode="auto">
          <a:xfrm>
            <a:off x="6484938" y="3267075"/>
            <a:ext cx="1246188" cy="619125"/>
          </a:xfrm>
          <a:custGeom>
            <a:avLst/>
            <a:gdLst>
              <a:gd name="T0" fmla="*/ 60 w 121"/>
              <a:gd name="T1" fmla="*/ 0 h 60"/>
              <a:gd name="T2" fmla="*/ 49 w 121"/>
              <a:gd name="T3" fmla="*/ 14 h 60"/>
              <a:gd name="T4" fmla="*/ 0 w 121"/>
              <a:gd name="T5" fmla="*/ 38 h 60"/>
              <a:gd name="T6" fmla="*/ 21 w 121"/>
              <a:gd name="T7" fmla="*/ 60 h 60"/>
              <a:gd name="T8" fmla="*/ 61 w 121"/>
              <a:gd name="T9" fmla="*/ 44 h 60"/>
              <a:gd name="T10" fmla="*/ 100 w 121"/>
              <a:gd name="T11" fmla="*/ 58 h 60"/>
              <a:gd name="T12" fmla="*/ 121 w 121"/>
              <a:gd name="T13" fmla="*/ 36 h 60"/>
              <a:gd name="T14" fmla="*/ 71 w 121"/>
              <a:gd name="T15" fmla="*/ 14 h 60"/>
              <a:gd name="T16" fmla="*/ 60 w 121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60">
                <a:moveTo>
                  <a:pt x="60" y="0"/>
                </a:moveTo>
                <a:cubicBezTo>
                  <a:pt x="49" y="14"/>
                  <a:pt x="49" y="14"/>
                  <a:pt x="49" y="14"/>
                </a:cubicBezTo>
                <a:cubicBezTo>
                  <a:pt x="30" y="17"/>
                  <a:pt x="13" y="25"/>
                  <a:pt x="0" y="38"/>
                </a:cubicBezTo>
                <a:cubicBezTo>
                  <a:pt x="21" y="60"/>
                  <a:pt x="21" y="60"/>
                  <a:pt x="21" y="60"/>
                </a:cubicBezTo>
                <a:cubicBezTo>
                  <a:pt x="32" y="50"/>
                  <a:pt x="46" y="44"/>
                  <a:pt x="61" y="44"/>
                </a:cubicBezTo>
                <a:cubicBezTo>
                  <a:pt x="76" y="44"/>
                  <a:pt x="89" y="49"/>
                  <a:pt x="100" y="58"/>
                </a:cubicBezTo>
                <a:cubicBezTo>
                  <a:pt x="121" y="36"/>
                  <a:pt x="121" y="36"/>
                  <a:pt x="121" y="36"/>
                </a:cubicBezTo>
                <a:cubicBezTo>
                  <a:pt x="107" y="24"/>
                  <a:pt x="90" y="16"/>
                  <a:pt x="71" y="14"/>
                </a:cubicBezTo>
                <a:lnTo>
                  <a:pt x="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Freeform 57"/>
          <p:cNvSpPr/>
          <p:nvPr/>
        </p:nvSpPr>
        <p:spPr bwMode="auto">
          <a:xfrm>
            <a:off x="7545388" y="3670300"/>
            <a:ext cx="609600" cy="1300163"/>
          </a:xfrm>
          <a:custGeom>
            <a:avLst/>
            <a:gdLst>
              <a:gd name="T0" fmla="*/ 47 w 59"/>
              <a:gd name="T1" fmla="*/ 55 h 126"/>
              <a:gd name="T2" fmla="*/ 21 w 59"/>
              <a:gd name="T3" fmla="*/ 0 h 126"/>
              <a:gd name="T4" fmla="*/ 0 w 59"/>
              <a:gd name="T5" fmla="*/ 22 h 126"/>
              <a:gd name="T6" fmla="*/ 17 w 59"/>
              <a:gd name="T7" fmla="*/ 64 h 126"/>
              <a:gd name="T8" fmla="*/ 1 w 59"/>
              <a:gd name="T9" fmla="*/ 104 h 126"/>
              <a:gd name="T10" fmla="*/ 23 w 59"/>
              <a:gd name="T11" fmla="*/ 126 h 126"/>
              <a:gd name="T12" fmla="*/ 47 w 59"/>
              <a:gd name="T13" fmla="*/ 73 h 126"/>
              <a:gd name="T14" fmla="*/ 59 w 59"/>
              <a:gd name="T15" fmla="*/ 64 h 126"/>
              <a:gd name="T16" fmla="*/ 47 w 59"/>
              <a:gd name="T17" fmla="*/ 5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26">
                <a:moveTo>
                  <a:pt x="47" y="55"/>
                </a:moveTo>
                <a:cubicBezTo>
                  <a:pt x="45" y="33"/>
                  <a:pt x="36" y="14"/>
                  <a:pt x="21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11" y="32"/>
                  <a:pt x="17" y="47"/>
                  <a:pt x="17" y="64"/>
                </a:cubicBezTo>
                <a:cubicBezTo>
                  <a:pt x="17" y="79"/>
                  <a:pt x="11" y="94"/>
                  <a:pt x="1" y="104"/>
                </a:cubicBezTo>
                <a:cubicBezTo>
                  <a:pt x="23" y="126"/>
                  <a:pt x="23" y="126"/>
                  <a:pt x="23" y="126"/>
                </a:cubicBezTo>
                <a:cubicBezTo>
                  <a:pt x="36" y="112"/>
                  <a:pt x="45" y="93"/>
                  <a:pt x="47" y="73"/>
                </a:cubicBezTo>
                <a:cubicBezTo>
                  <a:pt x="59" y="64"/>
                  <a:pt x="59" y="64"/>
                  <a:pt x="59" y="64"/>
                </a:cubicBezTo>
                <a:lnTo>
                  <a:pt x="47" y="55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6813" name="组合 3"/>
          <p:cNvGrpSpPr/>
          <p:nvPr/>
        </p:nvGrpSpPr>
        <p:grpSpPr>
          <a:xfrm>
            <a:off x="5384800" y="4492625"/>
            <a:ext cx="309563" cy="268288"/>
            <a:chOff x="5956226" y="4231457"/>
            <a:chExt cx="377195" cy="326657"/>
          </a:xfrm>
        </p:grpSpPr>
        <p:sp>
          <p:nvSpPr>
            <p:cNvPr id="15" name="Freeform 58"/>
            <p:cNvSpPr/>
            <p:nvPr/>
          </p:nvSpPr>
          <p:spPr bwMode="auto">
            <a:xfrm>
              <a:off x="6006519" y="4293309"/>
              <a:ext cx="276610" cy="264805"/>
            </a:xfrm>
            <a:custGeom>
              <a:avLst/>
              <a:gdLst>
                <a:gd name="T0" fmla="*/ 124 w 247"/>
                <a:gd name="T1" fmla="*/ 0 h 236"/>
                <a:gd name="T2" fmla="*/ 67 w 247"/>
                <a:gd name="T3" fmla="*/ 56 h 236"/>
                <a:gd name="T4" fmla="*/ 0 w 247"/>
                <a:gd name="T5" fmla="*/ 101 h 236"/>
                <a:gd name="T6" fmla="*/ 0 w 247"/>
                <a:gd name="T7" fmla="*/ 236 h 236"/>
                <a:gd name="T8" fmla="*/ 90 w 247"/>
                <a:gd name="T9" fmla="*/ 236 h 236"/>
                <a:gd name="T10" fmla="*/ 90 w 247"/>
                <a:gd name="T11" fmla="*/ 124 h 236"/>
                <a:gd name="T12" fmla="*/ 157 w 247"/>
                <a:gd name="T13" fmla="*/ 124 h 236"/>
                <a:gd name="T14" fmla="*/ 157 w 247"/>
                <a:gd name="T15" fmla="*/ 236 h 236"/>
                <a:gd name="T16" fmla="*/ 247 w 247"/>
                <a:gd name="T17" fmla="*/ 236 h 236"/>
                <a:gd name="T18" fmla="*/ 247 w 247"/>
                <a:gd name="T19" fmla="*/ 101 h 236"/>
                <a:gd name="T20" fmla="*/ 191 w 247"/>
                <a:gd name="T21" fmla="*/ 56 h 236"/>
                <a:gd name="T22" fmla="*/ 124 w 247"/>
                <a:gd name="T2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36">
                  <a:moveTo>
                    <a:pt x="124" y="0"/>
                  </a:moveTo>
                  <a:lnTo>
                    <a:pt x="67" y="56"/>
                  </a:lnTo>
                  <a:lnTo>
                    <a:pt x="0" y="101"/>
                  </a:lnTo>
                  <a:lnTo>
                    <a:pt x="0" y="236"/>
                  </a:lnTo>
                  <a:lnTo>
                    <a:pt x="90" y="236"/>
                  </a:lnTo>
                  <a:lnTo>
                    <a:pt x="90" y="124"/>
                  </a:lnTo>
                  <a:lnTo>
                    <a:pt x="157" y="124"/>
                  </a:lnTo>
                  <a:lnTo>
                    <a:pt x="157" y="236"/>
                  </a:lnTo>
                  <a:lnTo>
                    <a:pt x="247" y="236"/>
                  </a:lnTo>
                  <a:lnTo>
                    <a:pt x="247" y="101"/>
                  </a:lnTo>
                  <a:lnTo>
                    <a:pt x="191" y="5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59"/>
            <p:cNvSpPr/>
            <p:nvPr/>
          </p:nvSpPr>
          <p:spPr bwMode="auto">
            <a:xfrm>
              <a:off x="5956226" y="4231457"/>
              <a:ext cx="377195" cy="175893"/>
            </a:xfrm>
            <a:custGeom>
              <a:avLst/>
              <a:gdLst>
                <a:gd name="T0" fmla="*/ 270 w 337"/>
                <a:gd name="T1" fmla="*/ 90 h 157"/>
                <a:gd name="T2" fmla="*/ 270 w 337"/>
                <a:gd name="T3" fmla="*/ 22 h 157"/>
                <a:gd name="T4" fmla="*/ 225 w 337"/>
                <a:gd name="T5" fmla="*/ 22 h 157"/>
                <a:gd name="T6" fmla="*/ 225 w 337"/>
                <a:gd name="T7" fmla="*/ 45 h 157"/>
                <a:gd name="T8" fmla="*/ 191 w 337"/>
                <a:gd name="T9" fmla="*/ 22 h 157"/>
                <a:gd name="T10" fmla="*/ 169 w 337"/>
                <a:gd name="T11" fmla="*/ 0 h 157"/>
                <a:gd name="T12" fmla="*/ 146 w 337"/>
                <a:gd name="T13" fmla="*/ 22 h 157"/>
                <a:gd name="T14" fmla="*/ 0 w 337"/>
                <a:gd name="T15" fmla="*/ 135 h 157"/>
                <a:gd name="T16" fmla="*/ 23 w 337"/>
                <a:gd name="T17" fmla="*/ 157 h 157"/>
                <a:gd name="T18" fmla="*/ 169 w 337"/>
                <a:gd name="T19" fmla="*/ 33 h 157"/>
                <a:gd name="T20" fmla="*/ 326 w 337"/>
                <a:gd name="T21" fmla="*/ 157 h 157"/>
                <a:gd name="T22" fmla="*/ 337 w 337"/>
                <a:gd name="T23" fmla="*/ 135 h 157"/>
                <a:gd name="T24" fmla="*/ 270 w 337"/>
                <a:gd name="T25" fmla="*/ 9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" h="157">
                  <a:moveTo>
                    <a:pt x="270" y="90"/>
                  </a:moveTo>
                  <a:lnTo>
                    <a:pt x="270" y="22"/>
                  </a:lnTo>
                  <a:lnTo>
                    <a:pt x="225" y="22"/>
                  </a:lnTo>
                  <a:lnTo>
                    <a:pt x="225" y="45"/>
                  </a:lnTo>
                  <a:lnTo>
                    <a:pt x="191" y="22"/>
                  </a:lnTo>
                  <a:lnTo>
                    <a:pt x="169" y="0"/>
                  </a:lnTo>
                  <a:lnTo>
                    <a:pt x="146" y="22"/>
                  </a:lnTo>
                  <a:lnTo>
                    <a:pt x="0" y="135"/>
                  </a:lnTo>
                  <a:lnTo>
                    <a:pt x="23" y="157"/>
                  </a:lnTo>
                  <a:lnTo>
                    <a:pt x="169" y="33"/>
                  </a:lnTo>
                  <a:lnTo>
                    <a:pt x="326" y="157"/>
                  </a:lnTo>
                  <a:lnTo>
                    <a:pt x="337" y="135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6814" name="组合 4"/>
          <p:cNvGrpSpPr/>
          <p:nvPr/>
        </p:nvGrpSpPr>
        <p:grpSpPr>
          <a:xfrm>
            <a:off x="8383588" y="4397375"/>
            <a:ext cx="185737" cy="465138"/>
            <a:chOff x="9198757" y="4143080"/>
            <a:chExt cx="226093" cy="566058"/>
          </a:xfrm>
        </p:grpSpPr>
        <p:sp>
          <p:nvSpPr>
            <p:cNvPr id="18" name="Freeform 60"/>
            <p:cNvSpPr/>
            <p:nvPr/>
          </p:nvSpPr>
          <p:spPr bwMode="auto">
            <a:xfrm>
              <a:off x="9198757" y="4231949"/>
              <a:ext cx="226093" cy="477189"/>
            </a:xfrm>
            <a:custGeom>
              <a:avLst/>
              <a:gdLst>
                <a:gd name="T0" fmla="*/ 13 w 18"/>
                <a:gd name="T1" fmla="*/ 0 h 38"/>
                <a:gd name="T2" fmla="*/ 4 w 18"/>
                <a:gd name="T3" fmla="*/ 0 h 38"/>
                <a:gd name="T4" fmla="*/ 0 w 18"/>
                <a:gd name="T5" fmla="*/ 4 h 38"/>
                <a:gd name="T6" fmla="*/ 0 w 18"/>
                <a:gd name="T7" fmla="*/ 4 h 38"/>
                <a:gd name="T8" fmla="*/ 0 w 18"/>
                <a:gd name="T9" fmla="*/ 5 h 38"/>
                <a:gd name="T10" fmla="*/ 0 w 18"/>
                <a:gd name="T11" fmla="*/ 17 h 38"/>
                <a:gd name="T12" fmla="*/ 1 w 18"/>
                <a:gd name="T13" fmla="*/ 18 h 38"/>
                <a:gd name="T14" fmla="*/ 3 w 18"/>
                <a:gd name="T15" fmla="*/ 17 h 38"/>
                <a:gd name="T16" fmla="*/ 3 w 18"/>
                <a:gd name="T17" fmla="*/ 6 h 38"/>
                <a:gd name="T18" fmla="*/ 4 w 18"/>
                <a:gd name="T19" fmla="*/ 6 h 38"/>
                <a:gd name="T20" fmla="*/ 4 w 18"/>
                <a:gd name="T21" fmla="*/ 17 h 38"/>
                <a:gd name="T22" fmla="*/ 4 w 18"/>
                <a:gd name="T23" fmla="*/ 17 h 38"/>
                <a:gd name="T24" fmla="*/ 4 w 18"/>
                <a:gd name="T25" fmla="*/ 35 h 38"/>
                <a:gd name="T26" fmla="*/ 6 w 18"/>
                <a:gd name="T27" fmla="*/ 38 h 38"/>
                <a:gd name="T28" fmla="*/ 8 w 18"/>
                <a:gd name="T29" fmla="*/ 35 h 38"/>
                <a:gd name="T30" fmla="*/ 8 w 18"/>
                <a:gd name="T31" fmla="*/ 19 h 38"/>
                <a:gd name="T32" fmla="*/ 9 w 18"/>
                <a:gd name="T33" fmla="*/ 19 h 38"/>
                <a:gd name="T34" fmla="*/ 9 w 18"/>
                <a:gd name="T35" fmla="*/ 35 h 38"/>
                <a:gd name="T36" fmla="*/ 11 w 18"/>
                <a:gd name="T37" fmla="*/ 38 h 38"/>
                <a:gd name="T38" fmla="*/ 13 w 18"/>
                <a:gd name="T39" fmla="*/ 35 h 38"/>
                <a:gd name="T40" fmla="*/ 13 w 18"/>
                <a:gd name="T41" fmla="*/ 17 h 38"/>
                <a:gd name="T42" fmla="*/ 13 w 18"/>
                <a:gd name="T43" fmla="*/ 16 h 38"/>
                <a:gd name="T44" fmla="*/ 13 w 18"/>
                <a:gd name="T45" fmla="*/ 6 h 38"/>
                <a:gd name="T46" fmla="*/ 14 w 18"/>
                <a:gd name="T47" fmla="*/ 6 h 38"/>
                <a:gd name="T48" fmla="*/ 14 w 18"/>
                <a:gd name="T49" fmla="*/ 17 h 38"/>
                <a:gd name="T50" fmla="*/ 16 w 18"/>
                <a:gd name="T51" fmla="*/ 18 h 38"/>
                <a:gd name="T52" fmla="*/ 18 w 18"/>
                <a:gd name="T53" fmla="*/ 17 h 38"/>
                <a:gd name="T54" fmla="*/ 18 w 18"/>
                <a:gd name="T55" fmla="*/ 5 h 38"/>
                <a:gd name="T56" fmla="*/ 18 w 18"/>
                <a:gd name="T57" fmla="*/ 4 h 38"/>
                <a:gd name="T58" fmla="*/ 18 w 18"/>
                <a:gd name="T59" fmla="*/ 4 h 38"/>
                <a:gd name="T60" fmla="*/ 13 w 1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38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1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8"/>
                    <a:pt x="8" y="37"/>
                    <a:pt x="8" y="3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7"/>
                    <a:pt x="10" y="38"/>
                    <a:pt x="11" y="38"/>
                  </a:cubicBezTo>
                  <a:cubicBezTo>
                    <a:pt x="12" y="38"/>
                    <a:pt x="13" y="37"/>
                    <a:pt x="13" y="3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Oval 61"/>
            <p:cNvSpPr>
              <a:spLocks noChangeArrowheads="1"/>
            </p:cNvSpPr>
            <p:nvPr/>
          </p:nvSpPr>
          <p:spPr bwMode="auto">
            <a:xfrm>
              <a:off x="9260595" y="4143080"/>
              <a:ext cx="88892" cy="88869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Freeform 63"/>
          <p:cNvSpPr/>
          <p:nvPr/>
        </p:nvSpPr>
        <p:spPr bwMode="auto">
          <a:xfrm>
            <a:off x="6948488" y="2938463"/>
            <a:ext cx="309563" cy="268288"/>
          </a:xfrm>
          <a:custGeom>
            <a:avLst/>
            <a:gdLst>
              <a:gd name="T0" fmla="*/ 15 w 30"/>
              <a:gd name="T1" fmla="*/ 6 h 26"/>
              <a:gd name="T2" fmla="*/ 8 w 30"/>
              <a:gd name="T3" fmla="*/ 0 h 26"/>
              <a:gd name="T4" fmla="*/ 1 w 30"/>
              <a:gd name="T5" fmla="*/ 9 h 26"/>
              <a:gd name="T6" fmla="*/ 15 w 30"/>
              <a:gd name="T7" fmla="*/ 26 h 26"/>
              <a:gd name="T8" fmla="*/ 29 w 30"/>
              <a:gd name="T9" fmla="*/ 9 h 26"/>
              <a:gd name="T10" fmla="*/ 23 w 30"/>
              <a:gd name="T11" fmla="*/ 0 h 26"/>
              <a:gd name="T12" fmla="*/ 15 w 30"/>
              <a:gd name="T1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6">
                <a:moveTo>
                  <a:pt x="15" y="6"/>
                </a:moveTo>
                <a:cubicBezTo>
                  <a:pt x="14" y="2"/>
                  <a:pt x="11" y="0"/>
                  <a:pt x="8" y="0"/>
                </a:cubicBezTo>
                <a:cubicBezTo>
                  <a:pt x="2" y="0"/>
                  <a:pt x="0" y="4"/>
                  <a:pt x="1" y="9"/>
                </a:cubicBezTo>
                <a:cubicBezTo>
                  <a:pt x="1" y="15"/>
                  <a:pt x="9" y="19"/>
                  <a:pt x="15" y="26"/>
                </a:cubicBezTo>
                <a:cubicBezTo>
                  <a:pt x="20" y="19"/>
                  <a:pt x="29" y="15"/>
                  <a:pt x="29" y="9"/>
                </a:cubicBezTo>
                <a:cubicBezTo>
                  <a:pt x="30" y="4"/>
                  <a:pt x="28" y="1"/>
                  <a:pt x="23" y="0"/>
                </a:cubicBezTo>
                <a:cubicBezTo>
                  <a:pt x="19" y="0"/>
                  <a:pt x="16" y="2"/>
                  <a:pt x="15" y="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16" name="文本框 21"/>
          <p:cNvSpPr txBox="1"/>
          <p:nvPr/>
        </p:nvSpPr>
        <p:spPr>
          <a:xfrm>
            <a:off x="6237288" y="2400300"/>
            <a:ext cx="17176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爬行和抓取</a:t>
            </a:r>
          </a:p>
        </p:txBody>
      </p:sp>
      <p:sp>
        <p:nvSpPr>
          <p:cNvPr id="76817" name="文本框 22"/>
          <p:cNvSpPr txBox="1"/>
          <p:nvPr/>
        </p:nvSpPr>
        <p:spPr>
          <a:xfrm>
            <a:off x="8142288" y="3913188"/>
            <a:ext cx="89376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0" dirty="0">
                <a:solidFill>
                  <a:srgbClr val="4F81B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排名</a:t>
            </a:r>
          </a:p>
        </p:txBody>
      </p:sp>
      <p:sp>
        <p:nvSpPr>
          <p:cNvPr id="27" name="Freeform 706"/>
          <p:cNvSpPr/>
          <p:nvPr/>
        </p:nvSpPr>
        <p:spPr bwMode="auto">
          <a:xfrm>
            <a:off x="4470400" y="2327275"/>
            <a:ext cx="182563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Freeform 707"/>
          <p:cNvSpPr/>
          <p:nvPr/>
        </p:nvSpPr>
        <p:spPr bwMode="auto">
          <a:xfrm>
            <a:off x="4470400" y="3792538"/>
            <a:ext cx="182563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6C4C8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Freeform 708"/>
          <p:cNvSpPr/>
          <p:nvPr/>
        </p:nvSpPr>
        <p:spPr bwMode="auto">
          <a:xfrm>
            <a:off x="4470400" y="4964113"/>
            <a:ext cx="182563" cy="582613"/>
          </a:xfrm>
          <a:custGeom>
            <a:avLst/>
            <a:gdLst>
              <a:gd name="T0" fmla="*/ 187 w 187"/>
              <a:gd name="T1" fmla="*/ 60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0 h 103"/>
              <a:gd name="T8" fmla="*/ 0 w 187"/>
              <a:gd name="T9" fmla="*/ 42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2 h 103"/>
              <a:gd name="T16" fmla="*/ 187 w 187"/>
              <a:gd name="T17" fmla="*/ 6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0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2"/>
                </a:cubicBezTo>
                <a:lnTo>
                  <a:pt x="187" y="6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21" name="文本框 30"/>
          <p:cNvSpPr txBox="1"/>
          <p:nvPr/>
        </p:nvSpPr>
        <p:spPr>
          <a:xfrm>
            <a:off x="333375" y="2174875"/>
            <a:ext cx="3933825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搜索引擎</a:t>
            </a: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蜘蛛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通过跟踪链接访问网页，获得页面</a:t>
            </a:r>
            <a:r>
              <a:rPr lang="en-US" altLang="zh-CN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HTML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代码存入数据库。</a:t>
            </a:r>
          </a:p>
        </p:txBody>
      </p:sp>
      <p:sp>
        <p:nvSpPr>
          <p:cNvPr id="76822" name="文本框 31"/>
          <p:cNvSpPr txBox="1"/>
          <p:nvPr/>
        </p:nvSpPr>
        <p:spPr>
          <a:xfrm>
            <a:off x="320675" y="3486150"/>
            <a:ext cx="4075113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索引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程序对抓取来的页面数据进行文字提取、中文分词、索引等处理，以备排名程序调用</a:t>
            </a:r>
          </a:p>
        </p:txBody>
      </p:sp>
      <p:sp>
        <p:nvSpPr>
          <p:cNvPr id="76823" name="文本框 32"/>
          <p:cNvSpPr txBox="1"/>
          <p:nvPr/>
        </p:nvSpPr>
        <p:spPr>
          <a:xfrm>
            <a:off x="333375" y="4879975"/>
            <a:ext cx="4062413" cy="1717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用户输入关键词后，</a:t>
            </a: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排名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程序调用索引库数据，计算相关性，然后按一定格式生成搜索结果页面。</a:t>
            </a:r>
          </a:p>
        </p:txBody>
      </p:sp>
      <p:sp>
        <p:nvSpPr>
          <p:cNvPr id="40" name="Freeform 62"/>
          <p:cNvSpPr/>
          <p:nvPr/>
        </p:nvSpPr>
        <p:spPr bwMode="auto">
          <a:xfrm>
            <a:off x="6896100" y="5518150"/>
            <a:ext cx="414338" cy="382588"/>
          </a:xfrm>
          <a:custGeom>
            <a:avLst/>
            <a:gdLst>
              <a:gd name="T0" fmla="*/ 0 w 37"/>
              <a:gd name="T1" fmla="*/ 34 h 34"/>
              <a:gd name="T2" fmla="*/ 2 w 37"/>
              <a:gd name="T3" fmla="*/ 34 h 34"/>
              <a:gd name="T4" fmla="*/ 6 w 37"/>
              <a:gd name="T5" fmla="*/ 27 h 34"/>
              <a:gd name="T6" fmla="*/ 23 w 37"/>
              <a:gd name="T7" fmla="*/ 24 h 34"/>
              <a:gd name="T8" fmla="*/ 37 w 37"/>
              <a:gd name="T9" fmla="*/ 0 h 34"/>
              <a:gd name="T10" fmla="*/ 4 w 37"/>
              <a:gd name="T11" fmla="*/ 26 h 34"/>
              <a:gd name="T12" fmla="*/ 20 w 37"/>
              <a:gd name="T13" fmla="*/ 11 h 34"/>
              <a:gd name="T14" fmla="*/ 0 w 37"/>
              <a:gd name="T15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4">
                <a:moveTo>
                  <a:pt x="0" y="34"/>
                </a:moveTo>
                <a:cubicBezTo>
                  <a:pt x="0" y="34"/>
                  <a:pt x="0" y="34"/>
                  <a:pt x="2" y="34"/>
                </a:cubicBezTo>
                <a:cubicBezTo>
                  <a:pt x="2" y="33"/>
                  <a:pt x="6" y="27"/>
                  <a:pt x="6" y="27"/>
                </a:cubicBezTo>
                <a:cubicBezTo>
                  <a:pt x="6" y="27"/>
                  <a:pt x="15" y="33"/>
                  <a:pt x="23" y="24"/>
                </a:cubicBezTo>
                <a:cubicBezTo>
                  <a:pt x="32" y="14"/>
                  <a:pt x="26" y="7"/>
                  <a:pt x="37" y="0"/>
                </a:cubicBezTo>
                <a:cubicBezTo>
                  <a:pt x="9" y="6"/>
                  <a:pt x="4" y="15"/>
                  <a:pt x="4" y="26"/>
                </a:cubicBezTo>
                <a:cubicBezTo>
                  <a:pt x="7" y="21"/>
                  <a:pt x="14" y="14"/>
                  <a:pt x="20" y="11"/>
                </a:cubicBezTo>
                <a:cubicBezTo>
                  <a:pt x="9" y="18"/>
                  <a:pt x="3" y="29"/>
                  <a:pt x="0" y="34"/>
                </a:cubicBez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6825" name="直接连接符 8"/>
          <p:cNvCxnSpPr/>
          <p:nvPr/>
        </p:nvCxnSpPr>
        <p:spPr>
          <a:xfrm>
            <a:off x="320675" y="1989138"/>
            <a:ext cx="855345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1412875"/>
            <a:ext cx="5662612" cy="4392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4" name="云形标注 4"/>
          <p:cNvSpPr>
            <a:spLocks noChangeArrowheads="1"/>
          </p:cNvSpPr>
          <p:nvPr/>
        </p:nvSpPr>
        <p:spPr bwMode="auto">
          <a:xfrm>
            <a:off x="230188" y="2001838"/>
            <a:ext cx="2270125" cy="995363"/>
          </a:xfrm>
          <a:prstGeom prst="cloudCallout">
            <a:avLst>
              <a:gd name="adj1" fmla="val 77947"/>
              <a:gd name="adj2" fmla="val -9588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爬行抓取</a:t>
            </a:r>
          </a:p>
        </p:txBody>
      </p:sp>
      <p:sp>
        <p:nvSpPr>
          <p:cNvPr id="6" name="云形标注 5"/>
          <p:cNvSpPr>
            <a:spLocks noChangeArrowheads="1"/>
          </p:cNvSpPr>
          <p:nvPr/>
        </p:nvSpPr>
        <p:spPr bwMode="auto">
          <a:xfrm>
            <a:off x="3563938" y="3243263"/>
            <a:ext cx="2005013" cy="1127125"/>
          </a:xfrm>
          <a:prstGeom prst="cloudCallout">
            <a:avLst>
              <a:gd name="adj1" fmla="val 113987"/>
              <a:gd name="adj2" fmla="val 80898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索引</a:t>
            </a:r>
          </a:p>
        </p:txBody>
      </p:sp>
      <p:sp>
        <p:nvSpPr>
          <p:cNvPr id="7" name="云形标注 6"/>
          <p:cNvSpPr>
            <a:spLocks noChangeArrowheads="1"/>
          </p:cNvSpPr>
          <p:nvPr/>
        </p:nvSpPr>
        <p:spPr bwMode="auto">
          <a:xfrm>
            <a:off x="642938" y="4581525"/>
            <a:ext cx="2214563" cy="974725"/>
          </a:xfrm>
          <a:prstGeom prst="cloudCallout">
            <a:avLst>
              <a:gd name="adj1" fmla="val 72850"/>
              <a:gd name="adj2" fmla="val -15931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排序返回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877888" y="120650"/>
            <a:ext cx="4933950" cy="669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深度优先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2650"/>
            <a:ext cx="9144000" cy="473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Rectangle 14"/>
          <p:cNvSpPr>
            <a:spLocks noChangeArrowheads="1"/>
          </p:cNvSpPr>
          <p:nvPr/>
        </p:nvSpPr>
        <p:spPr bwMode="auto">
          <a:xfrm>
            <a:off x="720725" y="44450"/>
            <a:ext cx="7091363" cy="7921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</a:t>
            </a:r>
          </a:p>
        </p:txBody>
      </p:sp>
      <p:sp>
        <p:nvSpPr>
          <p:cNvPr id="6" name="云形标注 5"/>
          <p:cNvSpPr>
            <a:spLocks noChangeArrowheads="1"/>
          </p:cNvSpPr>
          <p:nvPr/>
        </p:nvSpPr>
        <p:spPr bwMode="auto">
          <a:xfrm>
            <a:off x="1187450" y="981075"/>
            <a:ext cx="3671888" cy="1916113"/>
          </a:xfrm>
          <a:prstGeom prst="cloudCallout">
            <a:avLst>
              <a:gd name="adj1" fmla="val 57058"/>
              <a:gd name="adj2" fmla="val 95621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封建帝位的继承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。不能深入的情况下才考虑其他分支的策略</a:t>
            </a:r>
          </a:p>
        </p:txBody>
      </p:sp>
      <p:pic>
        <p:nvPicPr>
          <p:cNvPr id="78853" name="DefaultOcx"/>
          <p:cNvPicPr/>
          <p:nvPr/>
        </p:nvPicPr>
        <p:blipFill>
          <a:blip r:embed="rId4"/>
          <a:stretch>
            <a:fillRect/>
          </a:stretch>
        </p:blipFill>
        <p:spPr>
          <a:xfrm>
            <a:off x="273050" y="2038350"/>
            <a:ext cx="914400" cy="22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6" descr="宽度优先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4388"/>
            <a:ext cx="9144000" cy="487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0" name="Rectangle 14"/>
          <p:cNvSpPr>
            <a:spLocks noChangeArrowheads="1"/>
          </p:cNvSpPr>
          <p:nvPr/>
        </p:nvSpPr>
        <p:spPr bwMode="auto">
          <a:xfrm>
            <a:off x="900113" y="217488"/>
            <a:ext cx="6840538" cy="5476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</a:t>
            </a:r>
          </a:p>
        </p:txBody>
      </p:sp>
      <p:pic>
        <p:nvPicPr>
          <p:cNvPr id="79876" name="DefaultOcx"/>
          <p:cNvPicPr/>
          <p:nvPr/>
        </p:nvPicPr>
        <p:blipFill>
          <a:blip r:embed="rId4"/>
          <a:stretch>
            <a:fillRect/>
          </a:stretch>
        </p:blipFill>
        <p:spPr>
          <a:xfrm>
            <a:off x="323850" y="1331913"/>
            <a:ext cx="1479550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云形标注 4"/>
          <p:cNvSpPr>
            <a:spLocks noChangeArrowheads="1"/>
          </p:cNvSpPr>
          <p:nvPr/>
        </p:nvSpPr>
        <p:spPr bwMode="auto">
          <a:xfrm>
            <a:off x="2249488" y="1204913"/>
            <a:ext cx="2236788" cy="1431925"/>
          </a:xfrm>
          <a:prstGeom prst="cloudCallout">
            <a:avLst>
              <a:gd name="adj1" fmla="val 65080"/>
              <a:gd name="adj2" fmla="val 91272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类似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长幼有序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的规则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7" descr="u=364685178,368902878&amp;fm=51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1916113"/>
            <a:ext cx="4451350" cy="2808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Rectangle 14"/>
          <p:cNvSpPr>
            <a:spLocks noChangeArrowheads="1"/>
          </p:cNvSpPr>
          <p:nvPr/>
        </p:nvSpPr>
        <p:spPr bwMode="auto">
          <a:xfrm>
            <a:off x="860425" y="104775"/>
            <a:ext cx="7029450" cy="7191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两种策略结合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先广后深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权重优先</a:t>
            </a:r>
          </a:p>
        </p:txBody>
      </p:sp>
      <p:sp>
        <p:nvSpPr>
          <p:cNvPr id="59395" name="Rectangle 10"/>
          <p:cNvSpPr>
            <a:spLocks noChangeArrowheads="1"/>
          </p:cNvSpPr>
          <p:nvPr/>
        </p:nvSpPr>
        <p:spPr bwMode="auto">
          <a:xfrm>
            <a:off x="223838" y="2120900"/>
            <a:ext cx="4176713" cy="24003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先把这个页面所有的链接都抓取一次再根据这些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的权重来判定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的权重高，就采用深度优先，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权重低，就采用宽度优先或者不抓取 。</a:t>
            </a:r>
          </a:p>
        </p:txBody>
      </p:sp>
      <p:pic>
        <p:nvPicPr>
          <p:cNvPr id="80901" name="DefaultOcx"/>
          <p:cNvPicPr/>
          <p:nvPr/>
        </p:nvPicPr>
        <p:blipFill>
          <a:blip r:embed="rId3"/>
          <a:stretch>
            <a:fillRect/>
          </a:stretch>
        </p:blipFill>
        <p:spPr>
          <a:xfrm>
            <a:off x="-4289425" y="2955925"/>
            <a:ext cx="9144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 bwMode="auto">
          <a:xfrm>
            <a:off x="176213" y="1916113"/>
            <a:ext cx="4370388" cy="280828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1498600"/>
            <a:ext cx="9144000" cy="3009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1625" name="Rectangle 9"/>
          <p:cNvSpPr>
            <a:spLocks noChangeArrowheads="1"/>
          </p:cNvSpPr>
          <p:nvPr/>
        </p:nvSpPr>
        <p:spPr bwMode="auto">
          <a:xfrm>
            <a:off x="338138" y="5033963"/>
            <a:ext cx="2279650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图常用的遍历：</a:t>
            </a:r>
          </a:p>
        </p:txBody>
      </p:sp>
      <p:sp>
        <p:nvSpPr>
          <p:cNvPr id="751626" name="Rectangle 10"/>
          <p:cNvSpPr>
            <a:spLocks noChangeArrowheads="1"/>
          </p:cNvSpPr>
          <p:nvPr/>
        </p:nvSpPr>
        <p:spPr bwMode="auto">
          <a:xfrm>
            <a:off x="744538" y="1635125"/>
            <a:ext cx="7947025" cy="2492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666750" indent="-666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解决思路：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，用来标记每个被访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问过的顶点。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初始状态为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被访问，改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，防止被多次访问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421" name="Rectangle 11"/>
          <p:cNvSpPr>
            <a:spLocks noChangeArrowheads="1"/>
          </p:cNvSpPr>
          <p:nvPr/>
        </p:nvSpPr>
        <p:spPr bwMode="auto">
          <a:xfrm>
            <a:off x="827088" y="231775"/>
            <a:ext cx="3408363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怎样避免重复访问？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95575" y="5021263"/>
            <a:ext cx="565150" cy="563562"/>
            <a:chOff x="3643939" y="4309871"/>
            <a:chExt cx="748535" cy="748145"/>
          </a:xfrm>
        </p:grpSpPr>
        <p:sp>
          <p:nvSpPr>
            <p:cNvPr id="9" name="椭圆 8"/>
            <p:cNvSpPr/>
            <p:nvPr/>
          </p:nvSpPr>
          <p:spPr>
            <a:xfrm>
              <a:off x="3643939" y="4309871"/>
              <a:ext cx="748535" cy="748145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803437" y="4525016"/>
              <a:ext cx="429539" cy="292455"/>
              <a:chOff x="4895160" y="4287159"/>
              <a:chExt cx="571418" cy="389258"/>
            </a:xfrm>
            <a:solidFill>
              <a:sysClr val="window" lastClr="FFFFFF"/>
            </a:solidFill>
          </p:grpSpPr>
          <p:sp>
            <p:nvSpPr>
              <p:cNvPr id="12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795963" y="5026025"/>
            <a:ext cx="565150" cy="563563"/>
            <a:chOff x="5724128" y="4309871"/>
            <a:chExt cx="748535" cy="748145"/>
          </a:xfrm>
        </p:grpSpPr>
        <p:sp>
          <p:nvSpPr>
            <p:cNvPr id="10" name="椭圆 9"/>
            <p:cNvSpPr/>
            <p:nvPr/>
          </p:nvSpPr>
          <p:spPr>
            <a:xfrm>
              <a:off x="5724128" y="4309871"/>
              <a:ext cx="748535" cy="748145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912561" y="4494059"/>
              <a:ext cx="371669" cy="354368"/>
              <a:chOff x="8145843" y="5425657"/>
              <a:chExt cx="494435" cy="471664"/>
            </a:xfrm>
            <a:solidFill>
              <a:sysClr val="window" lastClr="FFFFFF"/>
            </a:solidFill>
          </p:grpSpPr>
          <p:sp>
            <p:nvSpPr>
              <p:cNvPr id="22" name="Freeform 850"/>
              <p:cNvSpPr/>
              <p:nvPr/>
            </p:nvSpPr>
            <p:spPr bwMode="auto">
              <a:xfrm>
                <a:off x="8294391" y="5425657"/>
                <a:ext cx="89996" cy="101923"/>
              </a:xfrm>
              <a:custGeom>
                <a:avLst/>
                <a:gdLst>
                  <a:gd name="T0" fmla="*/ 9 w 35"/>
                  <a:gd name="T1" fmla="*/ 35 h 40"/>
                  <a:gd name="T2" fmla="*/ 5 w 35"/>
                  <a:gd name="T3" fmla="*/ 13 h 40"/>
                  <a:gd name="T4" fmla="*/ 27 w 35"/>
                  <a:gd name="T5" fmla="*/ 4 h 40"/>
                  <a:gd name="T6" fmla="*/ 30 w 35"/>
                  <a:gd name="T7" fmla="*/ 27 h 40"/>
                  <a:gd name="T8" fmla="*/ 9 w 35"/>
                  <a:gd name="T9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9" y="35"/>
                    </a:moveTo>
                    <a:cubicBezTo>
                      <a:pt x="2" y="31"/>
                      <a:pt x="0" y="21"/>
                      <a:pt x="5" y="13"/>
                    </a:cubicBezTo>
                    <a:cubicBezTo>
                      <a:pt x="10" y="4"/>
                      <a:pt x="20" y="0"/>
                      <a:pt x="27" y="4"/>
                    </a:cubicBezTo>
                    <a:cubicBezTo>
                      <a:pt x="34" y="8"/>
                      <a:pt x="35" y="19"/>
                      <a:pt x="30" y="27"/>
                    </a:cubicBezTo>
                    <a:cubicBezTo>
                      <a:pt x="25" y="36"/>
                      <a:pt x="16" y="40"/>
                      <a:pt x="9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Freeform 851"/>
              <p:cNvSpPr/>
              <p:nvPr/>
            </p:nvSpPr>
            <p:spPr bwMode="auto">
              <a:xfrm>
                <a:off x="8145843" y="5499388"/>
                <a:ext cx="489012" cy="397933"/>
              </a:xfrm>
              <a:custGeom>
                <a:avLst/>
                <a:gdLst>
                  <a:gd name="T0" fmla="*/ 3 w 191"/>
                  <a:gd name="T1" fmla="*/ 12 h 155"/>
                  <a:gd name="T2" fmla="*/ 4 w 191"/>
                  <a:gd name="T3" fmla="*/ 12 h 155"/>
                  <a:gd name="T4" fmla="*/ 10 w 191"/>
                  <a:gd name="T5" fmla="*/ 10 h 155"/>
                  <a:gd name="T6" fmla="*/ 35 w 191"/>
                  <a:gd name="T7" fmla="*/ 1 h 155"/>
                  <a:gd name="T8" fmla="*/ 58 w 191"/>
                  <a:gd name="T9" fmla="*/ 6 h 155"/>
                  <a:gd name="T10" fmla="*/ 52 w 191"/>
                  <a:gd name="T11" fmla="*/ 9 h 155"/>
                  <a:gd name="T12" fmla="*/ 50 w 191"/>
                  <a:gd name="T13" fmla="*/ 19 h 155"/>
                  <a:gd name="T14" fmla="*/ 60 w 191"/>
                  <a:gd name="T15" fmla="*/ 14 h 155"/>
                  <a:gd name="T16" fmla="*/ 64 w 191"/>
                  <a:gd name="T17" fmla="*/ 7 h 155"/>
                  <a:gd name="T18" fmla="*/ 65 w 191"/>
                  <a:gd name="T19" fmla="*/ 15 h 155"/>
                  <a:gd name="T20" fmla="*/ 53 w 191"/>
                  <a:gd name="T21" fmla="*/ 41 h 155"/>
                  <a:gd name="T22" fmla="*/ 65 w 191"/>
                  <a:gd name="T23" fmla="*/ 20 h 155"/>
                  <a:gd name="T24" fmla="*/ 70 w 191"/>
                  <a:gd name="T25" fmla="*/ 19 h 155"/>
                  <a:gd name="T26" fmla="*/ 75 w 191"/>
                  <a:gd name="T27" fmla="*/ 50 h 155"/>
                  <a:gd name="T28" fmla="*/ 95 w 191"/>
                  <a:gd name="T29" fmla="*/ 63 h 155"/>
                  <a:gd name="T30" fmla="*/ 130 w 191"/>
                  <a:gd name="T31" fmla="*/ 35 h 155"/>
                  <a:gd name="T32" fmla="*/ 191 w 191"/>
                  <a:gd name="T33" fmla="*/ 79 h 155"/>
                  <a:gd name="T34" fmla="*/ 183 w 191"/>
                  <a:gd name="T35" fmla="*/ 81 h 155"/>
                  <a:gd name="T36" fmla="*/ 92 w 191"/>
                  <a:gd name="T37" fmla="*/ 81 h 155"/>
                  <a:gd name="T38" fmla="*/ 77 w 191"/>
                  <a:gd name="T39" fmla="*/ 79 h 155"/>
                  <a:gd name="T40" fmla="*/ 71 w 191"/>
                  <a:gd name="T41" fmla="*/ 71 h 155"/>
                  <a:gd name="T42" fmla="*/ 61 w 191"/>
                  <a:gd name="T43" fmla="*/ 63 h 155"/>
                  <a:gd name="T44" fmla="*/ 61 w 191"/>
                  <a:gd name="T45" fmla="*/ 63 h 155"/>
                  <a:gd name="T46" fmla="*/ 61 w 191"/>
                  <a:gd name="T47" fmla="*/ 63 h 155"/>
                  <a:gd name="T48" fmla="*/ 57 w 191"/>
                  <a:gd name="T49" fmla="*/ 57 h 155"/>
                  <a:gd name="T50" fmla="*/ 57 w 191"/>
                  <a:gd name="T51" fmla="*/ 55 h 155"/>
                  <a:gd name="T52" fmla="*/ 56 w 191"/>
                  <a:gd name="T53" fmla="*/ 50 h 155"/>
                  <a:gd name="T54" fmla="*/ 60 w 191"/>
                  <a:gd name="T55" fmla="*/ 94 h 155"/>
                  <a:gd name="T56" fmla="*/ 46 w 191"/>
                  <a:gd name="T57" fmla="*/ 155 h 155"/>
                  <a:gd name="T58" fmla="*/ 41 w 191"/>
                  <a:gd name="T59" fmla="*/ 105 h 155"/>
                  <a:gd name="T60" fmla="*/ 40 w 191"/>
                  <a:gd name="T61" fmla="*/ 104 h 155"/>
                  <a:gd name="T62" fmla="*/ 32 w 191"/>
                  <a:gd name="T63" fmla="*/ 87 h 155"/>
                  <a:gd name="T64" fmla="*/ 5 w 191"/>
                  <a:gd name="T65" fmla="*/ 152 h 155"/>
                  <a:gd name="T66" fmla="*/ 2 w 191"/>
                  <a:gd name="T67" fmla="*/ 66 h 155"/>
                  <a:gd name="T68" fmla="*/ 15 w 191"/>
                  <a:gd name="T69" fmla="*/ 40 h 155"/>
                  <a:gd name="T70" fmla="*/ 1 w 191"/>
                  <a:gd name="T71" fmla="*/ 29 h 155"/>
                  <a:gd name="T72" fmla="*/ 0 w 191"/>
                  <a:gd name="T73" fmla="*/ 28 h 155"/>
                  <a:gd name="T74" fmla="*/ 3 w 191"/>
                  <a:gd name="T75" fmla="*/ 1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" h="155">
                    <a:moveTo>
                      <a:pt x="3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44" y="0"/>
                      <a:pt x="46" y="1"/>
                    </a:cubicBezTo>
                    <a:cubicBezTo>
                      <a:pt x="51" y="2"/>
                      <a:pt x="54" y="4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70" y="19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32" y="33"/>
                      <a:pt x="136" y="33"/>
                      <a:pt x="138" y="35"/>
                    </a:cubicBezTo>
                    <a:cubicBezTo>
                      <a:pt x="191" y="79"/>
                      <a:pt x="191" y="79"/>
                      <a:pt x="191" y="79"/>
                    </a:cubicBezTo>
                    <a:cubicBezTo>
                      <a:pt x="190" y="80"/>
                      <a:pt x="189" y="81"/>
                      <a:pt x="187" y="81"/>
                    </a:cubicBezTo>
                    <a:cubicBezTo>
                      <a:pt x="183" y="81"/>
                      <a:pt x="183" y="81"/>
                      <a:pt x="183" y="8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2" y="81"/>
                      <a:pt x="92" y="81"/>
                      <a:pt x="92" y="81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79" y="81"/>
                      <a:pt x="78" y="80"/>
                      <a:pt x="77" y="79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53" y="50"/>
                      <a:pt x="59" y="59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4" y="56"/>
                      <a:pt x="51" y="63"/>
                      <a:pt x="49" y="71"/>
                    </a:cubicBezTo>
                    <a:cubicBezTo>
                      <a:pt x="51" y="76"/>
                      <a:pt x="55" y="85"/>
                      <a:pt x="60" y="94"/>
                    </a:cubicBezTo>
                    <a:cubicBezTo>
                      <a:pt x="65" y="120"/>
                      <a:pt x="64" y="137"/>
                      <a:pt x="65" y="154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31" y="106"/>
                      <a:pt x="28" y="136"/>
                      <a:pt x="25" y="154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8" y="124"/>
                      <a:pt x="10" y="98"/>
                      <a:pt x="11" y="70"/>
                    </a:cubicBezTo>
                    <a:cubicBezTo>
                      <a:pt x="8" y="69"/>
                      <a:pt x="5" y="67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6" y="57"/>
                      <a:pt x="11" y="49"/>
                      <a:pt x="15" y="4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3" y="8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 852"/>
              <p:cNvSpPr>
                <a:spLocks noEditPoints="1"/>
              </p:cNvSpPr>
              <p:nvPr/>
            </p:nvSpPr>
            <p:spPr bwMode="auto">
              <a:xfrm>
                <a:off x="8337762" y="5711908"/>
                <a:ext cx="302516" cy="176739"/>
              </a:xfrm>
              <a:custGeom>
                <a:avLst/>
                <a:gdLst>
                  <a:gd name="T0" fmla="*/ 63 w 118"/>
                  <a:gd name="T1" fmla="*/ 46 h 69"/>
                  <a:gd name="T2" fmla="*/ 118 w 118"/>
                  <a:gd name="T3" fmla="*/ 0 h 69"/>
                  <a:gd name="T4" fmla="*/ 118 w 118"/>
                  <a:gd name="T5" fmla="*/ 63 h 69"/>
                  <a:gd name="T6" fmla="*/ 112 w 118"/>
                  <a:gd name="T7" fmla="*/ 69 h 69"/>
                  <a:gd name="T8" fmla="*/ 5 w 118"/>
                  <a:gd name="T9" fmla="*/ 69 h 69"/>
                  <a:gd name="T10" fmla="*/ 0 w 118"/>
                  <a:gd name="T11" fmla="*/ 63 h 69"/>
                  <a:gd name="T12" fmla="*/ 0 w 118"/>
                  <a:gd name="T13" fmla="*/ 0 h 69"/>
                  <a:gd name="T14" fmla="*/ 55 w 118"/>
                  <a:gd name="T15" fmla="*/ 46 h 69"/>
                  <a:gd name="T16" fmla="*/ 63 w 118"/>
                  <a:gd name="T17" fmla="*/ 46 h 69"/>
                  <a:gd name="T18" fmla="*/ 84 w 118"/>
                  <a:gd name="T19" fmla="*/ 39 h 69"/>
                  <a:gd name="T20" fmla="*/ 110 w 118"/>
                  <a:gd name="T21" fmla="*/ 64 h 69"/>
                  <a:gd name="T22" fmla="*/ 111 w 118"/>
                  <a:gd name="T23" fmla="*/ 64 h 69"/>
                  <a:gd name="T24" fmla="*/ 113 w 118"/>
                  <a:gd name="T25" fmla="*/ 64 h 69"/>
                  <a:gd name="T26" fmla="*/ 113 w 118"/>
                  <a:gd name="T27" fmla="*/ 61 h 69"/>
                  <a:gd name="T28" fmla="*/ 87 w 118"/>
                  <a:gd name="T29" fmla="*/ 36 h 69"/>
                  <a:gd name="T30" fmla="*/ 84 w 118"/>
                  <a:gd name="T31" fmla="*/ 37 h 69"/>
                  <a:gd name="T32" fmla="*/ 84 w 118"/>
                  <a:gd name="T33" fmla="*/ 39 h 69"/>
                  <a:gd name="T34" fmla="*/ 34 w 118"/>
                  <a:gd name="T35" fmla="*/ 37 h 69"/>
                  <a:gd name="T36" fmla="*/ 31 w 118"/>
                  <a:gd name="T37" fmla="*/ 36 h 69"/>
                  <a:gd name="T38" fmla="*/ 5 w 118"/>
                  <a:gd name="T39" fmla="*/ 61 h 69"/>
                  <a:gd name="T40" fmla="*/ 5 w 118"/>
                  <a:gd name="T41" fmla="*/ 64 h 69"/>
                  <a:gd name="T42" fmla="*/ 6 w 118"/>
                  <a:gd name="T43" fmla="*/ 64 h 69"/>
                  <a:gd name="T44" fmla="*/ 8 w 118"/>
                  <a:gd name="T45" fmla="*/ 64 h 69"/>
                  <a:gd name="T46" fmla="*/ 34 w 118"/>
                  <a:gd name="T47" fmla="*/ 39 h 69"/>
                  <a:gd name="T48" fmla="*/ 34 w 118"/>
                  <a:gd name="T49" fmla="*/ 3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9">
                    <a:moveTo>
                      <a:pt x="63" y="46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6"/>
                      <a:pt x="116" y="69"/>
                      <a:pt x="112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" y="69"/>
                      <a:pt x="0" y="66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7" y="47"/>
                      <a:pt x="61" y="47"/>
                      <a:pt x="63" y="46"/>
                    </a:cubicBezTo>
                    <a:close/>
                    <a:moveTo>
                      <a:pt x="84" y="39"/>
                    </a:move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1" y="64"/>
                      <a:pt x="111" y="64"/>
                    </a:cubicBezTo>
                    <a:cubicBezTo>
                      <a:pt x="112" y="64"/>
                      <a:pt x="112" y="64"/>
                      <a:pt x="113" y="64"/>
                    </a:cubicBezTo>
                    <a:cubicBezTo>
                      <a:pt x="113" y="63"/>
                      <a:pt x="113" y="62"/>
                      <a:pt x="113" y="6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5" y="36"/>
                      <a:pt x="84" y="37"/>
                    </a:cubicBezTo>
                    <a:cubicBezTo>
                      <a:pt x="84" y="37"/>
                      <a:pt x="84" y="38"/>
                      <a:pt x="84" y="39"/>
                    </a:cubicBezTo>
                    <a:close/>
                    <a:moveTo>
                      <a:pt x="34" y="37"/>
                    </a:moveTo>
                    <a:cubicBezTo>
                      <a:pt x="33" y="36"/>
                      <a:pt x="32" y="36"/>
                      <a:pt x="31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4" y="62"/>
                      <a:pt x="4" y="63"/>
                      <a:pt x="5" y="64"/>
                    </a:cubicBezTo>
                    <a:cubicBezTo>
                      <a:pt x="5" y="64"/>
                      <a:pt x="6" y="64"/>
                      <a:pt x="6" y="64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8"/>
                      <a:pt x="34" y="37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Freeform 853"/>
              <p:cNvSpPr/>
              <p:nvPr/>
            </p:nvSpPr>
            <p:spPr bwMode="auto">
              <a:xfrm>
                <a:off x="8414746" y="5709740"/>
                <a:ext cx="169148" cy="43371"/>
              </a:xfrm>
              <a:custGeom>
                <a:avLst/>
                <a:gdLst>
                  <a:gd name="T0" fmla="*/ 4 w 66"/>
                  <a:gd name="T1" fmla="*/ 1 h 17"/>
                  <a:gd name="T2" fmla="*/ 63 w 66"/>
                  <a:gd name="T3" fmla="*/ 11 h 17"/>
                  <a:gd name="T4" fmla="*/ 66 w 66"/>
                  <a:gd name="T5" fmla="*/ 15 h 17"/>
                  <a:gd name="T6" fmla="*/ 62 w 66"/>
                  <a:gd name="T7" fmla="*/ 17 h 17"/>
                  <a:gd name="T8" fmla="*/ 62 w 66"/>
                  <a:gd name="T9" fmla="*/ 17 h 17"/>
                  <a:gd name="T10" fmla="*/ 2 w 66"/>
                  <a:gd name="T11" fmla="*/ 7 h 17"/>
                  <a:gd name="T12" fmla="*/ 0 w 66"/>
                  <a:gd name="T13" fmla="*/ 3 h 17"/>
                  <a:gd name="T14" fmla="*/ 4 w 66"/>
                  <a:gd name="T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17">
                    <a:moveTo>
                      <a:pt x="4" y="1"/>
                    </a:move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1"/>
                      <a:pt x="66" y="13"/>
                      <a:pt x="66" y="15"/>
                    </a:cubicBezTo>
                    <a:cubicBezTo>
                      <a:pt x="65" y="16"/>
                      <a:pt x="64" y="17"/>
                      <a:pt x="62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Freeform 854"/>
              <p:cNvSpPr/>
              <p:nvPr/>
            </p:nvSpPr>
            <p:spPr bwMode="auto">
              <a:xfrm>
                <a:off x="8407156" y="5743352"/>
                <a:ext cx="135536" cy="35782"/>
              </a:xfrm>
              <a:custGeom>
                <a:avLst/>
                <a:gdLst>
                  <a:gd name="T0" fmla="*/ 1 w 53"/>
                  <a:gd name="T1" fmla="*/ 3 h 14"/>
                  <a:gd name="T2" fmla="*/ 4 w 53"/>
                  <a:gd name="T3" fmla="*/ 0 h 14"/>
                  <a:gd name="T4" fmla="*/ 50 w 53"/>
                  <a:gd name="T5" fmla="*/ 8 h 14"/>
                  <a:gd name="T6" fmla="*/ 53 w 53"/>
                  <a:gd name="T7" fmla="*/ 12 h 14"/>
                  <a:gd name="T8" fmla="*/ 50 w 53"/>
                  <a:gd name="T9" fmla="*/ 14 h 14"/>
                  <a:gd name="T10" fmla="*/ 49 w 53"/>
                  <a:gd name="T11" fmla="*/ 14 h 14"/>
                  <a:gd name="T12" fmla="*/ 3 w 53"/>
                  <a:gd name="T13" fmla="*/ 7 h 14"/>
                  <a:gd name="T14" fmla="*/ 1 w 53"/>
                  <a:gd name="T1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4">
                    <a:moveTo>
                      <a:pt x="1" y="3"/>
                    </a:moveTo>
                    <a:cubicBezTo>
                      <a:pt x="1" y="1"/>
                      <a:pt x="2" y="0"/>
                      <a:pt x="4" y="0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3" y="10"/>
                      <a:pt x="53" y="12"/>
                    </a:cubicBezTo>
                    <a:cubicBezTo>
                      <a:pt x="53" y="13"/>
                      <a:pt x="51" y="14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6"/>
                      <a:pt x="0" y="5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Freeform 855"/>
              <p:cNvSpPr/>
              <p:nvPr/>
            </p:nvSpPr>
            <p:spPr bwMode="auto">
              <a:xfrm>
                <a:off x="8450527" y="5784555"/>
                <a:ext cx="61805" cy="22770"/>
              </a:xfrm>
              <a:custGeom>
                <a:avLst/>
                <a:gdLst>
                  <a:gd name="T0" fmla="*/ 21 w 24"/>
                  <a:gd name="T1" fmla="*/ 3 h 9"/>
                  <a:gd name="T2" fmla="*/ 24 w 24"/>
                  <a:gd name="T3" fmla="*/ 6 h 9"/>
                  <a:gd name="T4" fmla="*/ 21 w 24"/>
                  <a:gd name="T5" fmla="*/ 9 h 9"/>
                  <a:gd name="T6" fmla="*/ 20 w 24"/>
                  <a:gd name="T7" fmla="*/ 9 h 9"/>
                  <a:gd name="T8" fmla="*/ 3 w 24"/>
                  <a:gd name="T9" fmla="*/ 6 h 9"/>
                  <a:gd name="T10" fmla="*/ 0 w 24"/>
                  <a:gd name="T11" fmla="*/ 3 h 9"/>
                  <a:gd name="T12" fmla="*/ 4 w 24"/>
                  <a:gd name="T13" fmla="*/ 0 h 9"/>
                  <a:gd name="T14" fmla="*/ 21 w 24"/>
                  <a:gd name="T1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9">
                    <a:moveTo>
                      <a:pt x="21" y="3"/>
                    </a:moveTo>
                    <a:cubicBezTo>
                      <a:pt x="23" y="3"/>
                      <a:pt x="24" y="5"/>
                      <a:pt x="24" y="6"/>
                    </a:cubicBezTo>
                    <a:cubicBezTo>
                      <a:pt x="24" y="8"/>
                      <a:pt x="22" y="9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3357563" y="4995863"/>
            <a:ext cx="316547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6542088" y="5008563"/>
            <a:ext cx="2455863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-36512" y="2747963"/>
            <a:ext cx="91440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51625" grpId="0"/>
      <p:bldP spid="751626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2205038"/>
            <a:ext cx="4595813" cy="35274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4824413" y="2205038"/>
            <a:ext cx="4319588" cy="35274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898" name="Rectangle 50"/>
          <p:cNvSpPr>
            <a:spLocks noChangeArrowheads="1"/>
          </p:cNvSpPr>
          <p:nvPr/>
        </p:nvSpPr>
        <p:spPr bwMode="auto">
          <a:xfrm>
            <a:off x="677863" y="1190625"/>
            <a:ext cx="8534400" cy="638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基本思想：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仿树的先序遍历过程。</a:t>
            </a:r>
          </a:p>
        </p:txBody>
      </p:sp>
      <p:sp>
        <p:nvSpPr>
          <p:cNvPr id="846901" name="Text Box 53"/>
          <p:cNvSpPr txBox="1"/>
          <p:nvPr/>
        </p:nvSpPr>
        <p:spPr>
          <a:xfrm>
            <a:off x="5203825" y="3341688"/>
            <a:ext cx="6096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b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v1</a:t>
            </a:r>
          </a:p>
        </p:txBody>
      </p:sp>
      <p:grpSp>
        <p:nvGrpSpPr>
          <p:cNvPr id="2" name="Group 54"/>
          <p:cNvGrpSpPr/>
          <p:nvPr/>
        </p:nvGrpSpPr>
        <p:grpSpPr>
          <a:xfrm>
            <a:off x="701675" y="2776538"/>
            <a:ext cx="3657600" cy="2413000"/>
            <a:chOff x="192" y="2182"/>
            <a:chExt cx="2304" cy="1520"/>
          </a:xfrm>
        </p:grpSpPr>
        <p:sp>
          <p:nvSpPr>
            <p:cNvPr id="61446" name="Oval 55"/>
            <p:cNvSpPr>
              <a:spLocks noChangeArrowheads="1"/>
            </p:cNvSpPr>
            <p:nvPr/>
          </p:nvSpPr>
          <p:spPr bwMode="auto">
            <a:xfrm>
              <a:off x="928" y="2182"/>
              <a:ext cx="234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61447" name="Oval 56"/>
            <p:cNvSpPr>
              <a:spLocks noChangeArrowheads="1"/>
            </p:cNvSpPr>
            <p:nvPr/>
          </p:nvSpPr>
          <p:spPr bwMode="auto">
            <a:xfrm>
              <a:off x="540" y="2584"/>
              <a:ext cx="234" cy="269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61448" name="Oval 57"/>
            <p:cNvSpPr>
              <a:spLocks noChangeArrowheads="1"/>
            </p:cNvSpPr>
            <p:nvPr/>
          </p:nvSpPr>
          <p:spPr bwMode="auto">
            <a:xfrm>
              <a:off x="1853" y="2542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61449" name="Oval 58"/>
            <p:cNvSpPr>
              <a:spLocks noChangeArrowheads="1"/>
            </p:cNvSpPr>
            <p:nvPr/>
          </p:nvSpPr>
          <p:spPr bwMode="auto">
            <a:xfrm>
              <a:off x="618" y="3432"/>
              <a:ext cx="233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</a:p>
          </p:txBody>
        </p:sp>
        <p:sp>
          <p:nvSpPr>
            <p:cNvPr id="61450" name="Line 59"/>
            <p:cNvSpPr>
              <a:spLocks noChangeShapeType="1"/>
            </p:cNvSpPr>
            <p:nvPr/>
          </p:nvSpPr>
          <p:spPr bwMode="auto">
            <a:xfrm>
              <a:off x="1162" y="2298"/>
              <a:ext cx="735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1" name="Line 60"/>
            <p:cNvSpPr>
              <a:spLocks noChangeShapeType="1"/>
            </p:cNvSpPr>
            <p:nvPr/>
          </p:nvSpPr>
          <p:spPr bwMode="auto">
            <a:xfrm flipH="1">
              <a:off x="696" y="2374"/>
              <a:ext cx="272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2" name="Line 61"/>
            <p:cNvSpPr>
              <a:spLocks noChangeShapeType="1"/>
            </p:cNvSpPr>
            <p:nvPr/>
          </p:nvSpPr>
          <p:spPr bwMode="auto">
            <a:xfrm>
              <a:off x="734" y="2815"/>
              <a:ext cx="156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3" name="Line 62"/>
            <p:cNvSpPr>
              <a:spLocks noChangeShapeType="1"/>
            </p:cNvSpPr>
            <p:nvPr/>
          </p:nvSpPr>
          <p:spPr bwMode="auto">
            <a:xfrm>
              <a:off x="2047" y="2774"/>
              <a:ext cx="311" cy="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4" name="Line 63"/>
            <p:cNvSpPr>
              <a:spLocks noChangeShapeType="1"/>
            </p:cNvSpPr>
            <p:nvPr/>
          </p:nvSpPr>
          <p:spPr bwMode="auto">
            <a:xfrm flipH="1">
              <a:off x="1775" y="2812"/>
              <a:ext cx="156" cy="3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5" name="Oval 64"/>
            <p:cNvSpPr>
              <a:spLocks noChangeArrowheads="1"/>
            </p:cNvSpPr>
            <p:nvPr/>
          </p:nvSpPr>
          <p:spPr bwMode="auto">
            <a:xfrm>
              <a:off x="2264" y="3069"/>
              <a:ext cx="232" cy="27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</a:p>
          </p:txBody>
        </p:sp>
        <p:sp>
          <p:nvSpPr>
            <p:cNvPr id="61456" name="Oval 65"/>
            <p:cNvSpPr>
              <a:spLocks noChangeArrowheads="1"/>
            </p:cNvSpPr>
            <p:nvPr/>
          </p:nvSpPr>
          <p:spPr bwMode="auto">
            <a:xfrm>
              <a:off x="1620" y="3082"/>
              <a:ext cx="233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</a:p>
          </p:txBody>
        </p:sp>
        <p:sp>
          <p:nvSpPr>
            <p:cNvPr id="61457" name="Oval 66"/>
            <p:cNvSpPr>
              <a:spLocks noChangeArrowheads="1"/>
            </p:cNvSpPr>
            <p:nvPr/>
          </p:nvSpPr>
          <p:spPr bwMode="auto">
            <a:xfrm>
              <a:off x="192" y="3008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61458" name="Oval 67"/>
            <p:cNvSpPr>
              <a:spLocks noChangeArrowheads="1"/>
            </p:cNvSpPr>
            <p:nvPr/>
          </p:nvSpPr>
          <p:spPr bwMode="auto">
            <a:xfrm>
              <a:off x="890" y="2969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61459" name="Line 68"/>
            <p:cNvSpPr>
              <a:spLocks noChangeShapeType="1"/>
            </p:cNvSpPr>
            <p:nvPr/>
          </p:nvSpPr>
          <p:spPr bwMode="auto">
            <a:xfrm flipH="1">
              <a:off x="386" y="2776"/>
              <a:ext cx="154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60" name="Line 69"/>
            <p:cNvSpPr>
              <a:spLocks noChangeShapeType="1"/>
            </p:cNvSpPr>
            <p:nvPr/>
          </p:nvSpPr>
          <p:spPr bwMode="auto">
            <a:xfrm>
              <a:off x="386" y="3278"/>
              <a:ext cx="272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61" name="Line 70"/>
            <p:cNvSpPr>
              <a:spLocks noChangeShapeType="1"/>
            </p:cNvSpPr>
            <p:nvPr/>
          </p:nvSpPr>
          <p:spPr bwMode="auto">
            <a:xfrm flipH="1">
              <a:off x="851" y="3239"/>
              <a:ext cx="117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46919" name="Rectangle 71"/>
          <p:cNvSpPr>
            <a:spLocks noChangeArrowheads="1"/>
          </p:cNvSpPr>
          <p:nvPr/>
        </p:nvSpPr>
        <p:spPr bwMode="auto">
          <a:xfrm>
            <a:off x="5967413" y="2868613"/>
            <a:ext cx="1660525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</a:p>
        </p:txBody>
      </p:sp>
      <p:sp>
        <p:nvSpPr>
          <p:cNvPr id="846921" name="Rectangle 73"/>
          <p:cNvSpPr>
            <a:spLocks noChangeArrowheads="1"/>
          </p:cNvSpPr>
          <p:nvPr/>
        </p:nvSpPr>
        <p:spPr bwMode="auto">
          <a:xfrm>
            <a:off x="55848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2" name="Rectangle 74"/>
          <p:cNvSpPr>
            <a:spLocks noChangeArrowheads="1"/>
          </p:cNvSpPr>
          <p:nvPr/>
        </p:nvSpPr>
        <p:spPr bwMode="auto">
          <a:xfrm>
            <a:off x="6440488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3" name="Rectangle 75"/>
          <p:cNvSpPr>
            <a:spLocks noChangeArrowheads="1"/>
          </p:cNvSpPr>
          <p:nvPr/>
        </p:nvSpPr>
        <p:spPr bwMode="auto">
          <a:xfrm>
            <a:off x="73374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4" name="Rectangle 76"/>
          <p:cNvSpPr>
            <a:spLocks noChangeArrowheads="1"/>
          </p:cNvSpPr>
          <p:nvPr/>
        </p:nvSpPr>
        <p:spPr bwMode="auto">
          <a:xfrm>
            <a:off x="82518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5" name="Rectangle 77"/>
          <p:cNvSpPr>
            <a:spLocks noChangeArrowheads="1"/>
          </p:cNvSpPr>
          <p:nvPr/>
        </p:nvSpPr>
        <p:spPr bwMode="auto">
          <a:xfrm>
            <a:off x="56610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6" name="Rectangle 78"/>
          <p:cNvSpPr>
            <a:spLocks noChangeArrowheads="1"/>
          </p:cNvSpPr>
          <p:nvPr/>
        </p:nvSpPr>
        <p:spPr bwMode="auto">
          <a:xfrm>
            <a:off x="65754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7" name="Rectangle 79"/>
          <p:cNvSpPr>
            <a:spLocks noChangeArrowheads="1"/>
          </p:cNvSpPr>
          <p:nvPr/>
        </p:nvSpPr>
        <p:spPr bwMode="auto">
          <a:xfrm>
            <a:off x="74136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846928" name="Rectangle 80"/>
          <p:cNvSpPr>
            <a:spLocks noChangeArrowheads="1"/>
          </p:cNvSpPr>
          <p:nvPr/>
        </p:nvSpPr>
        <p:spPr bwMode="auto">
          <a:xfrm>
            <a:off x="604202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</p:txBody>
      </p:sp>
      <p:sp>
        <p:nvSpPr>
          <p:cNvPr id="846929" name="Rectangle 81"/>
          <p:cNvSpPr>
            <a:spLocks noChangeArrowheads="1"/>
          </p:cNvSpPr>
          <p:nvPr/>
        </p:nvSpPr>
        <p:spPr bwMode="auto">
          <a:xfrm>
            <a:off x="688022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846930" name="Rectangle 82"/>
          <p:cNvSpPr>
            <a:spLocks noChangeArrowheads="1"/>
          </p:cNvSpPr>
          <p:nvPr/>
        </p:nvSpPr>
        <p:spPr bwMode="auto">
          <a:xfrm>
            <a:off x="773747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v8</a:t>
            </a:r>
          </a:p>
        </p:txBody>
      </p:sp>
      <p:sp>
        <p:nvSpPr>
          <p:cNvPr id="846931" name="Rectangle 83"/>
          <p:cNvSpPr>
            <a:spLocks noChangeArrowheads="1"/>
          </p:cNvSpPr>
          <p:nvPr/>
        </p:nvSpPr>
        <p:spPr bwMode="auto">
          <a:xfrm>
            <a:off x="52228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</a:p>
        </p:txBody>
      </p:sp>
      <p:sp>
        <p:nvSpPr>
          <p:cNvPr id="846932" name="Rectangle 84"/>
          <p:cNvSpPr>
            <a:spLocks noChangeArrowheads="1"/>
          </p:cNvSpPr>
          <p:nvPr/>
        </p:nvSpPr>
        <p:spPr bwMode="auto">
          <a:xfrm>
            <a:off x="61372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</p:txBody>
      </p:sp>
      <p:sp>
        <p:nvSpPr>
          <p:cNvPr id="846933" name="Rectangle 85"/>
          <p:cNvSpPr>
            <a:spLocks noChangeArrowheads="1"/>
          </p:cNvSpPr>
          <p:nvPr/>
        </p:nvSpPr>
        <p:spPr bwMode="auto">
          <a:xfrm>
            <a:off x="69754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</a:p>
        </p:txBody>
      </p:sp>
      <p:sp>
        <p:nvSpPr>
          <p:cNvPr id="846934" name="Rectangle 86"/>
          <p:cNvSpPr>
            <a:spLocks noChangeArrowheads="1"/>
          </p:cNvSpPr>
          <p:nvPr/>
        </p:nvSpPr>
        <p:spPr bwMode="auto">
          <a:xfrm>
            <a:off x="78136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v7</a:t>
            </a:r>
          </a:p>
        </p:txBody>
      </p:sp>
      <p:sp>
        <p:nvSpPr>
          <p:cNvPr id="846935" name="Line 87"/>
          <p:cNvSpPr>
            <a:spLocks noChangeShapeType="1"/>
          </p:cNvSpPr>
          <p:nvPr/>
        </p:nvSpPr>
        <p:spPr bwMode="auto">
          <a:xfrm>
            <a:off x="2149475" y="3157538"/>
            <a:ext cx="914400" cy="3810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41" name="AutoShape 93"/>
          <p:cNvSpPr>
            <a:spLocks noChangeArrowheads="1"/>
          </p:cNvSpPr>
          <p:nvPr/>
        </p:nvSpPr>
        <p:spPr bwMode="auto">
          <a:xfrm>
            <a:off x="2987675" y="2624138"/>
            <a:ext cx="990600" cy="457200"/>
          </a:xfrm>
          <a:prstGeom prst="wedgeEllipseCallout">
            <a:avLst>
              <a:gd name="adj1" fmla="val -124519"/>
              <a:gd name="adj2" fmla="val 1042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</a:p>
        </p:txBody>
      </p:sp>
      <p:sp>
        <p:nvSpPr>
          <p:cNvPr id="846945" name="Freeform 97"/>
          <p:cNvSpPr>
            <a:spLocks noChangeArrowheads="1"/>
          </p:cNvSpPr>
          <p:nvPr/>
        </p:nvSpPr>
        <p:spPr bwMode="auto">
          <a:xfrm>
            <a:off x="523875" y="3032125"/>
            <a:ext cx="1701800" cy="2259013"/>
          </a:xfrm>
          <a:custGeom>
            <a:avLst/>
            <a:gdLst>
              <a:gd name="T0" fmla="*/ 1105 w 1105"/>
              <a:gd name="T1" fmla="*/ 854 h 1430"/>
              <a:gd name="T2" fmla="*/ 1055 w 1105"/>
              <a:gd name="T3" fmla="*/ 943 h 1430"/>
              <a:gd name="T4" fmla="*/ 1016 w 1105"/>
              <a:gd name="T5" fmla="*/ 1092 h 1430"/>
              <a:gd name="T6" fmla="*/ 976 w 1105"/>
              <a:gd name="T7" fmla="*/ 1231 h 1430"/>
              <a:gd name="T8" fmla="*/ 738 w 1105"/>
              <a:gd name="T9" fmla="*/ 1420 h 1430"/>
              <a:gd name="T10" fmla="*/ 599 w 1105"/>
              <a:gd name="T11" fmla="*/ 1430 h 1430"/>
              <a:gd name="T12" fmla="*/ 470 w 1105"/>
              <a:gd name="T13" fmla="*/ 1420 h 1430"/>
              <a:gd name="T14" fmla="*/ 430 w 1105"/>
              <a:gd name="T15" fmla="*/ 1370 h 1430"/>
              <a:gd name="T16" fmla="*/ 271 w 1105"/>
              <a:gd name="T17" fmla="*/ 1171 h 1430"/>
              <a:gd name="T18" fmla="*/ 231 w 1105"/>
              <a:gd name="T19" fmla="*/ 1122 h 1430"/>
              <a:gd name="T20" fmla="*/ 221 w 1105"/>
              <a:gd name="T21" fmla="*/ 1092 h 1430"/>
              <a:gd name="T22" fmla="*/ 182 w 1105"/>
              <a:gd name="T23" fmla="*/ 1032 h 1430"/>
              <a:gd name="T24" fmla="*/ 162 w 1105"/>
              <a:gd name="T25" fmla="*/ 1003 h 1430"/>
              <a:gd name="T26" fmla="*/ 122 w 1105"/>
              <a:gd name="T27" fmla="*/ 943 h 1430"/>
              <a:gd name="T28" fmla="*/ 82 w 1105"/>
              <a:gd name="T29" fmla="*/ 883 h 1430"/>
              <a:gd name="T30" fmla="*/ 33 w 1105"/>
              <a:gd name="T31" fmla="*/ 804 h 1430"/>
              <a:gd name="T32" fmla="*/ 92 w 1105"/>
              <a:gd name="T33" fmla="*/ 566 h 1430"/>
              <a:gd name="T34" fmla="*/ 172 w 1105"/>
              <a:gd name="T35" fmla="*/ 486 h 1430"/>
              <a:gd name="T36" fmla="*/ 330 w 1105"/>
              <a:gd name="T37" fmla="*/ 288 h 1430"/>
              <a:gd name="T38" fmla="*/ 360 w 1105"/>
              <a:gd name="T39" fmla="*/ 258 h 1430"/>
              <a:gd name="T40" fmla="*/ 440 w 1105"/>
              <a:gd name="T41" fmla="*/ 238 h 1430"/>
              <a:gd name="T42" fmla="*/ 529 w 1105"/>
              <a:gd name="T43" fmla="*/ 158 h 1430"/>
              <a:gd name="T44" fmla="*/ 599 w 1105"/>
              <a:gd name="T45" fmla="*/ 89 h 1430"/>
              <a:gd name="T46" fmla="*/ 708 w 1105"/>
              <a:gd name="T47" fmla="*/ 29 h 1430"/>
              <a:gd name="T48" fmla="*/ 767 w 1105"/>
              <a:gd name="T49" fmla="*/ 0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5" h="1430">
                <a:moveTo>
                  <a:pt x="1105" y="854"/>
                </a:moveTo>
                <a:cubicBezTo>
                  <a:pt x="1085" y="884"/>
                  <a:pt x="1075" y="913"/>
                  <a:pt x="1055" y="943"/>
                </a:cubicBezTo>
                <a:cubicBezTo>
                  <a:pt x="1040" y="992"/>
                  <a:pt x="1032" y="1043"/>
                  <a:pt x="1016" y="1092"/>
                </a:cubicBezTo>
                <a:cubicBezTo>
                  <a:pt x="1003" y="1179"/>
                  <a:pt x="1014" y="1147"/>
                  <a:pt x="976" y="1231"/>
                </a:cubicBezTo>
                <a:cubicBezTo>
                  <a:pt x="917" y="1361"/>
                  <a:pt x="875" y="1407"/>
                  <a:pt x="738" y="1420"/>
                </a:cubicBezTo>
                <a:cubicBezTo>
                  <a:pt x="692" y="1424"/>
                  <a:pt x="645" y="1427"/>
                  <a:pt x="599" y="1430"/>
                </a:cubicBezTo>
                <a:cubicBezTo>
                  <a:pt x="556" y="1427"/>
                  <a:pt x="512" y="1428"/>
                  <a:pt x="470" y="1420"/>
                </a:cubicBezTo>
                <a:cubicBezTo>
                  <a:pt x="431" y="1413"/>
                  <a:pt x="444" y="1395"/>
                  <a:pt x="430" y="1370"/>
                </a:cubicBezTo>
                <a:cubicBezTo>
                  <a:pt x="390" y="1297"/>
                  <a:pt x="329" y="1229"/>
                  <a:pt x="271" y="1171"/>
                </a:cubicBezTo>
                <a:cubicBezTo>
                  <a:pt x="245" y="1097"/>
                  <a:pt x="283" y="1187"/>
                  <a:pt x="231" y="1122"/>
                </a:cubicBezTo>
                <a:cubicBezTo>
                  <a:pt x="224" y="1114"/>
                  <a:pt x="226" y="1101"/>
                  <a:pt x="221" y="1092"/>
                </a:cubicBezTo>
                <a:cubicBezTo>
                  <a:pt x="210" y="1071"/>
                  <a:pt x="195" y="1052"/>
                  <a:pt x="182" y="1032"/>
                </a:cubicBezTo>
                <a:cubicBezTo>
                  <a:pt x="176" y="1022"/>
                  <a:pt x="162" y="1003"/>
                  <a:pt x="162" y="1003"/>
                </a:cubicBezTo>
                <a:cubicBezTo>
                  <a:pt x="138" y="932"/>
                  <a:pt x="172" y="1018"/>
                  <a:pt x="122" y="943"/>
                </a:cubicBezTo>
                <a:cubicBezTo>
                  <a:pt x="64" y="856"/>
                  <a:pt x="178" y="979"/>
                  <a:pt x="82" y="883"/>
                </a:cubicBezTo>
                <a:cubicBezTo>
                  <a:pt x="58" y="813"/>
                  <a:pt x="79" y="836"/>
                  <a:pt x="33" y="804"/>
                </a:cubicBezTo>
                <a:cubicBezTo>
                  <a:pt x="0" y="704"/>
                  <a:pt x="7" y="620"/>
                  <a:pt x="92" y="566"/>
                </a:cubicBezTo>
                <a:cubicBezTo>
                  <a:pt x="115" y="532"/>
                  <a:pt x="143" y="515"/>
                  <a:pt x="172" y="486"/>
                </a:cubicBezTo>
                <a:cubicBezTo>
                  <a:pt x="211" y="365"/>
                  <a:pt x="241" y="364"/>
                  <a:pt x="330" y="288"/>
                </a:cubicBezTo>
                <a:cubicBezTo>
                  <a:pt x="341" y="279"/>
                  <a:pt x="347" y="264"/>
                  <a:pt x="360" y="258"/>
                </a:cubicBezTo>
                <a:cubicBezTo>
                  <a:pt x="385" y="247"/>
                  <a:pt x="413" y="245"/>
                  <a:pt x="440" y="238"/>
                </a:cubicBezTo>
                <a:cubicBezTo>
                  <a:pt x="475" y="211"/>
                  <a:pt x="493" y="182"/>
                  <a:pt x="529" y="158"/>
                </a:cubicBezTo>
                <a:cubicBezTo>
                  <a:pt x="575" y="90"/>
                  <a:pt x="546" y="107"/>
                  <a:pt x="599" y="89"/>
                </a:cubicBezTo>
                <a:cubicBezTo>
                  <a:pt x="629" y="42"/>
                  <a:pt x="658" y="46"/>
                  <a:pt x="708" y="29"/>
                </a:cubicBezTo>
                <a:cubicBezTo>
                  <a:pt x="724" y="24"/>
                  <a:pt x="767" y="22"/>
                  <a:pt x="767" y="0"/>
                </a:cubicBezTo>
              </a:path>
            </a:pathLst>
          </a:custGeom>
          <a:noFill/>
          <a:ln w="25400">
            <a:solidFill>
              <a:srgbClr val="FF3300"/>
            </a:solidFill>
            <a:prstDash val="dash"/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480" name="Rectangle 98"/>
          <p:cNvSpPr>
            <a:spLocks noChangeArrowheads="1"/>
          </p:cNvSpPr>
          <p:nvPr/>
        </p:nvSpPr>
        <p:spPr bwMode="auto">
          <a:xfrm>
            <a:off x="765175" y="200025"/>
            <a:ext cx="8723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DFS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Depth_First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Search)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84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4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6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846898" grpId="0"/>
      <p:bldP spid="846901" grpId="0"/>
      <p:bldP spid="846919" grpId="0"/>
      <p:bldP spid="846921" grpId="0"/>
      <p:bldP spid="846922" grpId="0"/>
      <p:bldP spid="846923" grpId="0"/>
      <p:bldP spid="846924" grpId="0"/>
      <p:bldP spid="846925" grpId="0"/>
      <p:bldP spid="846926" grpId="0"/>
      <p:bldP spid="846927" grpId="0"/>
      <p:bldP spid="846928" grpId="0"/>
      <p:bldP spid="846929" grpId="0"/>
      <p:bldP spid="846930" grpId="0"/>
      <p:bldP spid="846931" grpId="0"/>
      <p:bldP spid="846932" grpId="0"/>
      <p:bldP spid="846933" grpId="0"/>
      <p:bldP spid="846934" grpId="0"/>
      <p:bldP spid="8469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  <p:grpSp>
        <p:nvGrpSpPr>
          <p:cNvPr id="22531" name="04d5f7cc-512c-484a-a96f-27485b77b350"/>
          <p:cNvGrpSpPr>
            <a:grpSpLocks noChangeAspect="1"/>
          </p:cNvGrpSpPr>
          <p:nvPr/>
        </p:nvGrpSpPr>
        <p:grpSpPr>
          <a:xfrm>
            <a:off x="-4762" y="1125538"/>
            <a:ext cx="9144000" cy="5321300"/>
            <a:chOff x="1823853" y="1304755"/>
            <a:chExt cx="9144000" cy="5322376"/>
          </a:xfrm>
        </p:grpSpPr>
        <p:grpSp>
          <p:nvGrpSpPr>
            <p:cNvPr id="22532" name="Group 10"/>
            <p:cNvGrpSpPr/>
            <p:nvPr/>
          </p:nvGrpSpPr>
          <p:grpSpPr>
            <a:xfrm>
              <a:off x="4103340" y="1595426"/>
              <a:ext cx="3949088" cy="3404387"/>
              <a:chOff x="3201302" y="899607"/>
              <a:chExt cx="5868190" cy="5058785"/>
            </a:xfrm>
          </p:grpSpPr>
          <p:sp>
            <p:nvSpPr>
              <p:cNvPr id="88" name="îṣļîḑé-Hexagon 23"/>
              <p:cNvSpPr/>
              <p:nvPr/>
            </p:nvSpPr>
            <p:spPr>
              <a:xfrm>
                <a:off x="3201546" y="899458"/>
                <a:ext cx="5869099" cy="5058638"/>
              </a:xfrm>
              <a:prstGeom prst="hexagon">
                <a:avLst/>
              </a:prstGeom>
              <a:gradFill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îṣļîḑé-Hexagon 24"/>
              <p:cNvSpPr/>
              <p:nvPr/>
            </p:nvSpPr>
            <p:spPr>
              <a:xfrm>
                <a:off x="3261654" y="954122"/>
                <a:ext cx="5741712" cy="4949753"/>
              </a:xfrm>
              <a:prstGeom prst="hexagon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>
                <a:innerShdw blurRad="2794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îṣļîḑé-Hexagon 25"/>
              <p:cNvSpPr/>
              <p:nvPr/>
            </p:nvSpPr>
            <p:spPr>
              <a:xfrm>
                <a:off x="3836106" y="1449208"/>
                <a:ext cx="4592901" cy="3959139"/>
              </a:xfrm>
              <a:prstGeom prst="hexagon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22565" name="Group 26"/>
              <p:cNvGrpSpPr/>
              <p:nvPr/>
            </p:nvGrpSpPr>
            <p:grpSpPr>
              <a:xfrm>
                <a:off x="4456573" y="1977072"/>
                <a:ext cx="3351879" cy="2889551"/>
                <a:chOff x="6542627" y="2673048"/>
                <a:chExt cx="3351879" cy="2889551"/>
              </a:xfrm>
            </p:grpSpPr>
            <p:sp>
              <p:nvSpPr>
                <p:cNvPr id="103" name="îṣļîḑé-Hexagon 38"/>
                <p:cNvSpPr/>
                <p:nvPr/>
              </p:nvSpPr>
              <p:spPr>
                <a:xfrm>
                  <a:off x="6542568" y="2673699"/>
                  <a:ext cx="3352086" cy="288795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>
                        <a:lumMod val="95000"/>
                      </a:sysClr>
                    </a:gs>
                  </a:gsLst>
                  <a:lin ang="135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îṣļîḑé-Hexagon 39"/>
                <p:cNvSpPr/>
                <p:nvPr/>
              </p:nvSpPr>
              <p:spPr>
                <a:xfrm>
                  <a:off x="6589747" y="2713809"/>
                  <a:ext cx="3257727" cy="2807732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rgbClr val="BABABA"/>
                    </a:gs>
                  </a:gsLst>
                  <a:lin ang="135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" name="íṩľíḍè-Freeform: Shape 27"/>
              <p:cNvSpPr/>
              <p:nvPr/>
            </p:nvSpPr>
            <p:spPr>
              <a:xfrm>
                <a:off x="4826870" y="4865677"/>
                <a:ext cx="2609013" cy="542671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064A2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íṩľíḍè-Freeform: Shape 28"/>
              <p:cNvSpPr/>
              <p:nvPr/>
            </p:nvSpPr>
            <p:spPr>
              <a:xfrm rot="10800000">
                <a:off x="4829230" y="1449208"/>
                <a:ext cx="2609013" cy="535592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4F81B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4" name="íṩľíḍè-Freeform: Shape 29"/>
              <p:cNvSpPr/>
              <p:nvPr/>
            </p:nvSpPr>
            <p:spPr>
              <a:xfrm rot="17784389">
                <a:off x="6572278" y="4011618"/>
                <a:ext cx="2222592" cy="566151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5917" h="526131">
                    <a:moveTo>
                      <a:pt x="373820" y="3099"/>
                    </a:moveTo>
                    <a:lnTo>
                      <a:pt x="2225147" y="0"/>
                    </a:lnTo>
                    <a:lnTo>
                      <a:pt x="2555917" y="526131"/>
                    </a:lnTo>
                    <a:lnTo>
                      <a:pt x="-1" y="519334"/>
                    </a:lnTo>
                    <a:lnTo>
                      <a:pt x="373820" y="3099"/>
                    </a:lnTo>
                    <a:close/>
                  </a:path>
                </a:pathLst>
              </a:custGeom>
              <a:solidFill>
                <a:srgbClr val="9BBB59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5" name="íṩľíḍè-Freeform: Shape 30"/>
              <p:cNvSpPr/>
              <p:nvPr/>
            </p:nvSpPr>
            <p:spPr>
              <a:xfrm rot="3802620">
                <a:off x="3470243" y="4016335"/>
                <a:ext cx="2217873" cy="55671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2247" h="525262">
                    <a:moveTo>
                      <a:pt x="322366" y="0"/>
                    </a:moveTo>
                    <a:lnTo>
                      <a:pt x="2183493" y="862"/>
                    </a:lnTo>
                    <a:lnTo>
                      <a:pt x="2552247" y="525262"/>
                    </a:lnTo>
                    <a:lnTo>
                      <a:pt x="0" y="522206"/>
                    </a:lnTo>
                    <a:lnTo>
                      <a:pt x="322366" y="0"/>
                    </a:lnTo>
                    <a:close/>
                  </a:path>
                </a:pathLst>
              </a:cu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6" name="íṩľíḍè-Freeform: Shape 31"/>
              <p:cNvSpPr/>
              <p:nvPr/>
            </p:nvSpPr>
            <p:spPr>
              <a:xfrm rot="14644702">
                <a:off x="6576995" y="2270352"/>
                <a:ext cx="2232030" cy="575587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66913" h="537441">
                    <a:moveTo>
                      <a:pt x="327827" y="3173"/>
                    </a:moveTo>
                    <a:lnTo>
                      <a:pt x="2187322" y="0"/>
                    </a:lnTo>
                    <a:lnTo>
                      <a:pt x="2566913" y="512510"/>
                    </a:lnTo>
                    <a:lnTo>
                      <a:pt x="0" y="537441"/>
                    </a:lnTo>
                    <a:lnTo>
                      <a:pt x="327827" y="3173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7" name="íṩľíḍè-Freeform: Shape 32"/>
              <p:cNvSpPr/>
              <p:nvPr/>
            </p:nvSpPr>
            <p:spPr>
              <a:xfrm rot="7047957">
                <a:off x="3465525" y="2272712"/>
                <a:ext cx="2222592" cy="58030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9427" h="540021">
                    <a:moveTo>
                      <a:pt x="369826" y="23014"/>
                    </a:moveTo>
                    <a:lnTo>
                      <a:pt x="2235062" y="0"/>
                    </a:lnTo>
                    <a:lnTo>
                      <a:pt x="2559427" y="508268"/>
                    </a:lnTo>
                    <a:lnTo>
                      <a:pt x="0" y="540021"/>
                    </a:lnTo>
                    <a:lnTo>
                      <a:pt x="369826" y="23014"/>
                    </a:lnTo>
                    <a:close/>
                  </a:path>
                </a:pathLst>
              </a:custGeom>
              <a:solidFill>
                <a:srgbClr val="F7964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8" name="íṩľíḍè-Freeform: Shape 33"/>
              <p:cNvSpPr/>
              <p:nvPr/>
            </p:nvSpPr>
            <p:spPr>
              <a:xfrm>
                <a:off x="4500562" y="5408794"/>
                <a:ext cx="3268663" cy="497463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75892 w 2536492"/>
                  <a:gd name="connsiteY0-62" fmla="*/ 0 h 496524"/>
                  <a:gd name="connsiteX1-63" fmla="*/ 2187242 w 2536492"/>
                  <a:gd name="connsiteY1-64" fmla="*/ 0 h 496524"/>
                  <a:gd name="connsiteX2-65" fmla="*/ 2536492 w 2536492"/>
                  <a:gd name="connsiteY2-66" fmla="*/ 496524 h 496524"/>
                  <a:gd name="connsiteX3-67" fmla="*/ 0 w 2536492"/>
                  <a:gd name="connsiteY3-68" fmla="*/ 496524 h 496524"/>
                  <a:gd name="connsiteX4-69" fmla="*/ 275892 w 2536492"/>
                  <a:gd name="connsiteY4-70" fmla="*/ 0 h 496524"/>
                  <a:gd name="connsiteX0-71" fmla="*/ 222216 w 2482816"/>
                  <a:gd name="connsiteY0-72" fmla="*/ 0 h 496524"/>
                  <a:gd name="connsiteX1-73" fmla="*/ 2133566 w 2482816"/>
                  <a:gd name="connsiteY1-74" fmla="*/ 0 h 496524"/>
                  <a:gd name="connsiteX2-75" fmla="*/ 2482816 w 2482816"/>
                  <a:gd name="connsiteY2-76" fmla="*/ 496524 h 496524"/>
                  <a:gd name="connsiteX3-77" fmla="*/ 0 w 2482816"/>
                  <a:gd name="connsiteY3-78" fmla="*/ 486971 h 496524"/>
                  <a:gd name="connsiteX4-79" fmla="*/ 222216 w 2482816"/>
                  <a:gd name="connsiteY4-80" fmla="*/ 0 h 496524"/>
                  <a:gd name="connsiteX0-81" fmla="*/ 243686 w 2504286"/>
                  <a:gd name="connsiteY0-82" fmla="*/ 0 h 496524"/>
                  <a:gd name="connsiteX1-83" fmla="*/ 2155036 w 2504286"/>
                  <a:gd name="connsiteY1-84" fmla="*/ 0 h 496524"/>
                  <a:gd name="connsiteX2-85" fmla="*/ 2504286 w 2504286"/>
                  <a:gd name="connsiteY2-86" fmla="*/ 496524 h 496524"/>
                  <a:gd name="connsiteX3-87" fmla="*/ 0 w 2504286"/>
                  <a:gd name="connsiteY3-88" fmla="*/ 494136 h 496524"/>
                  <a:gd name="connsiteX4-89" fmla="*/ 243686 w 2504286"/>
                  <a:gd name="connsiteY4-90" fmla="*/ 0 h 496524"/>
                  <a:gd name="connsiteX0-91" fmla="*/ 245476 w 2506076"/>
                  <a:gd name="connsiteY0-92" fmla="*/ 0 h 496524"/>
                  <a:gd name="connsiteX1-93" fmla="*/ 2156826 w 2506076"/>
                  <a:gd name="connsiteY1-94" fmla="*/ 0 h 496524"/>
                  <a:gd name="connsiteX2-95" fmla="*/ 2506076 w 2506076"/>
                  <a:gd name="connsiteY2-96" fmla="*/ 496524 h 496524"/>
                  <a:gd name="connsiteX3-97" fmla="*/ 0 w 2506076"/>
                  <a:gd name="connsiteY3-98" fmla="*/ 494136 h 496524"/>
                  <a:gd name="connsiteX4-99" fmla="*/ 245476 w 2506076"/>
                  <a:gd name="connsiteY4-100" fmla="*/ 0 h 496524"/>
                  <a:gd name="connsiteX0-101" fmla="*/ 245476 w 2506076"/>
                  <a:gd name="connsiteY0-102" fmla="*/ 0 h 498913"/>
                  <a:gd name="connsiteX1-103" fmla="*/ 2156826 w 2506076"/>
                  <a:gd name="connsiteY1-104" fmla="*/ 0 h 498913"/>
                  <a:gd name="connsiteX2-105" fmla="*/ 2506076 w 2506076"/>
                  <a:gd name="connsiteY2-106" fmla="*/ 496524 h 498913"/>
                  <a:gd name="connsiteX3-107" fmla="*/ 0 w 2506076"/>
                  <a:gd name="connsiteY3-108" fmla="*/ 498913 h 498913"/>
                  <a:gd name="connsiteX4-109" fmla="*/ 245476 w 2506076"/>
                  <a:gd name="connsiteY4-110" fmla="*/ 0 h 498913"/>
                  <a:gd name="connsiteX0-111" fmla="*/ 245476 w 2457768"/>
                  <a:gd name="connsiteY0-112" fmla="*/ 0 h 498913"/>
                  <a:gd name="connsiteX1-113" fmla="*/ 2156826 w 2457768"/>
                  <a:gd name="connsiteY1-114" fmla="*/ 0 h 498913"/>
                  <a:gd name="connsiteX2-115" fmla="*/ 2457768 w 2457768"/>
                  <a:gd name="connsiteY2-116" fmla="*/ 496524 h 498913"/>
                  <a:gd name="connsiteX3-117" fmla="*/ 0 w 2457768"/>
                  <a:gd name="connsiteY3-118" fmla="*/ 498913 h 498913"/>
                  <a:gd name="connsiteX4-119" fmla="*/ 245476 w 2457768"/>
                  <a:gd name="connsiteY4-120" fmla="*/ 0 h 498913"/>
                  <a:gd name="connsiteX0-121" fmla="*/ 245476 w 2457768"/>
                  <a:gd name="connsiteY0-122" fmla="*/ 0 h 498913"/>
                  <a:gd name="connsiteX1-123" fmla="*/ 2203345 w 2457768"/>
                  <a:gd name="connsiteY1-124" fmla="*/ 0 h 498913"/>
                  <a:gd name="connsiteX2-125" fmla="*/ 2457768 w 2457768"/>
                  <a:gd name="connsiteY2-126" fmla="*/ 496524 h 498913"/>
                  <a:gd name="connsiteX3-127" fmla="*/ 0 w 2457768"/>
                  <a:gd name="connsiteY3-128" fmla="*/ 498913 h 498913"/>
                  <a:gd name="connsiteX4-129" fmla="*/ 245476 w 2457768"/>
                  <a:gd name="connsiteY4-130" fmla="*/ 0 h 498913"/>
                  <a:gd name="connsiteX0-131" fmla="*/ 245476 w 2457768"/>
                  <a:gd name="connsiteY0-132" fmla="*/ 0 h 498913"/>
                  <a:gd name="connsiteX1-133" fmla="*/ 2206923 w 2457768"/>
                  <a:gd name="connsiteY1-134" fmla="*/ 0 h 498913"/>
                  <a:gd name="connsiteX2-135" fmla="*/ 2457768 w 2457768"/>
                  <a:gd name="connsiteY2-136" fmla="*/ 496524 h 498913"/>
                  <a:gd name="connsiteX3-137" fmla="*/ 0 w 2457768"/>
                  <a:gd name="connsiteY3-138" fmla="*/ 498913 h 498913"/>
                  <a:gd name="connsiteX4-139" fmla="*/ 245476 w 2457768"/>
                  <a:gd name="connsiteY4-140" fmla="*/ 0 h 498913"/>
                  <a:gd name="connsiteX0-141" fmla="*/ 245476 w 2455979"/>
                  <a:gd name="connsiteY0-142" fmla="*/ 0 h 498913"/>
                  <a:gd name="connsiteX1-143" fmla="*/ 2206923 w 2455979"/>
                  <a:gd name="connsiteY1-144" fmla="*/ 0 h 498913"/>
                  <a:gd name="connsiteX2-145" fmla="*/ 2455979 w 2455979"/>
                  <a:gd name="connsiteY2-146" fmla="*/ 496524 h 498913"/>
                  <a:gd name="connsiteX3-147" fmla="*/ 0 w 2455979"/>
                  <a:gd name="connsiteY3-148" fmla="*/ 498913 h 498913"/>
                  <a:gd name="connsiteX4-149" fmla="*/ 245476 w 2455979"/>
                  <a:gd name="connsiteY4-150" fmla="*/ 0 h 498913"/>
                  <a:gd name="connsiteX0-151" fmla="*/ 245476 w 2455979"/>
                  <a:gd name="connsiteY0-152" fmla="*/ 0 h 498913"/>
                  <a:gd name="connsiteX1-153" fmla="*/ 2203345 w 2455979"/>
                  <a:gd name="connsiteY1-154" fmla="*/ 0 h 498913"/>
                  <a:gd name="connsiteX2-155" fmla="*/ 2455979 w 2455979"/>
                  <a:gd name="connsiteY2-156" fmla="*/ 496524 h 498913"/>
                  <a:gd name="connsiteX3-157" fmla="*/ 0 w 2455979"/>
                  <a:gd name="connsiteY3-158" fmla="*/ 498913 h 498913"/>
                  <a:gd name="connsiteX4-159" fmla="*/ 245476 w 2455979"/>
                  <a:gd name="connsiteY4-160" fmla="*/ 0 h 4989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5979" h="498913">
                    <a:moveTo>
                      <a:pt x="245476" y="0"/>
                    </a:moveTo>
                    <a:lnTo>
                      <a:pt x="2203345" y="0"/>
                    </a:lnTo>
                    <a:lnTo>
                      <a:pt x="2455979" y="496524"/>
                    </a:lnTo>
                    <a:lnTo>
                      <a:pt x="0" y="498913"/>
                    </a:lnTo>
                    <a:lnTo>
                      <a:pt x="245476" y="0"/>
                    </a:lnTo>
                    <a:close/>
                  </a:path>
                </a:pathLst>
              </a:custGeom>
              <a:solidFill>
                <a:srgbClr val="8064A2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íṩľíḍè-Freeform: Shape 34"/>
              <p:cNvSpPr/>
              <p:nvPr/>
            </p:nvSpPr>
            <p:spPr>
              <a:xfrm rot="17784389">
                <a:off x="6767957" y="4292452"/>
                <a:ext cx="2767991" cy="525349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240185 w 2422282"/>
                  <a:gd name="connsiteY0-162" fmla="*/ 3099 h 526131"/>
                  <a:gd name="connsiteX1-163" fmla="*/ 2091512 w 2422282"/>
                  <a:gd name="connsiteY1-164" fmla="*/ 0 h 526131"/>
                  <a:gd name="connsiteX2-165" fmla="*/ 2422282 w 2422282"/>
                  <a:gd name="connsiteY2-166" fmla="*/ 526131 h 526131"/>
                  <a:gd name="connsiteX3-167" fmla="*/ 0 w 2422282"/>
                  <a:gd name="connsiteY3-168" fmla="*/ 474659 h 526131"/>
                  <a:gd name="connsiteX4-169" fmla="*/ 240185 w 2422282"/>
                  <a:gd name="connsiteY4-170" fmla="*/ 3099 h 526131"/>
                  <a:gd name="connsiteX0-171" fmla="*/ 258661 w 2440758"/>
                  <a:gd name="connsiteY0-172" fmla="*/ 3099 h 526131"/>
                  <a:gd name="connsiteX1-173" fmla="*/ 2109988 w 2440758"/>
                  <a:gd name="connsiteY1-174" fmla="*/ 0 h 526131"/>
                  <a:gd name="connsiteX2-175" fmla="*/ 2440758 w 2440758"/>
                  <a:gd name="connsiteY2-176" fmla="*/ 526131 h 526131"/>
                  <a:gd name="connsiteX3-177" fmla="*/ 0 w 2440758"/>
                  <a:gd name="connsiteY3-178" fmla="*/ 516882 h 526131"/>
                  <a:gd name="connsiteX4-179" fmla="*/ 258661 w 2440758"/>
                  <a:gd name="connsiteY4-180" fmla="*/ 3099 h 526131"/>
                  <a:gd name="connsiteX0-181" fmla="*/ 258661 w 2440758"/>
                  <a:gd name="connsiteY0-182" fmla="*/ 0 h 523032"/>
                  <a:gd name="connsiteX1-183" fmla="*/ 2163878 w 2440758"/>
                  <a:gd name="connsiteY1-184" fmla="*/ 1300 h 523032"/>
                  <a:gd name="connsiteX2-185" fmla="*/ 2440758 w 2440758"/>
                  <a:gd name="connsiteY2-186" fmla="*/ 523032 h 523032"/>
                  <a:gd name="connsiteX3-187" fmla="*/ 0 w 2440758"/>
                  <a:gd name="connsiteY3-188" fmla="*/ 513783 h 523032"/>
                  <a:gd name="connsiteX4-189" fmla="*/ 258661 w 2440758"/>
                  <a:gd name="connsiteY4-190" fmla="*/ 0 h 523032"/>
                  <a:gd name="connsiteX0-191" fmla="*/ 258661 w 2384432"/>
                  <a:gd name="connsiteY0-192" fmla="*/ 0 h 513783"/>
                  <a:gd name="connsiteX1-193" fmla="*/ 2163878 w 2384432"/>
                  <a:gd name="connsiteY1-194" fmla="*/ 1300 h 513783"/>
                  <a:gd name="connsiteX2-195" fmla="*/ 2384432 w 2384432"/>
                  <a:gd name="connsiteY2-196" fmla="*/ 512987 h 513783"/>
                  <a:gd name="connsiteX3-197" fmla="*/ 0 w 2384432"/>
                  <a:gd name="connsiteY3-198" fmla="*/ 513783 h 513783"/>
                  <a:gd name="connsiteX4-199" fmla="*/ 258661 w 2384432"/>
                  <a:gd name="connsiteY4-200" fmla="*/ 0 h 513783"/>
                  <a:gd name="connsiteX0-201" fmla="*/ 258661 w 2388087"/>
                  <a:gd name="connsiteY0-202" fmla="*/ 0 h 521454"/>
                  <a:gd name="connsiteX1-203" fmla="*/ 2163878 w 2388087"/>
                  <a:gd name="connsiteY1-204" fmla="*/ 1300 h 521454"/>
                  <a:gd name="connsiteX2-205" fmla="*/ 2388087 w 2388087"/>
                  <a:gd name="connsiteY2-206" fmla="*/ 521454 h 521454"/>
                  <a:gd name="connsiteX3-207" fmla="*/ 0 w 2388087"/>
                  <a:gd name="connsiteY3-208" fmla="*/ 513783 h 521454"/>
                  <a:gd name="connsiteX4-209" fmla="*/ 258661 w 2388087"/>
                  <a:gd name="connsiteY4-210" fmla="*/ 0 h 521454"/>
                  <a:gd name="connsiteX0-211" fmla="*/ 258661 w 2388088"/>
                  <a:gd name="connsiteY0-212" fmla="*/ 0 h 521454"/>
                  <a:gd name="connsiteX1-213" fmla="*/ 2163878 w 2388088"/>
                  <a:gd name="connsiteY1-214" fmla="*/ 1300 h 521454"/>
                  <a:gd name="connsiteX2-215" fmla="*/ 2388088 w 2388088"/>
                  <a:gd name="connsiteY2-216" fmla="*/ 521454 h 521454"/>
                  <a:gd name="connsiteX3-217" fmla="*/ 0 w 2388088"/>
                  <a:gd name="connsiteY3-218" fmla="*/ 513783 h 521454"/>
                  <a:gd name="connsiteX4-219" fmla="*/ 258661 w 2388088"/>
                  <a:gd name="connsiteY4-220" fmla="*/ 0 h 5214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388088" h="521454">
                    <a:moveTo>
                      <a:pt x="258661" y="0"/>
                    </a:moveTo>
                    <a:lnTo>
                      <a:pt x="2163878" y="1300"/>
                    </a:lnTo>
                    <a:lnTo>
                      <a:pt x="2388088" y="521454"/>
                    </a:lnTo>
                    <a:lnTo>
                      <a:pt x="0" y="513783"/>
                    </a:lnTo>
                    <a:lnTo>
                      <a:pt x="258661" y="0"/>
                    </a:lnTo>
                    <a:close/>
                  </a:path>
                </a:pathLst>
              </a:cu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0" name="íṩľíḍè-Freeform: Shape 35"/>
              <p:cNvSpPr/>
              <p:nvPr/>
            </p:nvSpPr>
            <p:spPr>
              <a:xfrm rot="3802620">
                <a:off x="2726743" y="4291144"/>
                <a:ext cx="2762753" cy="518588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  <a:gd name="connsiteX0-251" fmla="*/ 268392 w 2498273"/>
                  <a:gd name="connsiteY0-252" fmla="*/ 0 h 525262"/>
                  <a:gd name="connsiteX1-253" fmla="*/ 2129519 w 2498273"/>
                  <a:gd name="connsiteY1-254" fmla="*/ 862 h 525262"/>
                  <a:gd name="connsiteX2-255" fmla="*/ 2498273 w 2498273"/>
                  <a:gd name="connsiteY2-256" fmla="*/ 525262 h 525262"/>
                  <a:gd name="connsiteX3-257" fmla="*/ 0 w 2498273"/>
                  <a:gd name="connsiteY3-258" fmla="*/ 522260 h 525262"/>
                  <a:gd name="connsiteX4-259" fmla="*/ 268392 w 2498273"/>
                  <a:gd name="connsiteY4-260" fmla="*/ 0 h 525262"/>
                  <a:gd name="connsiteX0-261" fmla="*/ 264077 w 2493958"/>
                  <a:gd name="connsiteY0-262" fmla="*/ 0 h 525262"/>
                  <a:gd name="connsiteX1-263" fmla="*/ 2125204 w 2493958"/>
                  <a:gd name="connsiteY1-264" fmla="*/ 862 h 525262"/>
                  <a:gd name="connsiteX2-265" fmla="*/ 2493958 w 2493958"/>
                  <a:gd name="connsiteY2-266" fmla="*/ 525262 h 525262"/>
                  <a:gd name="connsiteX3-267" fmla="*/ 0 w 2493958"/>
                  <a:gd name="connsiteY3-268" fmla="*/ 524435 h 525262"/>
                  <a:gd name="connsiteX4-269" fmla="*/ 264077 w 2493958"/>
                  <a:gd name="connsiteY4-270" fmla="*/ 0 h 525262"/>
                  <a:gd name="connsiteX0-271" fmla="*/ 264077 w 2509505"/>
                  <a:gd name="connsiteY0-272" fmla="*/ 919 h 526181"/>
                  <a:gd name="connsiteX1-273" fmla="*/ 2509505 w 2509505"/>
                  <a:gd name="connsiteY1-274" fmla="*/ 1 h 526181"/>
                  <a:gd name="connsiteX2-275" fmla="*/ 2493958 w 2509505"/>
                  <a:gd name="connsiteY2-276" fmla="*/ 526181 h 526181"/>
                  <a:gd name="connsiteX3-277" fmla="*/ 0 w 2509505"/>
                  <a:gd name="connsiteY3-278" fmla="*/ 525354 h 526181"/>
                  <a:gd name="connsiteX4-279" fmla="*/ 264077 w 2509505"/>
                  <a:gd name="connsiteY4-280" fmla="*/ 919 h 526181"/>
                  <a:gd name="connsiteX0-281" fmla="*/ 264077 w 2800531"/>
                  <a:gd name="connsiteY0-282" fmla="*/ 918 h 528663"/>
                  <a:gd name="connsiteX1-283" fmla="*/ 2509505 w 2800531"/>
                  <a:gd name="connsiteY1-284" fmla="*/ 0 h 528663"/>
                  <a:gd name="connsiteX2-285" fmla="*/ 2800531 w 2800531"/>
                  <a:gd name="connsiteY2-286" fmla="*/ 528663 h 528663"/>
                  <a:gd name="connsiteX3-287" fmla="*/ 0 w 2800531"/>
                  <a:gd name="connsiteY3-288" fmla="*/ 525353 h 528663"/>
                  <a:gd name="connsiteX4-289" fmla="*/ 264077 w 2800531"/>
                  <a:gd name="connsiteY4-290" fmla="*/ 918 h 5286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800531" h="528663">
                    <a:moveTo>
                      <a:pt x="264077" y="918"/>
                    </a:moveTo>
                    <a:lnTo>
                      <a:pt x="2509505" y="0"/>
                    </a:lnTo>
                    <a:lnTo>
                      <a:pt x="2800531" y="528663"/>
                    </a:lnTo>
                    <a:lnTo>
                      <a:pt x="0" y="525353"/>
                    </a:lnTo>
                    <a:lnTo>
                      <a:pt x="264077" y="918"/>
                    </a:lnTo>
                    <a:close/>
                  </a:path>
                </a:pathLst>
              </a:custGeom>
              <a:solidFill>
                <a:srgbClr val="4BACC6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81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1" name="íṩľíḍè-Freeform: Shape 36"/>
              <p:cNvSpPr/>
              <p:nvPr/>
            </p:nvSpPr>
            <p:spPr>
              <a:xfrm rot="7047957">
                <a:off x="2726087" y="2026742"/>
                <a:ext cx="2780391" cy="56754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  <a:gd name="connsiteX0-251" fmla="*/ 369826 w 2528153"/>
                  <a:gd name="connsiteY0-252" fmla="*/ 23014 h 540021"/>
                  <a:gd name="connsiteX1-253" fmla="*/ 2235062 w 2528153"/>
                  <a:gd name="connsiteY1-254" fmla="*/ 0 h 540021"/>
                  <a:gd name="connsiteX2-255" fmla="*/ 2528153 w 2528153"/>
                  <a:gd name="connsiteY2-256" fmla="*/ 502650 h 540021"/>
                  <a:gd name="connsiteX3-257" fmla="*/ 0 w 2528153"/>
                  <a:gd name="connsiteY3-258" fmla="*/ 540021 h 540021"/>
                  <a:gd name="connsiteX4-259" fmla="*/ 369826 w 2528153"/>
                  <a:gd name="connsiteY4-260" fmla="*/ 23014 h 540021"/>
                  <a:gd name="connsiteX0-261" fmla="*/ 369826 w 2528153"/>
                  <a:gd name="connsiteY0-262" fmla="*/ 23014 h 540021"/>
                  <a:gd name="connsiteX1-263" fmla="*/ 2235062 w 2528153"/>
                  <a:gd name="connsiteY1-264" fmla="*/ 0 h 540021"/>
                  <a:gd name="connsiteX2-265" fmla="*/ 2528153 w 2528153"/>
                  <a:gd name="connsiteY2-266" fmla="*/ 502648 h 540021"/>
                  <a:gd name="connsiteX3-267" fmla="*/ 0 w 2528153"/>
                  <a:gd name="connsiteY3-268" fmla="*/ 540021 h 540021"/>
                  <a:gd name="connsiteX4-269" fmla="*/ 369826 w 2528153"/>
                  <a:gd name="connsiteY4-270" fmla="*/ 23014 h 540021"/>
                  <a:gd name="connsiteX0-271" fmla="*/ 369826 w 2519318"/>
                  <a:gd name="connsiteY0-272" fmla="*/ 23014 h 540021"/>
                  <a:gd name="connsiteX1-273" fmla="*/ 2235062 w 2519318"/>
                  <a:gd name="connsiteY1-274" fmla="*/ 0 h 540021"/>
                  <a:gd name="connsiteX2-275" fmla="*/ 2519318 w 2519318"/>
                  <a:gd name="connsiteY2-276" fmla="*/ 506816 h 540021"/>
                  <a:gd name="connsiteX3-277" fmla="*/ 0 w 2519318"/>
                  <a:gd name="connsiteY3-278" fmla="*/ 540021 h 540021"/>
                  <a:gd name="connsiteX4-279" fmla="*/ 369826 w 2519318"/>
                  <a:gd name="connsiteY4-280" fmla="*/ 23014 h 540021"/>
                  <a:gd name="connsiteX0-281" fmla="*/ 369826 w 2521439"/>
                  <a:gd name="connsiteY0-282" fmla="*/ 23014 h 540021"/>
                  <a:gd name="connsiteX1-283" fmla="*/ 2235062 w 2521439"/>
                  <a:gd name="connsiteY1-284" fmla="*/ 0 h 540021"/>
                  <a:gd name="connsiteX2-285" fmla="*/ 2521439 w 2521439"/>
                  <a:gd name="connsiteY2-286" fmla="*/ 500723 h 540021"/>
                  <a:gd name="connsiteX3-287" fmla="*/ 0 w 2521439"/>
                  <a:gd name="connsiteY3-288" fmla="*/ 540021 h 540021"/>
                  <a:gd name="connsiteX4-289" fmla="*/ 369826 w 2521439"/>
                  <a:gd name="connsiteY4-290" fmla="*/ 23014 h 540021"/>
                  <a:gd name="connsiteX0-291" fmla="*/ 1 w 2603248"/>
                  <a:gd name="connsiteY0-292" fmla="*/ 47648 h 540021"/>
                  <a:gd name="connsiteX1-293" fmla="*/ 2316871 w 2603248"/>
                  <a:gd name="connsiteY1-294" fmla="*/ 0 h 540021"/>
                  <a:gd name="connsiteX2-295" fmla="*/ 2603248 w 2603248"/>
                  <a:gd name="connsiteY2-296" fmla="*/ 500723 h 540021"/>
                  <a:gd name="connsiteX3-297" fmla="*/ 81809 w 2603248"/>
                  <a:gd name="connsiteY3-298" fmla="*/ 540021 h 540021"/>
                  <a:gd name="connsiteX4-299" fmla="*/ 1 w 2603248"/>
                  <a:gd name="connsiteY4-300" fmla="*/ 47648 h 540021"/>
                  <a:gd name="connsiteX0-301" fmla="*/ 0 w 2609786"/>
                  <a:gd name="connsiteY0-302" fmla="*/ 55825 h 540021"/>
                  <a:gd name="connsiteX1-303" fmla="*/ 2323409 w 2609786"/>
                  <a:gd name="connsiteY1-304" fmla="*/ 0 h 540021"/>
                  <a:gd name="connsiteX2-305" fmla="*/ 2609786 w 2609786"/>
                  <a:gd name="connsiteY2-306" fmla="*/ 500723 h 540021"/>
                  <a:gd name="connsiteX3-307" fmla="*/ 88347 w 2609786"/>
                  <a:gd name="connsiteY3-308" fmla="*/ 540021 h 540021"/>
                  <a:gd name="connsiteX4-309" fmla="*/ 0 w 2609786"/>
                  <a:gd name="connsiteY4-310" fmla="*/ 55825 h 540021"/>
                  <a:gd name="connsiteX0-311" fmla="*/ 301264 w 2911050"/>
                  <a:gd name="connsiteY0-312" fmla="*/ 55825 h 545581"/>
                  <a:gd name="connsiteX1-313" fmla="*/ 2624673 w 2911050"/>
                  <a:gd name="connsiteY1-314" fmla="*/ 0 h 545581"/>
                  <a:gd name="connsiteX2-315" fmla="*/ 2911050 w 2911050"/>
                  <a:gd name="connsiteY2-316" fmla="*/ 500723 h 545581"/>
                  <a:gd name="connsiteX3-317" fmla="*/ 0 w 2911050"/>
                  <a:gd name="connsiteY3-318" fmla="*/ 545581 h 545581"/>
                  <a:gd name="connsiteX4-319" fmla="*/ 301264 w 2911050"/>
                  <a:gd name="connsiteY4-320" fmla="*/ 55825 h 545581"/>
                  <a:gd name="connsiteX0-321" fmla="*/ 298968 w 2911050"/>
                  <a:gd name="connsiteY0-322" fmla="*/ 51816 h 545581"/>
                  <a:gd name="connsiteX1-323" fmla="*/ 2624673 w 2911050"/>
                  <a:gd name="connsiteY1-324" fmla="*/ 0 h 545581"/>
                  <a:gd name="connsiteX2-325" fmla="*/ 2911050 w 2911050"/>
                  <a:gd name="connsiteY2-326" fmla="*/ 500723 h 545581"/>
                  <a:gd name="connsiteX3-327" fmla="*/ 0 w 2911050"/>
                  <a:gd name="connsiteY3-328" fmla="*/ 545581 h 545581"/>
                  <a:gd name="connsiteX4-329" fmla="*/ 298968 w 2911050"/>
                  <a:gd name="connsiteY4-330" fmla="*/ 51816 h 545581"/>
                  <a:gd name="connsiteX0-331" fmla="*/ 311159 w 2911050"/>
                  <a:gd name="connsiteY0-332" fmla="*/ 48611 h 545581"/>
                  <a:gd name="connsiteX1-333" fmla="*/ 2624673 w 2911050"/>
                  <a:gd name="connsiteY1-334" fmla="*/ 0 h 545581"/>
                  <a:gd name="connsiteX2-335" fmla="*/ 2911050 w 2911050"/>
                  <a:gd name="connsiteY2-336" fmla="*/ 500723 h 545581"/>
                  <a:gd name="connsiteX3-337" fmla="*/ 0 w 2911050"/>
                  <a:gd name="connsiteY3-338" fmla="*/ 545581 h 545581"/>
                  <a:gd name="connsiteX4-339" fmla="*/ 311159 w 2911050"/>
                  <a:gd name="connsiteY4-340" fmla="*/ 48611 h 545581"/>
                  <a:gd name="connsiteX0-341" fmla="*/ 314429 w 2911050"/>
                  <a:gd name="connsiteY0-342" fmla="*/ 44523 h 545581"/>
                  <a:gd name="connsiteX1-343" fmla="*/ 2624673 w 2911050"/>
                  <a:gd name="connsiteY1-344" fmla="*/ 0 h 545581"/>
                  <a:gd name="connsiteX2-345" fmla="*/ 2911050 w 2911050"/>
                  <a:gd name="connsiteY2-346" fmla="*/ 500723 h 545581"/>
                  <a:gd name="connsiteX3-347" fmla="*/ 0 w 2911050"/>
                  <a:gd name="connsiteY3-348" fmla="*/ 545581 h 545581"/>
                  <a:gd name="connsiteX4-349" fmla="*/ 314429 w 2911050"/>
                  <a:gd name="connsiteY4-350" fmla="*/ 44523 h 545581"/>
                  <a:gd name="connsiteX0-351" fmla="*/ 312308 w 2908929"/>
                  <a:gd name="connsiteY0-352" fmla="*/ 44523 h 539490"/>
                  <a:gd name="connsiteX1-353" fmla="*/ 2622552 w 2908929"/>
                  <a:gd name="connsiteY1-354" fmla="*/ 0 h 539490"/>
                  <a:gd name="connsiteX2-355" fmla="*/ 2908929 w 2908929"/>
                  <a:gd name="connsiteY2-356" fmla="*/ 500723 h 539490"/>
                  <a:gd name="connsiteX3-357" fmla="*/ 0 w 2908929"/>
                  <a:gd name="connsiteY3-358" fmla="*/ 539490 h 539490"/>
                  <a:gd name="connsiteX4-359" fmla="*/ 312308 w 2908929"/>
                  <a:gd name="connsiteY4-360" fmla="*/ 44523 h 539490"/>
                  <a:gd name="connsiteX0-361" fmla="*/ 309038 w 2905659"/>
                  <a:gd name="connsiteY0-362" fmla="*/ 44523 h 535401"/>
                  <a:gd name="connsiteX1-363" fmla="*/ 2619282 w 2905659"/>
                  <a:gd name="connsiteY1-364" fmla="*/ 0 h 535401"/>
                  <a:gd name="connsiteX2-365" fmla="*/ 2905659 w 2905659"/>
                  <a:gd name="connsiteY2-366" fmla="*/ 500723 h 535401"/>
                  <a:gd name="connsiteX3-367" fmla="*/ 0 w 2905659"/>
                  <a:gd name="connsiteY3-368" fmla="*/ 535401 h 535401"/>
                  <a:gd name="connsiteX4-369" fmla="*/ 309038 w 2905659"/>
                  <a:gd name="connsiteY4-370" fmla="*/ 44523 h 535401"/>
                  <a:gd name="connsiteX0-371" fmla="*/ 310100 w 2906721"/>
                  <a:gd name="connsiteY0-372" fmla="*/ 44523 h 538447"/>
                  <a:gd name="connsiteX1-373" fmla="*/ 2620344 w 2906721"/>
                  <a:gd name="connsiteY1-374" fmla="*/ 0 h 538447"/>
                  <a:gd name="connsiteX2-375" fmla="*/ 2906721 w 2906721"/>
                  <a:gd name="connsiteY2-376" fmla="*/ 500723 h 538447"/>
                  <a:gd name="connsiteX3-377" fmla="*/ 0 w 2906721"/>
                  <a:gd name="connsiteY3-378" fmla="*/ 538447 h 538447"/>
                  <a:gd name="connsiteX4-379" fmla="*/ 310100 w 2906721"/>
                  <a:gd name="connsiteY4-380" fmla="*/ 44523 h 5384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06721" h="538447">
                    <a:moveTo>
                      <a:pt x="310100" y="44523"/>
                    </a:moveTo>
                    <a:lnTo>
                      <a:pt x="2620344" y="0"/>
                    </a:lnTo>
                    <a:lnTo>
                      <a:pt x="2906721" y="500723"/>
                    </a:lnTo>
                    <a:lnTo>
                      <a:pt x="0" y="538447"/>
                    </a:lnTo>
                    <a:lnTo>
                      <a:pt x="310100" y="44523"/>
                    </a:lnTo>
                    <a:close/>
                  </a:path>
                </a:pathLst>
              </a:cu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2" name="íṩľíḍè-Freeform: Shape 37"/>
              <p:cNvSpPr/>
              <p:nvPr/>
            </p:nvSpPr>
            <p:spPr>
              <a:xfrm rot="10800000">
                <a:off x="4508769" y="953327"/>
                <a:ext cx="3259661" cy="497556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55685 w 2516285"/>
                  <a:gd name="connsiteY0-62" fmla="*/ 0 h 496524"/>
                  <a:gd name="connsiteX1-63" fmla="*/ 2167035 w 2516285"/>
                  <a:gd name="connsiteY1-64" fmla="*/ 0 h 496524"/>
                  <a:gd name="connsiteX2-65" fmla="*/ 2516285 w 2516285"/>
                  <a:gd name="connsiteY2-66" fmla="*/ 496524 h 496524"/>
                  <a:gd name="connsiteX3-67" fmla="*/ 0 w 2516285"/>
                  <a:gd name="connsiteY3-68" fmla="*/ 490207 h 496524"/>
                  <a:gd name="connsiteX4-69" fmla="*/ 255685 w 2516285"/>
                  <a:gd name="connsiteY4-70" fmla="*/ 0 h 496524"/>
                  <a:gd name="connsiteX0-71" fmla="*/ 269329 w 2529929"/>
                  <a:gd name="connsiteY0-72" fmla="*/ 0 h 496524"/>
                  <a:gd name="connsiteX1-73" fmla="*/ 2180679 w 2529929"/>
                  <a:gd name="connsiteY1-74" fmla="*/ 0 h 496524"/>
                  <a:gd name="connsiteX2-75" fmla="*/ 2529929 w 2529929"/>
                  <a:gd name="connsiteY2-76" fmla="*/ 496524 h 496524"/>
                  <a:gd name="connsiteX3-77" fmla="*/ 0 w 2529929"/>
                  <a:gd name="connsiteY3-78" fmla="*/ 494945 h 496524"/>
                  <a:gd name="connsiteX4-79" fmla="*/ 269329 w 2529929"/>
                  <a:gd name="connsiteY4-80" fmla="*/ 0 h 496524"/>
                  <a:gd name="connsiteX0-81" fmla="*/ 273228 w 2533828"/>
                  <a:gd name="connsiteY0-82" fmla="*/ 0 h 496524"/>
                  <a:gd name="connsiteX1-83" fmla="*/ 2184578 w 2533828"/>
                  <a:gd name="connsiteY1-84" fmla="*/ 0 h 496524"/>
                  <a:gd name="connsiteX2-85" fmla="*/ 2533828 w 2533828"/>
                  <a:gd name="connsiteY2-86" fmla="*/ 496524 h 496524"/>
                  <a:gd name="connsiteX3-87" fmla="*/ 0 w 2533828"/>
                  <a:gd name="connsiteY3-88" fmla="*/ 494945 h 496524"/>
                  <a:gd name="connsiteX4-89" fmla="*/ 273228 w 2533828"/>
                  <a:gd name="connsiteY4-90" fmla="*/ 0 h 496524"/>
                  <a:gd name="connsiteX0-91" fmla="*/ 273228 w 2668328"/>
                  <a:gd name="connsiteY0-92" fmla="*/ 0 h 494945"/>
                  <a:gd name="connsiteX1-93" fmla="*/ 2184578 w 2668328"/>
                  <a:gd name="connsiteY1-94" fmla="*/ 0 h 494945"/>
                  <a:gd name="connsiteX2-95" fmla="*/ 2668328 w 2668328"/>
                  <a:gd name="connsiteY2-96" fmla="*/ 494155 h 494945"/>
                  <a:gd name="connsiteX3-97" fmla="*/ 0 w 2668328"/>
                  <a:gd name="connsiteY3-98" fmla="*/ 494945 h 494945"/>
                  <a:gd name="connsiteX4-99" fmla="*/ 273228 w 2668328"/>
                  <a:gd name="connsiteY4-100" fmla="*/ 0 h 494945"/>
                  <a:gd name="connsiteX0-101" fmla="*/ 273228 w 2668328"/>
                  <a:gd name="connsiteY0-102" fmla="*/ 0 h 494945"/>
                  <a:gd name="connsiteX1-103" fmla="*/ 2406794 w 2668328"/>
                  <a:gd name="connsiteY1-104" fmla="*/ 2369 h 494945"/>
                  <a:gd name="connsiteX2-105" fmla="*/ 2668328 w 2668328"/>
                  <a:gd name="connsiteY2-106" fmla="*/ 494155 h 494945"/>
                  <a:gd name="connsiteX3-107" fmla="*/ 0 w 2668328"/>
                  <a:gd name="connsiteY3-108" fmla="*/ 494945 h 494945"/>
                  <a:gd name="connsiteX4-109" fmla="*/ 273228 w 2668328"/>
                  <a:gd name="connsiteY4-110" fmla="*/ 0 h 494945"/>
                  <a:gd name="connsiteX0-111" fmla="*/ 273228 w 2668328"/>
                  <a:gd name="connsiteY0-112" fmla="*/ 1 h 494946"/>
                  <a:gd name="connsiteX1-113" fmla="*/ 2402896 w 2668328"/>
                  <a:gd name="connsiteY1-114" fmla="*/ 0 h 494946"/>
                  <a:gd name="connsiteX2-115" fmla="*/ 2668328 w 2668328"/>
                  <a:gd name="connsiteY2-116" fmla="*/ 494156 h 494946"/>
                  <a:gd name="connsiteX3-117" fmla="*/ 0 w 2668328"/>
                  <a:gd name="connsiteY3-118" fmla="*/ 494946 h 494946"/>
                  <a:gd name="connsiteX4-119" fmla="*/ 273228 w 2668328"/>
                  <a:gd name="connsiteY4-120" fmla="*/ 1 h 494946"/>
                  <a:gd name="connsiteX0-121" fmla="*/ 273228 w 2668328"/>
                  <a:gd name="connsiteY0-122" fmla="*/ 2370 h 497315"/>
                  <a:gd name="connsiteX1-123" fmla="*/ 2406794 w 2668328"/>
                  <a:gd name="connsiteY1-124" fmla="*/ 0 h 497315"/>
                  <a:gd name="connsiteX2-125" fmla="*/ 2668328 w 2668328"/>
                  <a:gd name="connsiteY2-126" fmla="*/ 496525 h 497315"/>
                  <a:gd name="connsiteX3-127" fmla="*/ 0 w 2668328"/>
                  <a:gd name="connsiteY3-128" fmla="*/ 497315 h 497315"/>
                  <a:gd name="connsiteX4-129" fmla="*/ 273228 w 2668328"/>
                  <a:gd name="connsiteY4-130" fmla="*/ 2370 h 497315"/>
                  <a:gd name="connsiteX0-131" fmla="*/ 273228 w 2668328"/>
                  <a:gd name="connsiteY0-132" fmla="*/ 1 h 494946"/>
                  <a:gd name="connsiteX1-133" fmla="*/ 2404845 w 2668328"/>
                  <a:gd name="connsiteY1-134" fmla="*/ 0 h 494946"/>
                  <a:gd name="connsiteX2-135" fmla="*/ 2668328 w 2668328"/>
                  <a:gd name="connsiteY2-136" fmla="*/ 494156 h 494946"/>
                  <a:gd name="connsiteX3-137" fmla="*/ 0 w 2668328"/>
                  <a:gd name="connsiteY3-138" fmla="*/ 494946 h 494946"/>
                  <a:gd name="connsiteX4-139" fmla="*/ 273228 w 2668328"/>
                  <a:gd name="connsiteY4-140" fmla="*/ 1 h 4949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68328" h="494946">
                    <a:moveTo>
                      <a:pt x="273228" y="1"/>
                    </a:moveTo>
                    <a:lnTo>
                      <a:pt x="2404845" y="0"/>
                    </a:lnTo>
                    <a:lnTo>
                      <a:pt x="2668328" y="494156"/>
                    </a:lnTo>
                    <a:lnTo>
                      <a:pt x="0" y="494946"/>
                    </a:lnTo>
                    <a:lnTo>
                      <a:pt x="273228" y="1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3" name="Group 11"/>
            <p:cNvGrpSpPr/>
            <p:nvPr/>
          </p:nvGrpSpPr>
          <p:grpSpPr>
            <a:xfrm rot="-3669981">
              <a:off x="7160966" y="3506178"/>
              <a:ext cx="827336" cy="1151770"/>
              <a:chOff x="5590218" y="4773226"/>
              <a:chExt cx="1075248" cy="1496900"/>
            </a:xfrm>
          </p:grpSpPr>
          <p:sp>
            <p:nvSpPr>
              <p:cNvPr id="86" name="íṩľíḍè-Isosceles Triangle 21"/>
              <p:cNvSpPr/>
              <p:nvPr/>
            </p:nvSpPr>
            <p:spPr>
              <a:xfrm>
                <a:off x="5605996" y="4772375"/>
                <a:ext cx="1058633" cy="1468996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íṩľíḍè-Isosceles Triangle 22"/>
              <p:cNvSpPr/>
              <p:nvPr/>
            </p:nvSpPr>
            <p:spPr>
              <a:xfrm>
                <a:off x="5589955" y="5157828"/>
                <a:ext cx="1075141" cy="1097621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3D3D4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4" name="Group 12"/>
            <p:cNvGrpSpPr/>
            <p:nvPr/>
          </p:nvGrpSpPr>
          <p:grpSpPr>
            <a:xfrm rot="-6834405">
              <a:off x="7191428" y="2013561"/>
              <a:ext cx="827336" cy="1151770"/>
              <a:chOff x="5590218" y="4773226"/>
              <a:chExt cx="1075248" cy="1496900"/>
            </a:xfrm>
          </p:grpSpPr>
          <p:sp>
            <p:nvSpPr>
              <p:cNvPr id="84" name="íṩľíḍè-Isosceles Triangle 19"/>
              <p:cNvSpPr/>
              <p:nvPr/>
            </p:nvSpPr>
            <p:spPr>
              <a:xfrm>
                <a:off x="5608913" y="4771627"/>
                <a:ext cx="1056570" cy="1468996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5" name="íṩľíḍè-Isosceles Triangle 20"/>
              <p:cNvSpPr/>
              <p:nvPr/>
            </p:nvSpPr>
            <p:spPr>
              <a:xfrm>
                <a:off x="5595945" y="5154477"/>
                <a:ext cx="1075141" cy="1101747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2E3E4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5" name="Group 13"/>
            <p:cNvGrpSpPr/>
            <p:nvPr/>
          </p:nvGrpSpPr>
          <p:grpSpPr>
            <a:xfrm rot="3811807">
              <a:off x="4173235" y="3514205"/>
              <a:ext cx="827336" cy="1151770"/>
              <a:chOff x="5590218" y="4773226"/>
              <a:chExt cx="1075248" cy="1496900"/>
            </a:xfrm>
          </p:grpSpPr>
          <p:sp>
            <p:nvSpPr>
              <p:cNvPr id="82" name="íṩľíḍè-Isosceles Triangle 17"/>
              <p:cNvSpPr/>
              <p:nvPr/>
            </p:nvSpPr>
            <p:spPr>
              <a:xfrm>
                <a:off x="5606465" y="4772152"/>
                <a:ext cx="1058634" cy="1479312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3" name="íṩľíḍè-Isosceles Triangle 18"/>
              <p:cNvSpPr/>
              <p:nvPr/>
            </p:nvSpPr>
            <p:spPr>
              <a:xfrm>
                <a:off x="5588859" y="5168991"/>
                <a:ext cx="1075143" cy="1093495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4E5E6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6" name="Group 14"/>
            <p:cNvGrpSpPr/>
            <p:nvPr/>
          </p:nvGrpSpPr>
          <p:grpSpPr>
            <a:xfrm rot="7044390">
              <a:off x="4174040" y="1940801"/>
              <a:ext cx="827336" cy="1151770"/>
              <a:chOff x="5590218" y="4773226"/>
              <a:chExt cx="1075248" cy="1496900"/>
            </a:xfrm>
          </p:grpSpPr>
          <p:sp>
            <p:nvSpPr>
              <p:cNvPr id="80" name="íṩľíḍè-Isosceles Triangle 15"/>
              <p:cNvSpPr/>
              <p:nvPr/>
            </p:nvSpPr>
            <p:spPr>
              <a:xfrm>
                <a:off x="5608916" y="4790236"/>
                <a:ext cx="1056570" cy="1483440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1" name="íṩľíḍè-Isosceles Triangle 16"/>
              <p:cNvSpPr/>
              <p:nvPr/>
            </p:nvSpPr>
            <p:spPr>
              <a:xfrm>
                <a:off x="5591973" y="5170868"/>
                <a:ext cx="1073078" cy="1110000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F0F1F1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Group 5"/>
            <p:cNvGrpSpPr/>
            <p:nvPr/>
          </p:nvGrpSpPr>
          <p:grpSpPr>
            <a:xfrm>
              <a:off x="5863828" y="3032947"/>
              <a:ext cx="464344" cy="464344"/>
              <a:chOff x="7287419" y="2814848"/>
              <a:chExt cx="464344" cy="464344"/>
            </a:xfrm>
            <a:solidFill>
              <a:sysClr val="windowText" lastClr="000000"/>
            </a:solidFill>
          </p:grpSpPr>
          <p:sp>
            <p:nvSpPr>
              <p:cNvPr id="77" name="íṩľíḍè-Freeform: Shape 7"/>
              <p:cNvSpPr/>
              <p:nvPr/>
            </p:nvSpPr>
            <p:spPr bwMode="auto">
              <a:xfrm>
                <a:off x="7287419" y="2814848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" name="íṩľíḍè-Freeform: Shape 8"/>
              <p:cNvSpPr/>
              <p:nvPr/>
            </p:nvSpPr>
            <p:spPr bwMode="auto">
              <a:xfrm>
                <a:off x="7606507" y="2814848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9" name="íṩľíḍè-Freeform: Shape 9"/>
              <p:cNvSpPr/>
              <p:nvPr/>
            </p:nvSpPr>
            <p:spPr bwMode="auto">
              <a:xfrm>
                <a:off x="7446963" y="2814848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8" name="Group 4"/>
            <p:cNvGrpSpPr/>
            <p:nvPr/>
          </p:nvGrpSpPr>
          <p:grpSpPr>
            <a:xfrm>
              <a:off x="8440486" y="1304755"/>
              <a:ext cx="2424151" cy="1372576"/>
              <a:chOff x="8440486" y="1304755"/>
              <a:chExt cx="2424151" cy="1372576"/>
            </a:xfrm>
          </p:grpSpPr>
          <p:sp>
            <p:nvSpPr>
              <p:cNvPr id="22550" name="íṩľíḍè-TextBox 41"/>
              <p:cNvSpPr txBox="1"/>
              <p:nvPr/>
            </p:nvSpPr>
            <p:spPr>
              <a:xfrm>
                <a:off x="8440553" y="1304755"/>
                <a:ext cx="2424112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lstStyle/>
              <a:p>
                <a:pPr eaLnBrk="1" hangingPunct="1"/>
                <a:r>
                  <a:rPr lang="zh-CN" altLang="en-US" sz="2400" b="0" dirty="0">
                    <a:solidFill>
                      <a:srgbClr val="C0504D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稠密图</a:t>
                </a:r>
              </a:p>
            </p:txBody>
          </p:sp>
          <p:sp>
            <p:nvSpPr>
              <p:cNvPr id="76" name="íṩľíḍè-Rectangle 42"/>
              <p:cNvSpPr/>
              <p:nvPr/>
            </p:nvSpPr>
            <p:spPr>
              <a:xfrm>
                <a:off x="8462778" y="1833499"/>
                <a:ext cx="2354262" cy="843133"/>
              </a:xfrm>
              <a:prstGeom prst="rect">
                <a:avLst/>
              </a:prstGeom>
            </p:spPr>
            <p:txBody>
              <a:bodyPr lIns="0" tIns="0" rIns="0" bIns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有较多边或弧的图。</a:t>
                </a:r>
              </a:p>
            </p:txBody>
          </p:sp>
        </p:grpSp>
        <p:grpSp>
          <p:nvGrpSpPr>
            <p:cNvPr id="22539" name="Group 40"/>
            <p:cNvGrpSpPr/>
            <p:nvPr/>
          </p:nvGrpSpPr>
          <p:grpSpPr>
            <a:xfrm>
              <a:off x="8368478" y="2672907"/>
              <a:ext cx="2496158" cy="2691677"/>
              <a:chOff x="8368478" y="2672907"/>
              <a:chExt cx="2496158" cy="2691677"/>
            </a:xfrm>
          </p:grpSpPr>
          <p:sp>
            <p:nvSpPr>
              <p:cNvPr id="22548" name="íṩľíḍè-TextBox 44"/>
              <p:cNvSpPr txBox="1"/>
              <p:nvPr/>
            </p:nvSpPr>
            <p:spPr>
              <a:xfrm>
                <a:off x="8369115" y="2673457"/>
                <a:ext cx="2357438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lstStyle/>
              <a:p>
                <a:pPr eaLnBrk="1" hangingPunct="1"/>
                <a:r>
                  <a:rPr lang="zh-CN" altLang="en-US" sz="2400" b="0" dirty="0">
                    <a:solidFill>
                      <a:srgbClr val="9BBB5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邻接</a:t>
                </a:r>
              </a:p>
            </p:txBody>
          </p:sp>
          <p:sp>
            <p:nvSpPr>
              <p:cNvPr id="74" name="íṩľíḍè-Rectangle 45"/>
              <p:cNvSpPr/>
              <p:nvPr/>
            </p:nvSpPr>
            <p:spPr>
              <a:xfrm>
                <a:off x="8384990" y="3135512"/>
                <a:ext cx="2479675" cy="222930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有边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/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弧相连的两个顶点之间的关系。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存在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(vi,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，则称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和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互为邻接点；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存在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&lt;vi,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&gt;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，则称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邻接到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邻接于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 </a:t>
                </a:r>
              </a:p>
            </p:txBody>
          </p:sp>
        </p:grpSp>
        <p:grpSp>
          <p:nvGrpSpPr>
            <p:cNvPr id="22540" name="Group 1"/>
            <p:cNvGrpSpPr/>
            <p:nvPr/>
          </p:nvGrpSpPr>
          <p:grpSpPr>
            <a:xfrm>
              <a:off x="2007653" y="1304755"/>
              <a:ext cx="1778186" cy="1314487"/>
              <a:chOff x="2007653" y="1304755"/>
              <a:chExt cx="1778186" cy="1314487"/>
            </a:xfrm>
          </p:grpSpPr>
          <p:sp>
            <p:nvSpPr>
              <p:cNvPr id="22546" name="íṩľíḍè-TextBox 47"/>
              <p:cNvSpPr txBox="1"/>
              <p:nvPr/>
            </p:nvSpPr>
            <p:spPr>
              <a:xfrm>
                <a:off x="2114366" y="1304755"/>
                <a:ext cx="1671638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lstStyle/>
              <a:p>
                <a:pPr algn="r" eaLnBrk="1" hangingPunct="1"/>
                <a:r>
                  <a:rPr lang="zh-CN" altLang="en-US" sz="2400" b="0" dirty="0">
                    <a:solidFill>
                      <a:srgbClr val="F7964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稀疏图</a:t>
                </a:r>
              </a:p>
            </p:txBody>
          </p:sp>
          <p:sp>
            <p:nvSpPr>
              <p:cNvPr id="72" name="íṩľíḍè-Rectangle 48"/>
              <p:cNvSpPr/>
              <p:nvPr/>
            </p:nvSpPr>
            <p:spPr>
              <a:xfrm>
                <a:off x="2008004" y="1774750"/>
                <a:ext cx="1755775" cy="844721"/>
              </a:xfrm>
              <a:prstGeom prst="rect">
                <a:avLst/>
              </a:prstGeom>
            </p:spPr>
            <p:txBody>
              <a:bodyPr lIns="0" tIns="0" rIns="0" bIns="0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有很少边或弧的图。</a:t>
                </a:r>
              </a:p>
            </p:txBody>
          </p:sp>
        </p:grpSp>
        <p:grpSp>
          <p:nvGrpSpPr>
            <p:cNvPr id="22541" name="Group 3"/>
            <p:cNvGrpSpPr/>
            <p:nvPr/>
          </p:nvGrpSpPr>
          <p:grpSpPr>
            <a:xfrm>
              <a:off x="1941826" y="3365983"/>
              <a:ext cx="1816399" cy="1544826"/>
              <a:chOff x="1941826" y="3365983"/>
              <a:chExt cx="1816399" cy="1544826"/>
            </a:xfrm>
          </p:grpSpPr>
          <p:sp>
            <p:nvSpPr>
              <p:cNvPr id="22544" name="íṩľíḍè-TextBox 50"/>
              <p:cNvSpPr txBox="1"/>
              <p:nvPr/>
            </p:nvSpPr>
            <p:spPr>
              <a:xfrm>
                <a:off x="2430279" y="3365747"/>
                <a:ext cx="1266825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lstStyle/>
              <a:p>
                <a:pPr algn="r" eaLnBrk="1" hangingPunct="1"/>
                <a:r>
                  <a:rPr lang="zh-CN" altLang="en-US" sz="2400" b="0" dirty="0">
                    <a:solidFill>
                      <a:srgbClr val="4BACC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网</a:t>
                </a:r>
              </a:p>
            </p:txBody>
          </p:sp>
          <p:sp>
            <p:nvSpPr>
              <p:cNvPr id="70" name="íṩľíḍè-Rectangle 51"/>
              <p:cNvSpPr/>
              <p:nvPr/>
            </p:nvSpPr>
            <p:spPr>
              <a:xfrm>
                <a:off x="1941329" y="3815100"/>
                <a:ext cx="1817687" cy="1095596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边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/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弧带权的图。</a:t>
                </a:r>
              </a:p>
            </p:txBody>
          </p:sp>
        </p:grpSp>
        <p:sp>
          <p:nvSpPr>
            <p:cNvPr id="67" name="íṩľíḍè-Rectangle 52"/>
            <p:cNvSpPr/>
            <p:nvPr/>
          </p:nvSpPr>
          <p:spPr>
            <a:xfrm>
              <a:off x="1896879" y="5683965"/>
              <a:ext cx="8718549" cy="94316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关联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依附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：边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弧与顶点之间的关系。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存在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(vi,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)/ &lt;vi,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&gt;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 则称该边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弧关联于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vi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和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2543" name="íṩľíḍè-Straight Connector 53"/>
            <p:cNvCxnSpPr/>
            <p:nvPr/>
          </p:nvCxnSpPr>
          <p:spPr>
            <a:xfrm>
              <a:off x="1823853" y="5481219"/>
              <a:ext cx="9144000" cy="0"/>
            </a:xfrm>
            <a:prstGeom prst="line">
              <a:avLst/>
            </a:prstGeom>
            <a:ln w="9525" cap="flat" cmpd="sng">
              <a:solidFill>
                <a:srgbClr val="A6A6A6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0"/>
          <p:cNvSpPr>
            <a:spLocks noChangeArrowheads="1"/>
          </p:cNvSpPr>
          <p:nvPr/>
        </p:nvSpPr>
        <p:spPr bwMode="auto">
          <a:xfrm>
            <a:off x="827088" y="2222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</a:p>
        </p:txBody>
      </p:sp>
      <p:sp>
        <p:nvSpPr>
          <p:cNvPr id="752661" name="Text Box 21"/>
          <p:cNvSpPr txBox="1">
            <a:spLocks noChangeArrowheads="1"/>
          </p:cNvSpPr>
          <p:nvPr/>
        </p:nvSpPr>
        <p:spPr bwMode="auto">
          <a:xfrm>
            <a:off x="996950" y="1244600"/>
            <a:ext cx="8112125" cy="58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简单归纳：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43000" y="2319338"/>
            <a:ext cx="1628775" cy="3557587"/>
            <a:chOff x="1143000" y="2319338"/>
            <a:chExt cx="1628775" cy="3557587"/>
          </a:xfrm>
        </p:grpSpPr>
        <p:sp>
          <p:nvSpPr>
            <p:cNvPr id="17" name="Freeform 7"/>
            <p:cNvSpPr/>
            <p:nvPr/>
          </p:nvSpPr>
          <p:spPr bwMode="auto">
            <a:xfrm flipV="1">
              <a:off x="1143000" y="2319338"/>
              <a:ext cx="1628775" cy="1041400"/>
            </a:xfrm>
            <a:custGeom>
              <a:avLst/>
              <a:gdLst>
                <a:gd name="T0" fmla="*/ 848 w 853"/>
                <a:gd name="T1" fmla="*/ 459 h 966"/>
                <a:gd name="T2" fmla="*/ 853 w 853"/>
                <a:gd name="T3" fmla="*/ 0 h 966"/>
                <a:gd name="T4" fmla="*/ 412 w 853"/>
                <a:gd name="T5" fmla="*/ 507 h 966"/>
                <a:gd name="T6" fmla="*/ 9 w 853"/>
                <a:gd name="T7" fmla="*/ 24 h 966"/>
                <a:gd name="T8" fmla="*/ 0 w 853"/>
                <a:gd name="T9" fmla="*/ 483 h 966"/>
                <a:gd name="T10" fmla="*/ 402 w 853"/>
                <a:gd name="T11" fmla="*/ 966 h 966"/>
                <a:gd name="T12" fmla="*/ 848 w 853"/>
                <a:gd name="T13" fmla="*/ 459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966">
                  <a:moveTo>
                    <a:pt x="848" y="459"/>
                  </a:moveTo>
                  <a:lnTo>
                    <a:pt x="853" y="0"/>
                  </a:lnTo>
                  <a:lnTo>
                    <a:pt x="412" y="507"/>
                  </a:lnTo>
                  <a:lnTo>
                    <a:pt x="9" y="24"/>
                  </a:lnTo>
                  <a:lnTo>
                    <a:pt x="0" y="483"/>
                  </a:lnTo>
                  <a:lnTo>
                    <a:pt x="402" y="966"/>
                  </a:lnTo>
                  <a:lnTo>
                    <a:pt x="848" y="459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1143000" y="5846763"/>
              <a:ext cx="1628775" cy="30162"/>
            </a:xfrm>
            <a:prstGeom prst="line">
              <a:avLst/>
            </a:prstGeom>
            <a:ln>
              <a:solidFill>
                <a:srgbClr val="6C4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1143000" y="3360738"/>
              <a:ext cx="1628775" cy="11191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访问起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始点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56000" y="2319338"/>
            <a:ext cx="1760538" cy="3527425"/>
            <a:chOff x="3556000" y="2319338"/>
            <a:chExt cx="1760538" cy="3527425"/>
          </a:xfrm>
        </p:grpSpPr>
        <p:sp>
          <p:nvSpPr>
            <p:cNvPr id="16" name="Freeform 6"/>
            <p:cNvSpPr/>
            <p:nvPr/>
          </p:nvSpPr>
          <p:spPr bwMode="auto">
            <a:xfrm flipV="1">
              <a:off x="3578225" y="2319338"/>
              <a:ext cx="1738313" cy="1041400"/>
            </a:xfrm>
            <a:custGeom>
              <a:avLst/>
              <a:gdLst>
                <a:gd name="T0" fmla="*/ 849 w 854"/>
                <a:gd name="T1" fmla="*/ 464 h 966"/>
                <a:gd name="T2" fmla="*/ 854 w 854"/>
                <a:gd name="T3" fmla="*/ 0 h 966"/>
                <a:gd name="T4" fmla="*/ 408 w 854"/>
                <a:gd name="T5" fmla="*/ 507 h 966"/>
                <a:gd name="T6" fmla="*/ 5 w 854"/>
                <a:gd name="T7" fmla="*/ 24 h 966"/>
                <a:gd name="T8" fmla="*/ 0 w 854"/>
                <a:gd name="T9" fmla="*/ 483 h 966"/>
                <a:gd name="T10" fmla="*/ 403 w 854"/>
                <a:gd name="T11" fmla="*/ 966 h 966"/>
                <a:gd name="T12" fmla="*/ 849 w 854"/>
                <a:gd name="T13" fmla="*/ 46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966">
                  <a:moveTo>
                    <a:pt x="849" y="464"/>
                  </a:moveTo>
                  <a:lnTo>
                    <a:pt x="854" y="0"/>
                  </a:lnTo>
                  <a:lnTo>
                    <a:pt x="408" y="507"/>
                  </a:lnTo>
                  <a:lnTo>
                    <a:pt x="5" y="24"/>
                  </a:lnTo>
                  <a:lnTo>
                    <a:pt x="0" y="483"/>
                  </a:lnTo>
                  <a:lnTo>
                    <a:pt x="403" y="966"/>
                  </a:lnTo>
                  <a:lnTo>
                    <a:pt x="849" y="46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3556000" y="5846763"/>
              <a:ext cx="176053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>
              <a:off x="3578225" y="3360738"/>
              <a:ext cx="1738313" cy="2400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第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邻接点没访问过，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深度遍历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此邻接点；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22988" y="2319338"/>
            <a:ext cx="1785937" cy="3527425"/>
            <a:chOff x="6122988" y="2319338"/>
            <a:chExt cx="1785937" cy="3527425"/>
          </a:xfrm>
        </p:grpSpPr>
        <p:sp>
          <p:nvSpPr>
            <p:cNvPr id="15" name="Freeform 5"/>
            <p:cNvSpPr/>
            <p:nvPr/>
          </p:nvSpPr>
          <p:spPr bwMode="auto">
            <a:xfrm flipV="1">
              <a:off x="6122988" y="2319338"/>
              <a:ext cx="1641475" cy="1041400"/>
            </a:xfrm>
            <a:custGeom>
              <a:avLst/>
              <a:gdLst>
                <a:gd name="T0" fmla="*/ 844 w 849"/>
                <a:gd name="T1" fmla="*/ 464 h 966"/>
                <a:gd name="T2" fmla="*/ 849 w 849"/>
                <a:gd name="T3" fmla="*/ 0 h 966"/>
                <a:gd name="T4" fmla="*/ 408 w 849"/>
                <a:gd name="T5" fmla="*/ 507 h 966"/>
                <a:gd name="T6" fmla="*/ 5 w 849"/>
                <a:gd name="T7" fmla="*/ 24 h 966"/>
                <a:gd name="T8" fmla="*/ 0 w 849"/>
                <a:gd name="T9" fmla="*/ 483 h 966"/>
                <a:gd name="T10" fmla="*/ 403 w 849"/>
                <a:gd name="T11" fmla="*/ 966 h 966"/>
                <a:gd name="T12" fmla="*/ 844 w 849"/>
                <a:gd name="T13" fmla="*/ 46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9" h="966">
                  <a:moveTo>
                    <a:pt x="844" y="464"/>
                  </a:moveTo>
                  <a:lnTo>
                    <a:pt x="849" y="0"/>
                  </a:lnTo>
                  <a:lnTo>
                    <a:pt x="408" y="507"/>
                  </a:lnTo>
                  <a:lnTo>
                    <a:pt x="5" y="24"/>
                  </a:lnTo>
                  <a:lnTo>
                    <a:pt x="0" y="483"/>
                  </a:lnTo>
                  <a:lnTo>
                    <a:pt x="403" y="966"/>
                  </a:lnTo>
                  <a:lnTo>
                    <a:pt x="844" y="46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eaVer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6126163" y="5846763"/>
              <a:ext cx="1638300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6122988" y="3360738"/>
              <a:ext cx="1785937" cy="2400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若当前邻接点已访问过，再找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的第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个邻接点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重新遍历。</a:t>
              </a:r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2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661" grpId="0" build="p" advAuto="100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4713" y="2452688"/>
            <a:ext cx="7462837" cy="3600450"/>
            <a:chOff x="874713" y="2452688"/>
            <a:chExt cx="7462837" cy="3600450"/>
          </a:xfrm>
        </p:grpSpPr>
        <p:sp>
          <p:nvSpPr>
            <p:cNvPr id="2" name="矩形 1"/>
            <p:cNvSpPr/>
            <p:nvPr/>
          </p:nvSpPr>
          <p:spPr bwMode="auto">
            <a:xfrm>
              <a:off x="874713" y="2452688"/>
              <a:ext cx="7462837" cy="360045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6022" name="Group 19"/>
            <p:cNvGrpSpPr/>
            <p:nvPr/>
          </p:nvGrpSpPr>
          <p:grpSpPr>
            <a:xfrm>
              <a:off x="2532063" y="2771775"/>
              <a:ext cx="3713162" cy="3108325"/>
              <a:chOff x="22" y="572"/>
              <a:chExt cx="2172" cy="2820"/>
            </a:xfrm>
          </p:grpSpPr>
          <p:pic>
            <p:nvPicPr>
              <p:cNvPr id="86023" name="Picture 4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2" y="572"/>
                <a:ext cx="2172" cy="282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3493" name="Oval 5"/>
              <p:cNvSpPr>
                <a:spLocks noChangeArrowheads="1"/>
              </p:cNvSpPr>
              <p:nvPr/>
            </p:nvSpPr>
            <p:spPr bwMode="auto">
              <a:xfrm>
                <a:off x="431" y="1657"/>
                <a:ext cx="319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63494" name="Line 6"/>
              <p:cNvSpPr>
                <a:spLocks noChangeShapeType="1"/>
              </p:cNvSpPr>
              <p:nvPr/>
            </p:nvSpPr>
            <p:spPr bwMode="auto">
              <a:xfrm flipH="1">
                <a:off x="698" y="1111"/>
                <a:ext cx="271" cy="58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5" name="Line 7"/>
              <p:cNvSpPr>
                <a:spLocks noChangeShapeType="1"/>
              </p:cNvSpPr>
              <p:nvPr/>
            </p:nvSpPr>
            <p:spPr bwMode="auto">
              <a:xfrm>
                <a:off x="1247" y="945"/>
                <a:ext cx="635" cy="4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6" name="Line 9"/>
              <p:cNvSpPr>
                <a:spLocks noChangeShapeType="1"/>
              </p:cNvSpPr>
              <p:nvPr/>
            </p:nvSpPr>
            <p:spPr bwMode="auto">
              <a:xfrm>
                <a:off x="2018" y="1657"/>
                <a:ext cx="0" cy="82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7" name="Line 10"/>
              <p:cNvSpPr>
                <a:spLocks noChangeShapeType="1"/>
              </p:cNvSpPr>
              <p:nvPr/>
            </p:nvSpPr>
            <p:spPr bwMode="auto">
              <a:xfrm>
                <a:off x="1156" y="1070"/>
                <a:ext cx="91" cy="95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8" name="Line 11"/>
              <p:cNvSpPr>
                <a:spLocks noChangeShapeType="1"/>
              </p:cNvSpPr>
              <p:nvPr/>
            </p:nvSpPr>
            <p:spPr bwMode="auto">
              <a:xfrm>
                <a:off x="611" y="2064"/>
                <a:ext cx="138" cy="82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9" name="Line 12"/>
              <p:cNvSpPr>
                <a:spLocks noChangeShapeType="1"/>
              </p:cNvSpPr>
              <p:nvPr/>
            </p:nvSpPr>
            <p:spPr bwMode="auto">
              <a:xfrm flipH="1">
                <a:off x="886" y="2341"/>
                <a:ext cx="319" cy="68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0" name="Oval 14"/>
              <p:cNvSpPr>
                <a:spLocks noChangeArrowheads="1"/>
              </p:cNvSpPr>
              <p:nvPr/>
            </p:nvSpPr>
            <p:spPr bwMode="auto">
              <a:xfrm>
                <a:off x="954" y="709"/>
                <a:ext cx="318" cy="40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63501" name="Oval 15"/>
              <p:cNvSpPr>
                <a:spLocks noChangeArrowheads="1"/>
              </p:cNvSpPr>
              <p:nvPr/>
            </p:nvSpPr>
            <p:spPr bwMode="auto">
              <a:xfrm>
                <a:off x="1125" y="1979"/>
                <a:ext cx="318" cy="40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3502" name="Oval 16"/>
              <p:cNvSpPr>
                <a:spLocks noChangeArrowheads="1"/>
              </p:cNvSpPr>
              <p:nvPr/>
            </p:nvSpPr>
            <p:spPr bwMode="auto">
              <a:xfrm>
                <a:off x="1839" y="1209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</a:p>
            </p:txBody>
          </p:sp>
          <p:sp>
            <p:nvSpPr>
              <p:cNvPr id="63503" name="Oval 17"/>
              <p:cNvSpPr>
                <a:spLocks noChangeArrowheads="1"/>
              </p:cNvSpPr>
              <p:nvPr/>
            </p:nvSpPr>
            <p:spPr bwMode="auto">
              <a:xfrm>
                <a:off x="631" y="2935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</a:p>
            </p:txBody>
          </p:sp>
          <p:sp>
            <p:nvSpPr>
              <p:cNvPr id="63504" name="Oval 18"/>
              <p:cNvSpPr>
                <a:spLocks noChangeArrowheads="1"/>
              </p:cNvSpPr>
              <p:nvPr/>
            </p:nvSpPr>
            <p:spPr bwMode="auto">
              <a:xfrm>
                <a:off x="1866" y="2498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6</a:t>
                </a:r>
              </a:p>
            </p:txBody>
          </p:sp>
        </p:grpSp>
      </p:grpSp>
      <p:sp>
        <p:nvSpPr>
          <p:cNvPr id="1045524" name="Text Box 20"/>
          <p:cNvSpPr/>
          <p:nvPr/>
        </p:nvSpPr>
        <p:spPr>
          <a:xfrm>
            <a:off x="874713" y="1627188"/>
            <a:ext cx="7462837" cy="646112"/>
          </a:xfrm>
          <a:prstGeom prst="roundRect">
            <a:avLst>
              <a:gd name="adj" fmla="val 16667"/>
            </a:avLst>
          </a:prstGeom>
          <a:solidFill>
            <a:srgbClr val="A78DC2"/>
          </a:solidFill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</a:p>
        </p:txBody>
      </p:sp>
      <p:sp>
        <p:nvSpPr>
          <p:cNvPr id="63506" name="Rectangle 21"/>
          <p:cNvSpPr>
            <a:spLocks noChangeArrowheads="1"/>
          </p:cNvSpPr>
          <p:nvPr/>
        </p:nvSpPr>
        <p:spPr bwMode="auto">
          <a:xfrm>
            <a:off x="854075" y="198438"/>
            <a:ext cx="4532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深度优先搜索练习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4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5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0"/>
          <p:cNvSpPr>
            <a:spLocks noChangeArrowheads="1"/>
          </p:cNvSpPr>
          <p:nvPr/>
        </p:nvSpPr>
        <p:spPr bwMode="auto">
          <a:xfrm>
            <a:off x="854075" y="20320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</a:p>
        </p:txBody>
      </p:sp>
      <p:sp>
        <p:nvSpPr>
          <p:cNvPr id="905288" name="Rectangle 72"/>
          <p:cNvSpPr>
            <a:spLocks noChangeArrowheads="1"/>
          </p:cNvSpPr>
          <p:nvPr/>
        </p:nvSpPr>
        <p:spPr bwMode="auto">
          <a:xfrm>
            <a:off x="3898900" y="1628775"/>
            <a:ext cx="5173663" cy="4246563"/>
          </a:xfrm>
          <a:prstGeom prst="rect">
            <a:avLst/>
          </a:prstGeom>
          <a:solidFill>
            <a:srgbClr val="CCCCFF"/>
          </a:solidFill>
          <a:ln w="9525">
            <a:solidFill>
              <a:srgbClr val="00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详细归纳：</a:t>
            </a: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在访问图中某一起始顶点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后，由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它的任一邻接顶点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但还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未被访问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过的顶点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然后再从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出发，进行类似的访问，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 </a:t>
            </a: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如此进行下去，直至到达所有的邻接顶点都被访问过的顶点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为止。</a:t>
            </a:r>
          </a:p>
        </p:txBody>
      </p:sp>
      <p:grpSp>
        <p:nvGrpSpPr>
          <p:cNvPr id="87044" name="Group 92"/>
          <p:cNvGrpSpPr/>
          <p:nvPr/>
        </p:nvGrpSpPr>
        <p:grpSpPr>
          <a:xfrm>
            <a:off x="146050" y="1914525"/>
            <a:ext cx="3752850" cy="3852863"/>
            <a:chOff x="0" y="436"/>
            <a:chExt cx="2364" cy="3130"/>
          </a:xfrm>
        </p:grpSpPr>
        <p:graphicFrame>
          <p:nvGraphicFramePr>
            <p:cNvPr id="87047" name="Object 90"/>
            <p:cNvGraphicFramePr/>
            <p:nvPr/>
          </p:nvGraphicFramePr>
          <p:xfrm>
            <a:off x="204" y="436"/>
            <a:ext cx="2160" cy="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r:id="rId3" imgW="1458595" imgH="1234440" progId="Photoshop.Image.5">
                    <p:embed/>
                  </p:oleObj>
                </mc:Choice>
                <mc:Fallback>
                  <p:oleObj r:id="rId3" imgW="1458595" imgH="1234440" progId="Photoshop.Image.5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4" y="436"/>
                          <a:ext cx="2160" cy="31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9" name="AutoShape 91"/>
            <p:cNvSpPr>
              <a:spLocks noChangeArrowheads="1"/>
            </p:cNvSpPr>
            <p:nvPr/>
          </p:nvSpPr>
          <p:spPr bwMode="auto">
            <a:xfrm>
              <a:off x="0" y="845"/>
              <a:ext cx="624" cy="515"/>
            </a:xfrm>
            <a:prstGeom prst="wedgeEllipseCallout">
              <a:avLst>
                <a:gd name="adj1" fmla="val 16667"/>
                <a:gd name="adj2" fmla="val 163542"/>
              </a:avLst>
            </a:prstGeom>
            <a:solidFill>
              <a:srgbClr val="A78DC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起点</a:t>
              </a:r>
            </a:p>
          </p:txBody>
        </p:sp>
      </p:grpSp>
      <p:sp>
        <p:nvSpPr>
          <p:cNvPr id="905309" name="Oval 93"/>
          <p:cNvSpPr>
            <a:spLocks noChangeArrowheads="1"/>
          </p:cNvSpPr>
          <p:nvPr/>
        </p:nvSpPr>
        <p:spPr bwMode="auto">
          <a:xfrm>
            <a:off x="1909763" y="3754438"/>
            <a:ext cx="504825" cy="5588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9688" y="1628775"/>
            <a:ext cx="3779838" cy="4246563"/>
          </a:xfrm>
          <a:prstGeom prst="rect">
            <a:avLst/>
          </a:prstGeom>
          <a:noFill/>
          <a:ln w="9525" cap="flat" cmpd="sng" algn="ctr">
            <a:solidFill>
              <a:srgbClr val="6C4C8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52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5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05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05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05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5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88" grpId="0" build="p" animBg="1"/>
      <p:bldP spid="90530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4"/>
          <p:cNvSpPr>
            <a:spLocks noChangeArrowheads="1"/>
          </p:cNvSpPr>
          <p:nvPr/>
        </p:nvSpPr>
        <p:spPr bwMode="auto">
          <a:xfrm>
            <a:off x="827088" y="201613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</a:p>
        </p:txBody>
      </p:sp>
      <p:sp>
        <p:nvSpPr>
          <p:cNvPr id="987141" name="Rectangle 5"/>
          <p:cNvSpPr>
            <a:spLocks noChangeArrowheads="1"/>
          </p:cNvSpPr>
          <p:nvPr/>
        </p:nvSpPr>
        <p:spPr bwMode="auto">
          <a:xfrm>
            <a:off x="4013200" y="1412875"/>
            <a:ext cx="5140325" cy="3900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详细归纳：</a:t>
            </a:r>
          </a:p>
          <a:p>
            <a:pPr marL="263525" marR="0" lvl="0" indent="-26352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接着，退回一步，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退到前一次刚访问过的顶点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，看是否还有其它没有被访问的邻接顶点。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如果有，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则访问此顶点，之后再从此顶点出发，进行与前述类似的访问；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如果没有，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就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再退回一步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进行搜索。重复上述过程，直到连通图中所有顶点都被访问过为止。</a:t>
            </a:r>
          </a:p>
        </p:txBody>
      </p:sp>
      <p:grpSp>
        <p:nvGrpSpPr>
          <p:cNvPr id="88068" name="Group 23"/>
          <p:cNvGrpSpPr/>
          <p:nvPr/>
        </p:nvGrpSpPr>
        <p:grpSpPr>
          <a:xfrm>
            <a:off x="98425" y="1916113"/>
            <a:ext cx="3752850" cy="3241675"/>
            <a:chOff x="0" y="436"/>
            <a:chExt cx="2364" cy="3130"/>
          </a:xfrm>
        </p:grpSpPr>
        <p:graphicFrame>
          <p:nvGraphicFramePr>
            <p:cNvPr id="88071" name="Object 24"/>
            <p:cNvGraphicFramePr/>
            <p:nvPr/>
          </p:nvGraphicFramePr>
          <p:xfrm>
            <a:off x="204" y="436"/>
            <a:ext cx="2160" cy="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r:id="rId3" imgW="1458595" imgH="1234440" progId="Photoshop.Image.5">
                    <p:embed/>
                  </p:oleObj>
                </mc:Choice>
                <mc:Fallback>
                  <p:oleObj r:id="rId3" imgW="1458595" imgH="1234440" progId="Photoshop.Image.5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04" y="436"/>
                          <a:ext cx="2160" cy="31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AutoShape 25"/>
            <p:cNvSpPr>
              <a:spLocks noChangeArrowheads="1"/>
            </p:cNvSpPr>
            <p:nvPr/>
          </p:nvSpPr>
          <p:spPr bwMode="auto">
            <a:xfrm>
              <a:off x="0" y="919"/>
              <a:ext cx="624" cy="440"/>
            </a:xfrm>
            <a:prstGeom prst="wedgeEllipseCallout">
              <a:avLst>
                <a:gd name="adj1" fmla="val 32720"/>
                <a:gd name="adj2" fmla="val 136270"/>
              </a:avLst>
            </a:prstGeom>
            <a:solidFill>
              <a:srgbClr val="6C4C8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起点</a:t>
              </a:r>
            </a:p>
          </p:txBody>
        </p:sp>
      </p:grpSp>
      <p:sp>
        <p:nvSpPr>
          <p:cNvPr id="987162" name="Text Box 26"/>
          <p:cNvSpPr txBox="1"/>
          <p:nvPr/>
        </p:nvSpPr>
        <p:spPr>
          <a:xfrm>
            <a:off x="4017963" y="5373688"/>
            <a:ext cx="5135562" cy="519112"/>
          </a:xfrm>
          <a:prstGeom prst="rect">
            <a:avLst/>
          </a:prstGeom>
          <a:solidFill>
            <a:srgbClr val="EAEAEA"/>
          </a:solidFill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0" y="1412875"/>
            <a:ext cx="3851275" cy="44799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7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7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7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7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87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1" grpId="0" build="p" animBg="1"/>
      <p:bldP spid="9871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82" name="Rectangle 58"/>
          <p:cNvSpPr>
            <a:spLocks noChangeArrowheads="1"/>
          </p:cNvSpPr>
          <p:nvPr/>
        </p:nvSpPr>
        <p:spPr bwMode="auto">
          <a:xfrm>
            <a:off x="838200" y="271463"/>
            <a:ext cx="55340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</a:p>
        </p:txBody>
      </p:sp>
      <p:graphicFrame>
        <p:nvGraphicFramePr>
          <p:cNvPr id="66566" name="表格 66565"/>
          <p:cNvGraphicFramePr/>
          <p:nvPr/>
        </p:nvGraphicFramePr>
        <p:xfrm>
          <a:off x="952500" y="2085975"/>
          <a:ext cx="2819400" cy="3200400"/>
        </p:xfrm>
        <a:graphic>
          <a:graphicData uri="http://schemas.openxmlformats.org/drawingml/2006/table">
            <a:tbl>
              <a:tblPr/>
              <a:tblGrid>
                <a:gridCol w="43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6630" name="表格 66629"/>
          <p:cNvGraphicFramePr/>
          <p:nvPr/>
        </p:nvGraphicFramePr>
        <p:xfrm>
          <a:off x="4794250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646" name="表格 66645"/>
          <p:cNvGraphicFramePr/>
          <p:nvPr/>
        </p:nvGraphicFramePr>
        <p:xfrm>
          <a:off x="4413250" y="2541588"/>
          <a:ext cx="457200" cy="2779713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653" name="表格 66652"/>
          <p:cNvGraphicFramePr/>
          <p:nvPr/>
        </p:nvGraphicFramePr>
        <p:xfrm>
          <a:off x="53387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669" name="表格 66668"/>
          <p:cNvGraphicFramePr/>
          <p:nvPr/>
        </p:nvGraphicFramePr>
        <p:xfrm>
          <a:off x="58721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685" name="表格 66684"/>
          <p:cNvGraphicFramePr/>
          <p:nvPr/>
        </p:nvGraphicFramePr>
        <p:xfrm>
          <a:off x="6470650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701" name="表格 66700"/>
          <p:cNvGraphicFramePr/>
          <p:nvPr/>
        </p:nvGraphicFramePr>
        <p:xfrm>
          <a:off x="7091363" y="2532063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717" name="表格 66716"/>
          <p:cNvGraphicFramePr/>
          <p:nvPr/>
        </p:nvGraphicFramePr>
        <p:xfrm>
          <a:off x="77009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733" name="表格 66732"/>
          <p:cNvGraphicFramePr/>
          <p:nvPr/>
        </p:nvGraphicFramePr>
        <p:xfrm>
          <a:off x="8310563" y="2532063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2897" name="Text Box 273"/>
          <p:cNvSpPr txBox="1">
            <a:spLocks noChangeArrowheads="1"/>
          </p:cNvSpPr>
          <p:nvPr/>
        </p:nvSpPr>
        <p:spPr bwMode="auto">
          <a:xfrm>
            <a:off x="342900" y="2895600"/>
            <a:ext cx="533400" cy="1938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922898" name="Text Box 274"/>
          <p:cNvSpPr txBox="1">
            <a:spLocks noChangeArrowheads="1"/>
          </p:cNvSpPr>
          <p:nvPr/>
        </p:nvSpPr>
        <p:spPr bwMode="auto">
          <a:xfrm>
            <a:off x="5418138" y="1916113"/>
            <a:ext cx="27543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</a:p>
        </p:txBody>
      </p:sp>
      <p:sp>
        <p:nvSpPr>
          <p:cNvPr id="922902" name="Rectangle 278"/>
          <p:cNvSpPr>
            <a:spLocks noChangeArrowheads="1"/>
          </p:cNvSpPr>
          <p:nvPr/>
        </p:nvSpPr>
        <p:spPr bwMode="auto">
          <a:xfrm>
            <a:off x="4884738" y="1150938"/>
            <a:ext cx="42481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开辅助数组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</a:p>
        </p:txBody>
      </p:sp>
      <p:graphicFrame>
        <p:nvGraphicFramePr>
          <p:cNvPr id="66753" name="表格 66752"/>
          <p:cNvGraphicFramePr/>
          <p:nvPr/>
        </p:nvGraphicFramePr>
        <p:xfrm>
          <a:off x="952500" y="2074863"/>
          <a:ext cx="2819400" cy="3200400"/>
        </p:xfrm>
        <a:graphic>
          <a:graphicData uri="http://schemas.openxmlformats.org/drawingml/2006/table">
            <a:tbl>
              <a:tblPr/>
              <a:tblGrid>
                <a:gridCol w="43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22984" name="Oval 360"/>
          <p:cNvSpPr>
            <a:spLocks noChangeArrowheads="1"/>
          </p:cNvSpPr>
          <p:nvPr/>
        </p:nvSpPr>
        <p:spPr bwMode="auto">
          <a:xfrm>
            <a:off x="952500" y="30654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5" name="Oval 361"/>
          <p:cNvSpPr>
            <a:spLocks noChangeArrowheads="1"/>
          </p:cNvSpPr>
          <p:nvPr/>
        </p:nvSpPr>
        <p:spPr bwMode="auto">
          <a:xfrm>
            <a:off x="1409700" y="30654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6" name="Oval 362"/>
          <p:cNvSpPr>
            <a:spLocks noChangeArrowheads="1"/>
          </p:cNvSpPr>
          <p:nvPr/>
        </p:nvSpPr>
        <p:spPr bwMode="auto">
          <a:xfrm>
            <a:off x="952500" y="30654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7" name="Oval 363"/>
          <p:cNvSpPr>
            <a:spLocks noChangeArrowheads="1"/>
          </p:cNvSpPr>
          <p:nvPr/>
        </p:nvSpPr>
        <p:spPr bwMode="auto">
          <a:xfrm>
            <a:off x="1409700" y="30654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8" name="Oval 364"/>
          <p:cNvSpPr>
            <a:spLocks noChangeArrowheads="1"/>
          </p:cNvSpPr>
          <p:nvPr/>
        </p:nvSpPr>
        <p:spPr bwMode="auto">
          <a:xfrm>
            <a:off x="2933700" y="35226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9" name="Oval 365"/>
          <p:cNvSpPr>
            <a:spLocks noChangeArrowheads="1"/>
          </p:cNvSpPr>
          <p:nvPr/>
        </p:nvSpPr>
        <p:spPr bwMode="auto">
          <a:xfrm>
            <a:off x="2171700" y="26082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0" name="Oval 366"/>
          <p:cNvSpPr>
            <a:spLocks noChangeArrowheads="1"/>
          </p:cNvSpPr>
          <p:nvPr/>
        </p:nvSpPr>
        <p:spPr bwMode="auto">
          <a:xfrm>
            <a:off x="2171700" y="26082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1" name="Oval 367"/>
          <p:cNvSpPr>
            <a:spLocks noChangeArrowheads="1"/>
          </p:cNvSpPr>
          <p:nvPr/>
        </p:nvSpPr>
        <p:spPr bwMode="auto">
          <a:xfrm>
            <a:off x="3390900" y="3979863"/>
            <a:ext cx="381000" cy="30480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2" name="Oval 368"/>
          <p:cNvSpPr>
            <a:spLocks noChangeArrowheads="1"/>
          </p:cNvSpPr>
          <p:nvPr/>
        </p:nvSpPr>
        <p:spPr bwMode="auto">
          <a:xfrm>
            <a:off x="2933700" y="35226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3" name="Oval 369"/>
          <p:cNvSpPr>
            <a:spLocks noChangeArrowheads="1"/>
          </p:cNvSpPr>
          <p:nvPr/>
        </p:nvSpPr>
        <p:spPr bwMode="auto">
          <a:xfrm>
            <a:off x="2552700" y="26082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4" name="Oval 370"/>
          <p:cNvSpPr>
            <a:spLocks noChangeArrowheads="1"/>
          </p:cNvSpPr>
          <p:nvPr/>
        </p:nvSpPr>
        <p:spPr bwMode="auto">
          <a:xfrm>
            <a:off x="2552700" y="26082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82" grpId="0"/>
      <p:bldP spid="922897" grpId="0"/>
      <p:bldP spid="922898" grpId="0"/>
      <p:bldP spid="922902" grpId="0"/>
      <p:bldP spid="922984" grpId="0" animBg="1"/>
      <p:bldP spid="922985" grpId="0" animBg="1"/>
      <p:bldP spid="922986" grpId="0" animBg="1"/>
      <p:bldP spid="922987" grpId="0" animBg="1"/>
      <p:bldP spid="922988" grpId="0" animBg="1"/>
      <p:bldP spid="922989" grpId="0" animBg="1"/>
      <p:bldP spid="922990" grpId="0" animBg="1"/>
      <p:bldP spid="922991" grpId="0" animBg="1"/>
      <p:bldP spid="922992" grpId="0" animBg="1"/>
      <p:bldP spid="922993" grpId="0" animBg="1"/>
      <p:bldP spid="92299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773238"/>
            <a:ext cx="9151938" cy="3600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682" name="Rectangle 58"/>
          <p:cNvSpPr>
            <a:spLocks noChangeArrowheads="1"/>
          </p:cNvSpPr>
          <p:nvPr/>
        </p:nvSpPr>
        <p:spPr bwMode="auto">
          <a:xfrm>
            <a:off x="838200" y="271463"/>
            <a:ext cx="55340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</a:p>
        </p:txBody>
      </p:sp>
      <p:sp>
        <p:nvSpPr>
          <p:cNvPr id="922896" name="Rectangle 272"/>
          <p:cNvSpPr>
            <a:spLocks noChangeArrowheads="1"/>
          </p:cNvSpPr>
          <p:nvPr/>
        </p:nvSpPr>
        <p:spPr bwMode="auto">
          <a:xfrm>
            <a:off x="4824413" y="2843213"/>
            <a:ext cx="175260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</a:p>
        </p:txBody>
      </p:sp>
      <p:grpSp>
        <p:nvGrpSpPr>
          <p:cNvPr id="90117" name="Group 371"/>
          <p:cNvGrpSpPr/>
          <p:nvPr/>
        </p:nvGrpSpPr>
        <p:grpSpPr>
          <a:xfrm>
            <a:off x="312738" y="2030413"/>
            <a:ext cx="3935412" cy="3117850"/>
            <a:chOff x="22" y="572"/>
            <a:chExt cx="2172" cy="2820"/>
          </a:xfrm>
        </p:grpSpPr>
        <p:pic>
          <p:nvPicPr>
            <p:cNvPr id="87310" name="Picture 37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AEAEA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" y="572"/>
              <a:ext cx="2172" cy="2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70" name="Oval 373"/>
            <p:cNvSpPr>
              <a:spLocks noChangeArrowheads="1"/>
            </p:cNvSpPr>
            <p:nvPr/>
          </p:nvSpPr>
          <p:spPr bwMode="auto">
            <a:xfrm>
              <a:off x="431" y="1655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66871" name="Line 374"/>
            <p:cNvSpPr>
              <a:spLocks noChangeShapeType="1"/>
            </p:cNvSpPr>
            <p:nvPr/>
          </p:nvSpPr>
          <p:spPr bwMode="auto">
            <a:xfrm flipH="1">
              <a:off x="698" y="1110"/>
              <a:ext cx="270" cy="5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2" name="Line 375"/>
            <p:cNvSpPr>
              <a:spLocks noChangeShapeType="1"/>
            </p:cNvSpPr>
            <p:nvPr/>
          </p:nvSpPr>
          <p:spPr bwMode="auto">
            <a:xfrm>
              <a:off x="1247" y="944"/>
              <a:ext cx="635" cy="4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3" name="Line 376"/>
            <p:cNvSpPr>
              <a:spLocks noChangeShapeType="1"/>
            </p:cNvSpPr>
            <p:nvPr/>
          </p:nvSpPr>
          <p:spPr bwMode="auto">
            <a:xfrm>
              <a:off x="2018" y="1655"/>
              <a:ext cx="0" cy="82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4" name="Line 377"/>
            <p:cNvSpPr>
              <a:spLocks noChangeShapeType="1"/>
            </p:cNvSpPr>
            <p:nvPr/>
          </p:nvSpPr>
          <p:spPr bwMode="auto">
            <a:xfrm>
              <a:off x="1156" y="1072"/>
              <a:ext cx="92" cy="95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5" name="Line 378"/>
            <p:cNvSpPr>
              <a:spLocks noChangeShapeType="1"/>
            </p:cNvSpPr>
            <p:nvPr/>
          </p:nvSpPr>
          <p:spPr bwMode="auto">
            <a:xfrm>
              <a:off x="611" y="2062"/>
              <a:ext cx="138" cy="8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6" name="Line 379"/>
            <p:cNvSpPr>
              <a:spLocks noChangeShapeType="1"/>
            </p:cNvSpPr>
            <p:nvPr/>
          </p:nvSpPr>
          <p:spPr bwMode="auto">
            <a:xfrm flipH="1">
              <a:off x="886" y="2341"/>
              <a:ext cx="316" cy="6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7" name="Oval 380"/>
            <p:cNvSpPr>
              <a:spLocks noChangeArrowheads="1"/>
            </p:cNvSpPr>
            <p:nvPr/>
          </p:nvSpPr>
          <p:spPr bwMode="auto">
            <a:xfrm>
              <a:off x="954" y="708"/>
              <a:ext cx="318" cy="40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66878" name="Oval 381"/>
            <p:cNvSpPr>
              <a:spLocks noChangeArrowheads="1"/>
            </p:cNvSpPr>
            <p:nvPr/>
          </p:nvSpPr>
          <p:spPr bwMode="auto">
            <a:xfrm>
              <a:off x="1125" y="1979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66879" name="Oval 382"/>
            <p:cNvSpPr>
              <a:spLocks noChangeArrowheads="1"/>
            </p:cNvSpPr>
            <p:nvPr/>
          </p:nvSpPr>
          <p:spPr bwMode="auto">
            <a:xfrm>
              <a:off x="1839" y="1208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66880" name="Oval 383"/>
            <p:cNvSpPr>
              <a:spLocks noChangeArrowheads="1"/>
            </p:cNvSpPr>
            <p:nvPr/>
          </p:nvSpPr>
          <p:spPr bwMode="auto">
            <a:xfrm>
              <a:off x="631" y="2937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66881" name="Oval 384"/>
            <p:cNvSpPr>
              <a:spLocks noChangeArrowheads="1"/>
            </p:cNvSpPr>
            <p:nvPr/>
          </p:nvSpPr>
          <p:spPr bwMode="auto">
            <a:xfrm>
              <a:off x="1866" y="2497"/>
              <a:ext cx="318" cy="40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</a:t>
              </a:r>
            </a:p>
          </p:txBody>
        </p:sp>
      </p:grpSp>
      <p:sp>
        <p:nvSpPr>
          <p:cNvPr id="923009" name="Text Box 385"/>
          <p:cNvSpPr txBox="1"/>
          <p:nvPr/>
        </p:nvSpPr>
        <p:spPr>
          <a:xfrm>
            <a:off x="4886325" y="3448050"/>
            <a:ext cx="4267200" cy="519113"/>
          </a:xfrm>
          <a:prstGeom prst="rect">
            <a:avLst/>
          </a:prstGeom>
          <a:solidFill>
            <a:srgbClr val="E2D9EB"/>
          </a:solidFill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7466013" y="4513263"/>
            <a:ext cx="1692275" cy="460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235825" y="4694238"/>
            <a:ext cx="1922463" cy="4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019925" y="4865688"/>
            <a:ext cx="2138363" cy="587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732588" y="5049838"/>
            <a:ext cx="2425700" cy="107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2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96" grpId="0"/>
      <p:bldP spid="92300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2017713"/>
            <a:ext cx="9144000" cy="3714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204788" y="2349500"/>
            <a:ext cx="8783638" cy="312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DFS(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v){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为邻接矩阵类型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 visited[v] = true;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for(w = 0; w&lt;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w++)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依次检查邻接矩阵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所在的行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[v][w]!=0)&amp;&amp; (!visited[w]))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DFS(G, w);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//w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的邻接点，如果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未访问，则递归调用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9194" name="Rectangle 10"/>
          <p:cNvSpPr>
            <a:spLocks noChangeArrowheads="1"/>
          </p:cNvSpPr>
          <p:nvPr/>
        </p:nvSpPr>
        <p:spPr bwMode="auto">
          <a:xfrm>
            <a:off x="827088" y="212725"/>
            <a:ext cx="4752975" cy="53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算法如何编程？</a:t>
            </a:r>
          </a:p>
        </p:txBody>
      </p:sp>
      <p:sp>
        <p:nvSpPr>
          <p:cNvPr id="2" name="矩形 1"/>
          <p:cNvSpPr/>
          <p:nvPr/>
        </p:nvSpPr>
        <p:spPr>
          <a:xfrm>
            <a:off x="5937250" y="1231900"/>
            <a:ext cx="32067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可以用递归算法！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4202113"/>
            <a:ext cx="9144000" cy="2655888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63589" name="Picture 5" descr="自测图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8" y="1389063"/>
            <a:ext cx="6400800" cy="281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3590" name="Rectangle 6"/>
          <p:cNvSpPr>
            <a:spLocks noChangeArrowheads="1"/>
          </p:cNvSpPr>
          <p:nvPr/>
        </p:nvSpPr>
        <p:spPr bwMode="auto">
          <a:xfrm>
            <a:off x="2008188" y="28368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591" name="Rectangle 7"/>
          <p:cNvSpPr>
            <a:spLocks noChangeArrowheads="1"/>
          </p:cNvSpPr>
          <p:nvPr/>
        </p:nvSpPr>
        <p:spPr bwMode="auto">
          <a:xfrm>
            <a:off x="763588" y="149225"/>
            <a:ext cx="655320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：在图的邻接表中如何进行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</a:p>
        </p:txBody>
      </p:sp>
      <p:sp>
        <p:nvSpPr>
          <p:cNvPr id="963593" name="Text Box 9"/>
          <p:cNvSpPr txBox="1"/>
          <p:nvPr/>
        </p:nvSpPr>
        <p:spPr>
          <a:xfrm>
            <a:off x="4945063" y="5094288"/>
            <a:ext cx="342900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v0 → v1 → v2 → v3</a:t>
            </a:r>
          </a:p>
        </p:txBody>
      </p:sp>
      <p:sp>
        <p:nvSpPr>
          <p:cNvPr id="963594" name="Rectangle 10"/>
          <p:cNvSpPr>
            <a:spLocks noChangeArrowheads="1"/>
          </p:cNvSpPr>
          <p:nvPr/>
        </p:nvSpPr>
        <p:spPr bwMode="auto">
          <a:xfrm>
            <a:off x="4979988" y="4554538"/>
            <a:ext cx="1673225" cy="52387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</a:p>
        </p:txBody>
      </p:sp>
      <p:graphicFrame>
        <p:nvGraphicFramePr>
          <p:cNvPr id="68618" name="表格 68617"/>
          <p:cNvGraphicFramePr/>
          <p:nvPr/>
        </p:nvGraphicFramePr>
        <p:xfrm>
          <a:off x="1157288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630" name="表格 68629"/>
          <p:cNvGraphicFramePr/>
          <p:nvPr/>
        </p:nvGraphicFramePr>
        <p:xfrm>
          <a:off x="776288" y="4911725"/>
          <a:ext cx="457200" cy="18288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hlink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622" name="Text Box 38"/>
          <p:cNvSpPr txBox="1">
            <a:spLocks noChangeArrowheads="1"/>
          </p:cNvSpPr>
          <p:nvPr/>
        </p:nvSpPr>
        <p:spPr bwMode="auto">
          <a:xfrm>
            <a:off x="1116013" y="4273550"/>
            <a:ext cx="28829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</a:p>
        </p:txBody>
      </p:sp>
      <p:graphicFrame>
        <p:nvGraphicFramePr>
          <p:cNvPr id="68636" name="表格 68635"/>
          <p:cNvGraphicFramePr/>
          <p:nvPr/>
        </p:nvGraphicFramePr>
        <p:xfrm>
          <a:off x="17780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648" name="表格 68647"/>
          <p:cNvGraphicFramePr/>
          <p:nvPr/>
        </p:nvGraphicFramePr>
        <p:xfrm>
          <a:off x="2387600" y="4911725"/>
          <a:ext cx="392113" cy="1831975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78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660" name="表格 68659"/>
          <p:cNvGraphicFramePr/>
          <p:nvPr/>
        </p:nvGraphicFramePr>
        <p:xfrm>
          <a:off x="29972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8672" name="表格 68671"/>
          <p:cNvGraphicFramePr/>
          <p:nvPr/>
        </p:nvGraphicFramePr>
        <p:xfrm>
          <a:off x="36068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63672" name="Rectangle 88"/>
          <p:cNvSpPr>
            <a:spLocks noChangeArrowheads="1"/>
          </p:cNvSpPr>
          <p:nvPr/>
        </p:nvSpPr>
        <p:spPr bwMode="auto">
          <a:xfrm>
            <a:off x="5816600" y="935038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照样借用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963673" name="AutoShape 89"/>
          <p:cNvSpPr>
            <a:spLocks noChangeArrowheads="1"/>
          </p:cNvSpPr>
          <p:nvPr/>
        </p:nvSpPr>
        <p:spPr bwMode="auto">
          <a:xfrm>
            <a:off x="636588" y="2227263"/>
            <a:ext cx="990600" cy="457200"/>
          </a:xfrm>
          <a:prstGeom prst="wedgeEllipseCallout">
            <a:avLst>
              <a:gd name="adj1" fmla="val 108972"/>
              <a:gd name="adj2" fmla="val -122569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</a:p>
        </p:txBody>
      </p:sp>
      <p:sp>
        <p:nvSpPr>
          <p:cNvPr id="963674" name="Text Box 90"/>
          <p:cNvSpPr txBox="1">
            <a:spLocks noChangeArrowheads="1"/>
          </p:cNvSpPr>
          <p:nvPr/>
        </p:nvSpPr>
        <p:spPr bwMode="auto">
          <a:xfrm>
            <a:off x="1627188" y="1693863"/>
            <a:ext cx="304800" cy="2235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63676" name="Rectangle 92"/>
          <p:cNvSpPr>
            <a:spLocks noChangeArrowheads="1"/>
          </p:cNvSpPr>
          <p:nvPr/>
        </p:nvSpPr>
        <p:spPr bwMode="auto">
          <a:xfrm>
            <a:off x="3532188" y="1617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7" name="Rectangle 93"/>
          <p:cNvSpPr>
            <a:spLocks noChangeArrowheads="1"/>
          </p:cNvSpPr>
          <p:nvPr/>
        </p:nvSpPr>
        <p:spPr bwMode="auto">
          <a:xfrm>
            <a:off x="2008188" y="22272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8" name="Rectangle 94"/>
          <p:cNvSpPr>
            <a:spLocks noChangeArrowheads="1"/>
          </p:cNvSpPr>
          <p:nvPr/>
        </p:nvSpPr>
        <p:spPr bwMode="auto">
          <a:xfrm>
            <a:off x="3532188" y="1617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9" name="Rectangle 95"/>
          <p:cNvSpPr>
            <a:spLocks noChangeArrowheads="1"/>
          </p:cNvSpPr>
          <p:nvPr/>
        </p:nvSpPr>
        <p:spPr bwMode="auto">
          <a:xfrm>
            <a:off x="2008188" y="1617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0" name="Rectangle 96"/>
          <p:cNvSpPr>
            <a:spLocks noChangeArrowheads="1"/>
          </p:cNvSpPr>
          <p:nvPr/>
        </p:nvSpPr>
        <p:spPr bwMode="auto">
          <a:xfrm>
            <a:off x="2008188" y="1617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1" name="Rectangle 97"/>
          <p:cNvSpPr>
            <a:spLocks noChangeArrowheads="1"/>
          </p:cNvSpPr>
          <p:nvPr/>
        </p:nvSpPr>
        <p:spPr bwMode="auto">
          <a:xfrm>
            <a:off x="2008188" y="22272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2" name="Rectangle 98"/>
          <p:cNvSpPr>
            <a:spLocks noChangeArrowheads="1"/>
          </p:cNvSpPr>
          <p:nvPr/>
        </p:nvSpPr>
        <p:spPr bwMode="auto">
          <a:xfrm>
            <a:off x="6351588" y="2760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3" name="Rectangle 99"/>
          <p:cNvSpPr>
            <a:spLocks noChangeArrowheads="1"/>
          </p:cNvSpPr>
          <p:nvPr/>
        </p:nvSpPr>
        <p:spPr bwMode="auto">
          <a:xfrm>
            <a:off x="2084388" y="34464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4" name="Rectangle 100"/>
          <p:cNvSpPr>
            <a:spLocks noChangeArrowheads="1"/>
          </p:cNvSpPr>
          <p:nvPr/>
        </p:nvSpPr>
        <p:spPr bwMode="auto">
          <a:xfrm>
            <a:off x="2008188" y="28368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5" name="Rectangle 101"/>
          <p:cNvSpPr>
            <a:spLocks noChangeArrowheads="1"/>
          </p:cNvSpPr>
          <p:nvPr/>
        </p:nvSpPr>
        <p:spPr bwMode="auto">
          <a:xfrm>
            <a:off x="4979988" y="2227263"/>
            <a:ext cx="5334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6" name="Rectangle 102"/>
          <p:cNvSpPr>
            <a:spLocks noChangeArrowheads="1"/>
          </p:cNvSpPr>
          <p:nvPr/>
        </p:nvSpPr>
        <p:spPr bwMode="auto">
          <a:xfrm>
            <a:off x="4979988" y="22272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7" name="Rectangle 103"/>
          <p:cNvSpPr>
            <a:spLocks noChangeArrowheads="1"/>
          </p:cNvSpPr>
          <p:nvPr/>
        </p:nvSpPr>
        <p:spPr bwMode="auto">
          <a:xfrm>
            <a:off x="6351588" y="2760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6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3590" grpId="0" animBg="1"/>
      <p:bldP spid="963593" grpId="0"/>
      <p:bldP spid="963594" grpId="0"/>
      <p:bldP spid="963622" grpId="0"/>
      <p:bldP spid="963672" grpId="0"/>
      <p:bldP spid="963673" grpId="0" animBg="1"/>
      <p:bldP spid="963674" grpId="0"/>
      <p:bldP spid="963676" grpId="0" animBg="1"/>
      <p:bldP spid="963677" grpId="0" animBg="1"/>
      <p:bldP spid="963678" grpId="0" animBg="1"/>
      <p:bldP spid="963679" grpId="0" animBg="1"/>
      <p:bldP spid="963680" grpId="0" animBg="1"/>
      <p:bldP spid="963681" grpId="0" animBg="1"/>
      <p:bldP spid="963682" grpId="0" animBg="1"/>
      <p:bldP spid="963683" grpId="0" animBg="1"/>
      <p:bldP spid="963684" grpId="0" animBg="1"/>
      <p:bldP spid="963685" grpId="0" animBg="1"/>
      <p:bldP spid="963686" grpId="0" animBg="1"/>
      <p:bldP spid="96368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700213"/>
            <a:ext cx="9144000" cy="4433887"/>
            <a:chOff x="0" y="1700213"/>
            <a:chExt cx="9144000" cy="4433887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1700213"/>
              <a:ext cx="9144000" cy="4151312"/>
            </a:xfrm>
            <a:prstGeom prst="rect">
              <a:avLst/>
            </a:prstGeom>
            <a:solidFill>
              <a:srgbClr val="E2D9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0" y="6040438"/>
              <a:ext cx="9144000" cy="9366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64613" name="Rectangle 5"/>
          <p:cNvSpPr>
            <a:spLocks noChangeArrowheads="1"/>
          </p:cNvSpPr>
          <p:nvPr/>
        </p:nvSpPr>
        <p:spPr bwMode="auto">
          <a:xfrm>
            <a:off x="736600" y="231775"/>
            <a:ext cx="6283325" cy="53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：邻接表的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算法如何编程？</a:t>
            </a:r>
          </a:p>
        </p:txBody>
      </p:sp>
      <p:sp>
        <p:nvSpPr>
          <p:cNvPr id="964615" name="Rectangle 7"/>
          <p:cNvSpPr>
            <a:spLocks noChangeArrowheads="1"/>
          </p:cNvSpPr>
          <p:nvPr/>
        </p:nvSpPr>
        <p:spPr bwMode="auto">
          <a:xfrm>
            <a:off x="133350" y="1844675"/>
            <a:ext cx="9010650" cy="4006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DFS(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v){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为邻接表类型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 visited[v] = true;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//p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的边链表的第一个边结点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while(p!=NULL){              	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边结点非空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w=p-&gt;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	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if(!visited[w])  DFS(G, w); 	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未访问，则递归调用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p=p-&gt;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     //p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指向下一个边结点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</p:txBody>
      </p:sp>
      <p:sp>
        <p:nvSpPr>
          <p:cNvPr id="69638" name="Rectangle 15"/>
          <p:cNvSpPr>
            <a:spLocks noChangeArrowheads="1"/>
          </p:cNvSpPr>
          <p:nvPr/>
        </p:nvSpPr>
        <p:spPr bwMode="auto">
          <a:xfrm>
            <a:off x="6011863" y="1052513"/>
            <a:ext cx="294957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仍可用递归算法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221163"/>
            <a:ext cx="9144000" cy="216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4699" name="Rectangle 11"/>
          <p:cNvSpPr>
            <a:spLocks noChangeArrowheads="1"/>
          </p:cNvSpPr>
          <p:nvPr/>
        </p:nvSpPr>
        <p:spPr bwMode="auto">
          <a:xfrm>
            <a:off x="1592263" y="1274763"/>
            <a:ext cx="7218363" cy="2709863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来表示图，遍历图中每一个顶点都要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从头扫描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该顶点所在行，时间复杂度为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来表示图，虽然有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个表结点，但只需扫描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个结点即可完成遍历，加上访问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个头结点的时间，时间复杂度为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754701" name="Rectangle 13"/>
          <p:cNvSpPr>
            <a:spLocks noChangeArrowheads="1"/>
          </p:cNvSpPr>
          <p:nvPr/>
        </p:nvSpPr>
        <p:spPr bwMode="auto">
          <a:xfrm>
            <a:off x="684213" y="4365625"/>
            <a:ext cx="8280400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结论：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稠密图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适于在邻接矩阵上进行深度遍历；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稀疏图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适于在邻接表上进行深度遍历。</a:t>
            </a:r>
          </a:p>
        </p:txBody>
      </p:sp>
      <p:sp>
        <p:nvSpPr>
          <p:cNvPr id="70661" name="Rectangle 15"/>
          <p:cNvSpPr>
            <a:spLocks noChangeArrowheads="1"/>
          </p:cNvSpPr>
          <p:nvPr/>
        </p:nvSpPr>
        <p:spPr bwMode="auto">
          <a:xfrm>
            <a:off x="914400" y="2095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算法效率分析</a:t>
            </a:r>
          </a:p>
        </p:txBody>
      </p:sp>
      <p:grpSp>
        <p:nvGrpSpPr>
          <p:cNvPr id="93190" name="Group 32"/>
          <p:cNvGrpSpPr/>
          <p:nvPr/>
        </p:nvGrpSpPr>
        <p:grpSpPr>
          <a:xfrm>
            <a:off x="447675" y="2636838"/>
            <a:ext cx="914400" cy="914400"/>
            <a:chOff x="6528170" y="3281715"/>
            <a:chExt cx="914400" cy="914400"/>
          </a:xfrm>
        </p:grpSpPr>
        <p:sp>
          <p:nvSpPr>
            <p:cNvPr id="22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2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3191" name="Group 31"/>
          <p:cNvGrpSpPr/>
          <p:nvPr/>
        </p:nvGrpSpPr>
        <p:grpSpPr>
          <a:xfrm>
            <a:off x="447675" y="1362075"/>
            <a:ext cx="914400" cy="914400"/>
            <a:chOff x="6528170" y="1885071"/>
            <a:chExt cx="914400" cy="914400"/>
          </a:xfrm>
        </p:grpSpPr>
        <p:sp>
          <p:nvSpPr>
            <p:cNvPr id="31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2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33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54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54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754699" grpId="0" build="p"/>
      <p:bldP spid="7547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373063" y="973138"/>
            <a:ext cx="8532813" cy="511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：与该顶点相关联的边的数目，记为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TD(v)</a:t>
            </a:r>
          </a:p>
        </p:txBody>
      </p:sp>
      <p:sp>
        <p:nvSpPr>
          <p:cNvPr id="943109" name="Rectangle 5"/>
          <p:cNvSpPr>
            <a:spLocks noChangeArrowheads="1"/>
          </p:cNvSpPr>
          <p:nvPr/>
        </p:nvSpPr>
        <p:spPr bwMode="auto">
          <a:xfrm>
            <a:off x="373063" y="1660525"/>
            <a:ext cx="8093075" cy="152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顶点的度等于该顶点的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之和。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的入度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为终点的有向边的条数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记作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ID(v)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的出度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为始点的有向边的条数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OD(v)</a:t>
            </a:r>
          </a:p>
        </p:txBody>
      </p:sp>
      <p:sp>
        <p:nvSpPr>
          <p:cNvPr id="943110" name="Text Box 6"/>
          <p:cNvSpPr txBox="1">
            <a:spLocks noChangeArrowheads="1"/>
          </p:cNvSpPr>
          <p:nvPr/>
        </p:nvSpPr>
        <p:spPr bwMode="auto">
          <a:xfrm>
            <a:off x="387350" y="3616325"/>
            <a:ext cx="8380413" cy="1103313"/>
          </a:xfrm>
          <a:prstGeom prst="roundRect">
            <a:avLst>
              <a:gd name="adj" fmla="val 9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666750" indent="-666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666750" marR="0" lvl="0" indent="-666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当有向图中仅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个顶点的入度为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其余顶点的入度均为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，此时是何形状？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6450013" y="5141913"/>
            <a:ext cx="2057400" cy="1398587"/>
            <a:chOff x="1249" y="3072"/>
            <a:chExt cx="1055" cy="672"/>
          </a:xfrm>
        </p:grpSpPr>
        <p:sp>
          <p:nvSpPr>
            <p:cNvPr id="12294" name="Oval 8"/>
            <p:cNvSpPr>
              <a:spLocks noChangeArrowheads="1"/>
            </p:cNvSpPr>
            <p:nvPr/>
          </p:nvSpPr>
          <p:spPr bwMode="auto">
            <a:xfrm>
              <a:off x="1825" y="3072"/>
              <a:ext cx="142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5" name="Line 9"/>
            <p:cNvSpPr>
              <a:spLocks noChangeShapeType="1"/>
            </p:cNvSpPr>
            <p:nvPr/>
          </p:nvSpPr>
          <p:spPr bwMode="auto">
            <a:xfrm flipH="1">
              <a:off x="1632" y="3168"/>
              <a:ext cx="192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6" name="Oval 10"/>
            <p:cNvSpPr>
              <a:spLocks noChangeArrowheads="1"/>
            </p:cNvSpPr>
            <p:nvPr/>
          </p:nvSpPr>
          <p:spPr bwMode="auto">
            <a:xfrm>
              <a:off x="1489" y="3312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7" name="Oval 11"/>
            <p:cNvSpPr>
              <a:spLocks noChangeArrowheads="1"/>
            </p:cNvSpPr>
            <p:nvPr/>
          </p:nvSpPr>
          <p:spPr bwMode="auto">
            <a:xfrm>
              <a:off x="1249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8" name="Line 12"/>
            <p:cNvSpPr>
              <a:spLocks noChangeShapeType="1"/>
            </p:cNvSpPr>
            <p:nvPr/>
          </p:nvSpPr>
          <p:spPr bwMode="auto">
            <a:xfrm flipH="1">
              <a:off x="1345" y="3408"/>
              <a:ext cx="144" cy="19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9" name="Line 13"/>
            <p:cNvSpPr>
              <a:spLocks noChangeShapeType="1"/>
            </p:cNvSpPr>
            <p:nvPr/>
          </p:nvSpPr>
          <p:spPr bwMode="auto">
            <a:xfrm>
              <a:off x="1634" y="3456"/>
              <a:ext cx="144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0" name="Oval 14"/>
            <p:cNvSpPr>
              <a:spLocks noChangeArrowheads="1"/>
            </p:cNvSpPr>
            <p:nvPr/>
          </p:nvSpPr>
          <p:spPr bwMode="auto">
            <a:xfrm>
              <a:off x="1872" y="3402"/>
              <a:ext cx="143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1" name="Line 15"/>
            <p:cNvSpPr>
              <a:spLocks noChangeShapeType="1"/>
            </p:cNvSpPr>
            <p:nvPr/>
          </p:nvSpPr>
          <p:spPr bwMode="auto">
            <a:xfrm>
              <a:off x="1920" y="3216"/>
              <a:ext cx="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2" name="Oval 16"/>
            <p:cNvSpPr>
              <a:spLocks noChangeArrowheads="1"/>
            </p:cNvSpPr>
            <p:nvPr/>
          </p:nvSpPr>
          <p:spPr bwMode="auto">
            <a:xfrm>
              <a:off x="2160" y="3360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3" name="Oval 17"/>
            <p:cNvSpPr>
              <a:spLocks noChangeArrowheads="1"/>
            </p:cNvSpPr>
            <p:nvPr/>
          </p:nvSpPr>
          <p:spPr bwMode="auto">
            <a:xfrm>
              <a:off x="1730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4" name="Line 18"/>
            <p:cNvSpPr>
              <a:spLocks noChangeShapeType="1"/>
            </p:cNvSpPr>
            <p:nvPr/>
          </p:nvSpPr>
          <p:spPr bwMode="auto">
            <a:xfrm>
              <a:off x="1968" y="3168"/>
              <a:ext cx="24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3123" name="Rectangle 19"/>
          <p:cNvSpPr>
            <a:spLocks noChangeArrowheads="1"/>
          </p:cNvSpPr>
          <p:nvPr/>
        </p:nvSpPr>
        <p:spPr bwMode="auto">
          <a:xfrm>
            <a:off x="412750" y="4987925"/>
            <a:ext cx="5572125" cy="581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是树！而且是一棵有向树！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4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43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43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9" grpId="0" build="p"/>
      <p:bldP spid="943110" grpId="0" animBg="1"/>
      <p:bldP spid="9431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0" y="2133600"/>
            <a:ext cx="9144000" cy="33829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11" name="Rectangle 23"/>
          <p:cNvSpPr>
            <a:spLocks noChangeArrowheads="1"/>
          </p:cNvSpPr>
          <p:nvPr/>
        </p:nvSpPr>
        <p:spPr bwMode="auto">
          <a:xfrm>
            <a:off x="398463" y="1081088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基本思想：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仿树的层次遍历过程</a:t>
            </a:r>
          </a:p>
        </p:txBody>
      </p:sp>
      <p:sp>
        <p:nvSpPr>
          <p:cNvPr id="71684" name="Rectangle 60"/>
          <p:cNvSpPr>
            <a:spLocks noChangeArrowheads="1"/>
          </p:cNvSpPr>
          <p:nvPr/>
        </p:nvSpPr>
        <p:spPr bwMode="auto">
          <a:xfrm>
            <a:off x="871538" y="185738"/>
            <a:ext cx="9104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BFS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Breadth_First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Search)</a:t>
            </a:r>
          </a:p>
        </p:txBody>
      </p:sp>
      <p:sp>
        <p:nvSpPr>
          <p:cNvPr id="908350" name="Text Box 62"/>
          <p:cNvSpPr txBox="1"/>
          <p:nvPr/>
        </p:nvSpPr>
        <p:spPr>
          <a:xfrm>
            <a:off x="5175250" y="3427413"/>
            <a:ext cx="6096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b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v1</a:t>
            </a:r>
          </a:p>
        </p:txBody>
      </p:sp>
      <p:grpSp>
        <p:nvGrpSpPr>
          <p:cNvPr id="2" name="Group 63"/>
          <p:cNvGrpSpPr/>
          <p:nvPr/>
        </p:nvGrpSpPr>
        <p:grpSpPr>
          <a:xfrm>
            <a:off x="628650" y="2667000"/>
            <a:ext cx="3651250" cy="2209800"/>
            <a:chOff x="192" y="2182"/>
            <a:chExt cx="2400" cy="1632"/>
          </a:xfrm>
        </p:grpSpPr>
        <p:sp>
          <p:nvSpPr>
            <p:cNvPr id="71687" name="Oval 64"/>
            <p:cNvSpPr>
              <a:spLocks noChangeArrowheads="1"/>
            </p:cNvSpPr>
            <p:nvPr/>
          </p:nvSpPr>
          <p:spPr bwMode="auto">
            <a:xfrm>
              <a:off x="928" y="2182"/>
              <a:ext cx="334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71688" name="Oval 65"/>
            <p:cNvSpPr>
              <a:spLocks noChangeArrowheads="1"/>
            </p:cNvSpPr>
            <p:nvPr/>
          </p:nvSpPr>
          <p:spPr bwMode="auto">
            <a:xfrm>
              <a:off x="541" y="2584"/>
              <a:ext cx="336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71689" name="Oval 66"/>
            <p:cNvSpPr>
              <a:spLocks noChangeArrowheads="1"/>
            </p:cNvSpPr>
            <p:nvPr/>
          </p:nvSpPr>
          <p:spPr bwMode="auto">
            <a:xfrm>
              <a:off x="1853" y="2542"/>
              <a:ext cx="328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71690" name="Oval 67"/>
            <p:cNvSpPr>
              <a:spLocks noChangeArrowheads="1"/>
            </p:cNvSpPr>
            <p:nvPr/>
          </p:nvSpPr>
          <p:spPr bwMode="auto">
            <a:xfrm>
              <a:off x="618" y="3432"/>
              <a:ext cx="333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</a:p>
          </p:txBody>
        </p:sp>
        <p:sp>
          <p:nvSpPr>
            <p:cNvPr id="71691" name="Line 68"/>
            <p:cNvSpPr>
              <a:spLocks noChangeShapeType="1"/>
            </p:cNvSpPr>
            <p:nvPr/>
          </p:nvSpPr>
          <p:spPr bwMode="auto">
            <a:xfrm>
              <a:off x="1262" y="2384"/>
              <a:ext cx="597" cy="2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2" name="Line 69"/>
            <p:cNvSpPr>
              <a:spLocks noChangeShapeType="1"/>
            </p:cNvSpPr>
            <p:nvPr/>
          </p:nvSpPr>
          <p:spPr bwMode="auto">
            <a:xfrm flipH="1">
              <a:off x="765" y="2429"/>
              <a:ext cx="163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3" name="Line 70"/>
            <p:cNvSpPr>
              <a:spLocks noChangeShapeType="1"/>
            </p:cNvSpPr>
            <p:nvPr/>
          </p:nvSpPr>
          <p:spPr bwMode="auto">
            <a:xfrm>
              <a:off x="827" y="2924"/>
              <a:ext cx="97" cy="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4" name="Line 71"/>
            <p:cNvSpPr>
              <a:spLocks noChangeShapeType="1"/>
            </p:cNvSpPr>
            <p:nvPr/>
          </p:nvSpPr>
          <p:spPr bwMode="auto">
            <a:xfrm>
              <a:off x="2140" y="2815"/>
              <a:ext cx="218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5" name="Line 72"/>
            <p:cNvSpPr>
              <a:spLocks noChangeShapeType="1"/>
            </p:cNvSpPr>
            <p:nvPr/>
          </p:nvSpPr>
          <p:spPr bwMode="auto">
            <a:xfrm flipH="1">
              <a:off x="1853" y="2894"/>
              <a:ext cx="109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6" name="Oval 73"/>
            <p:cNvSpPr>
              <a:spLocks noChangeArrowheads="1"/>
            </p:cNvSpPr>
            <p:nvPr/>
          </p:nvSpPr>
          <p:spPr bwMode="auto">
            <a:xfrm>
              <a:off x="2264" y="3070"/>
              <a:ext cx="328" cy="383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</a:p>
          </p:txBody>
        </p:sp>
        <p:sp>
          <p:nvSpPr>
            <p:cNvPr id="71697" name="Oval 74"/>
            <p:cNvSpPr>
              <a:spLocks noChangeArrowheads="1"/>
            </p:cNvSpPr>
            <p:nvPr/>
          </p:nvSpPr>
          <p:spPr bwMode="auto">
            <a:xfrm>
              <a:off x="1621" y="3082"/>
              <a:ext cx="336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</a:p>
          </p:txBody>
        </p:sp>
        <p:sp>
          <p:nvSpPr>
            <p:cNvPr id="71698" name="Oval 75"/>
            <p:cNvSpPr>
              <a:spLocks noChangeArrowheads="1"/>
            </p:cNvSpPr>
            <p:nvPr/>
          </p:nvSpPr>
          <p:spPr bwMode="auto">
            <a:xfrm>
              <a:off x="192" y="3009"/>
              <a:ext cx="328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71699" name="Oval 76"/>
            <p:cNvSpPr>
              <a:spLocks noChangeArrowheads="1"/>
            </p:cNvSpPr>
            <p:nvPr/>
          </p:nvSpPr>
          <p:spPr bwMode="auto">
            <a:xfrm>
              <a:off x="890" y="2969"/>
              <a:ext cx="328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  <p:sp>
          <p:nvSpPr>
            <p:cNvPr id="71700" name="Line 77"/>
            <p:cNvSpPr>
              <a:spLocks noChangeShapeType="1"/>
            </p:cNvSpPr>
            <p:nvPr/>
          </p:nvSpPr>
          <p:spPr bwMode="auto">
            <a:xfrm flipH="1">
              <a:off x="386" y="2775"/>
              <a:ext cx="154" cy="2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01" name="Line 78"/>
            <p:cNvSpPr>
              <a:spLocks noChangeShapeType="1"/>
            </p:cNvSpPr>
            <p:nvPr/>
          </p:nvSpPr>
          <p:spPr bwMode="auto">
            <a:xfrm>
              <a:off x="480" y="3351"/>
              <a:ext cx="138" cy="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02" name="Line 79"/>
            <p:cNvSpPr>
              <a:spLocks noChangeShapeType="1"/>
            </p:cNvSpPr>
            <p:nvPr/>
          </p:nvSpPr>
          <p:spPr bwMode="auto">
            <a:xfrm flipH="1">
              <a:off x="892" y="3327"/>
              <a:ext cx="76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08368" name="Rectangle 80"/>
          <p:cNvSpPr>
            <a:spLocks noChangeArrowheads="1"/>
          </p:cNvSpPr>
          <p:nvPr/>
        </p:nvSpPr>
        <p:spPr bwMode="auto">
          <a:xfrm>
            <a:off x="5203825" y="2878138"/>
            <a:ext cx="1639888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 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</a:p>
        </p:txBody>
      </p:sp>
      <p:sp>
        <p:nvSpPr>
          <p:cNvPr id="908369" name="Rectangle 81"/>
          <p:cNvSpPr>
            <a:spLocks noChangeArrowheads="1"/>
          </p:cNvSpPr>
          <p:nvPr/>
        </p:nvSpPr>
        <p:spPr bwMode="auto">
          <a:xfrm>
            <a:off x="5556250" y="3427413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908370" name="Rectangle 82"/>
          <p:cNvSpPr>
            <a:spLocks noChangeArrowheads="1"/>
          </p:cNvSpPr>
          <p:nvPr/>
        </p:nvSpPr>
        <p:spPr bwMode="auto">
          <a:xfrm>
            <a:off x="7308850" y="3427413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sp>
        <p:nvSpPr>
          <p:cNvPr id="908371" name="Rectangle 83"/>
          <p:cNvSpPr>
            <a:spLocks noChangeArrowheads="1"/>
          </p:cNvSpPr>
          <p:nvPr/>
        </p:nvSpPr>
        <p:spPr bwMode="auto">
          <a:xfrm>
            <a:off x="6353175" y="4013200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</a:p>
        </p:txBody>
      </p:sp>
      <p:grpSp>
        <p:nvGrpSpPr>
          <p:cNvPr id="3" name="Group 84"/>
          <p:cNvGrpSpPr/>
          <p:nvPr/>
        </p:nvGrpSpPr>
        <p:grpSpPr>
          <a:xfrm>
            <a:off x="6013450" y="3427413"/>
            <a:ext cx="1428750" cy="579437"/>
            <a:chOff x="3467" y="1219"/>
            <a:chExt cx="900" cy="365"/>
          </a:xfrm>
        </p:grpSpPr>
        <p:sp>
          <p:nvSpPr>
            <p:cNvPr id="908373" name="Rectangle 85"/>
            <p:cNvSpPr>
              <a:spLocks noChangeArrowheads="1"/>
            </p:cNvSpPr>
            <p:nvPr/>
          </p:nvSpPr>
          <p:spPr bwMode="auto">
            <a:xfrm>
              <a:off x="3718" y="1219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908374" name="Rectangle 86"/>
            <p:cNvSpPr>
              <a:spLocks noChangeArrowheads="1"/>
            </p:cNvSpPr>
            <p:nvPr/>
          </p:nvSpPr>
          <p:spPr bwMode="auto">
            <a:xfrm>
              <a:off x="3467" y="1219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908375" name="Rectangle 87"/>
            <p:cNvSpPr>
              <a:spLocks noChangeArrowheads="1"/>
            </p:cNvSpPr>
            <p:nvPr/>
          </p:nvSpPr>
          <p:spPr bwMode="auto">
            <a:xfrm>
              <a:off x="3995" y="1219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</p:grpSp>
      <p:grpSp>
        <p:nvGrpSpPr>
          <p:cNvPr id="4" name="Group 88"/>
          <p:cNvGrpSpPr/>
          <p:nvPr/>
        </p:nvGrpSpPr>
        <p:grpSpPr>
          <a:xfrm>
            <a:off x="5192713" y="4013200"/>
            <a:ext cx="1371600" cy="579438"/>
            <a:chOff x="3024" y="1584"/>
            <a:chExt cx="864" cy="365"/>
          </a:xfrm>
        </p:grpSpPr>
        <p:sp>
          <p:nvSpPr>
            <p:cNvPr id="908377" name="Rectangle 89"/>
            <p:cNvSpPr>
              <a:spLocks noChangeArrowheads="1"/>
            </p:cNvSpPr>
            <p:nvPr/>
          </p:nvSpPr>
          <p:spPr bwMode="auto">
            <a:xfrm>
              <a:off x="3275" y="1584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908378" name="Rectangle 90"/>
            <p:cNvSpPr>
              <a:spLocks noChangeArrowheads="1"/>
            </p:cNvSpPr>
            <p:nvPr/>
          </p:nvSpPr>
          <p:spPr bwMode="auto">
            <a:xfrm>
              <a:off x="3024" y="1584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908379" name="Rectangle 91"/>
            <p:cNvSpPr>
              <a:spLocks noChangeArrowheads="1"/>
            </p:cNvSpPr>
            <p:nvPr/>
          </p:nvSpPr>
          <p:spPr bwMode="auto">
            <a:xfrm>
              <a:off x="3516" y="1584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</a:p>
          </p:txBody>
        </p:sp>
      </p:grpSp>
      <p:grpSp>
        <p:nvGrpSpPr>
          <p:cNvPr id="5" name="Group 92"/>
          <p:cNvGrpSpPr/>
          <p:nvPr/>
        </p:nvGrpSpPr>
        <p:grpSpPr>
          <a:xfrm>
            <a:off x="6716713" y="4013200"/>
            <a:ext cx="1428750" cy="579438"/>
            <a:chOff x="3527" y="1795"/>
            <a:chExt cx="900" cy="365"/>
          </a:xfrm>
        </p:grpSpPr>
        <p:sp>
          <p:nvSpPr>
            <p:cNvPr id="908381" name="Rectangle 93"/>
            <p:cNvSpPr>
              <a:spLocks noChangeArrowheads="1"/>
            </p:cNvSpPr>
            <p:nvPr/>
          </p:nvSpPr>
          <p:spPr bwMode="auto">
            <a:xfrm>
              <a:off x="3803" y="1795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908382" name="Rectangle 94"/>
            <p:cNvSpPr>
              <a:spLocks noChangeArrowheads="1"/>
            </p:cNvSpPr>
            <p:nvPr/>
          </p:nvSpPr>
          <p:spPr bwMode="auto">
            <a:xfrm>
              <a:off x="3527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</a:p>
          </p:txBody>
        </p:sp>
        <p:sp>
          <p:nvSpPr>
            <p:cNvPr id="908383" name="Rectangle 95"/>
            <p:cNvSpPr>
              <a:spLocks noChangeArrowheads="1"/>
            </p:cNvSpPr>
            <p:nvPr/>
          </p:nvSpPr>
          <p:spPr bwMode="auto">
            <a:xfrm>
              <a:off x="4055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</a:p>
          </p:txBody>
        </p:sp>
      </p:grpSp>
      <p:grpSp>
        <p:nvGrpSpPr>
          <p:cNvPr id="6" name="Group 96"/>
          <p:cNvGrpSpPr/>
          <p:nvPr/>
        </p:nvGrpSpPr>
        <p:grpSpPr>
          <a:xfrm>
            <a:off x="7935913" y="4013200"/>
            <a:ext cx="990600" cy="579438"/>
            <a:chOff x="4331" y="1795"/>
            <a:chExt cx="624" cy="365"/>
          </a:xfrm>
        </p:grpSpPr>
        <p:sp>
          <p:nvSpPr>
            <p:cNvPr id="908385" name="Rectangle 97"/>
            <p:cNvSpPr>
              <a:spLocks noChangeArrowheads="1"/>
            </p:cNvSpPr>
            <p:nvPr/>
          </p:nvSpPr>
          <p:spPr bwMode="auto">
            <a:xfrm>
              <a:off x="4331" y="1795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</a:p>
          </p:txBody>
        </p:sp>
        <p:sp>
          <p:nvSpPr>
            <p:cNvPr id="908386" name="Rectangle 98"/>
            <p:cNvSpPr>
              <a:spLocks noChangeArrowheads="1"/>
            </p:cNvSpPr>
            <p:nvPr/>
          </p:nvSpPr>
          <p:spPr bwMode="auto">
            <a:xfrm>
              <a:off x="4583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</a:p>
          </p:txBody>
        </p:sp>
      </p:grpSp>
      <p:sp>
        <p:nvSpPr>
          <p:cNvPr id="908387" name="AutoShape 99"/>
          <p:cNvSpPr>
            <a:spLocks noChangeArrowheads="1"/>
          </p:cNvSpPr>
          <p:nvPr/>
        </p:nvSpPr>
        <p:spPr bwMode="auto">
          <a:xfrm>
            <a:off x="2932113" y="2373313"/>
            <a:ext cx="990600" cy="584200"/>
          </a:xfrm>
          <a:prstGeom prst="wedgeEllipseCallout">
            <a:avLst>
              <a:gd name="adj1" fmla="val -102130"/>
              <a:gd name="adj2" fmla="val 857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90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0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08311" grpId="0"/>
      <p:bldP spid="908350" grpId="0"/>
      <p:bldP spid="908368" grpId="0"/>
      <p:bldP spid="908369" grpId="0"/>
      <p:bldP spid="908370" grpId="0"/>
      <p:bldP spid="908371" grpId="0"/>
      <p:bldP spid="90838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>
              <a:buNone/>
            </a:pPr>
            <a:r>
              <a:rPr lang="zh-CN" altLang="en-US" dirty="0"/>
              <a:t>二叉树的层次遍历算法</a:t>
            </a:r>
          </a:p>
        </p:txBody>
      </p:sp>
      <p:pic>
        <p:nvPicPr>
          <p:cNvPr id="96259" name="Picture 2" descr="这里写图片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3" y="115888"/>
            <a:ext cx="3638550" cy="1573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0" name="Picture 4" descr="这里写图片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" y="1662113"/>
            <a:ext cx="8963025" cy="508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4"/>
          <p:cNvSpPr txBox="1"/>
          <p:nvPr/>
        </p:nvSpPr>
        <p:spPr>
          <a:xfrm>
            <a:off x="250825" y="765175"/>
            <a:ext cx="7921625" cy="1508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（</a:t>
            </a:r>
            <a:r>
              <a:rPr lang="en-US" altLang="zh-CN" sz="2000" b="1" dirty="0">
                <a:latin typeface="楷体_GB2312" charset="-122"/>
                <a:ea typeface="楷体_GB2312" charset="-122"/>
              </a:rPr>
              <a:t>1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访问</a:t>
            </a:r>
            <a:r>
              <a:rPr lang="en-US" altLang="zh-CN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T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，然后将</a:t>
            </a:r>
            <a:r>
              <a:rPr lang="en-US" altLang="zh-CN" sz="2000" b="1" i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T 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进队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。</a:t>
            </a: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（</a:t>
            </a:r>
            <a:r>
              <a:rPr lang="en-US" altLang="zh-CN" sz="2000" b="1" dirty="0">
                <a:latin typeface="楷体_GB2312" charset="-122"/>
                <a:ea typeface="楷体_GB2312" charset="-122"/>
              </a:rPr>
              <a:t>2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）只要队列不空，则重复下述处理：</a:t>
            </a: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   队头顶点</a:t>
            </a:r>
            <a:r>
              <a:rPr lang="en-US" altLang="zh-CN" sz="2000" b="1" i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u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出队；访问</a:t>
            </a:r>
            <a:r>
              <a:rPr lang="en-US" altLang="zh-CN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u</a:t>
            </a:r>
            <a:endParaRPr lang="zh-CN" altLang="en-US" sz="2000" b="1" dirty="0">
              <a:latin typeface="楷体_GB2312" charset="-122"/>
              <a:ea typeface="楷体_GB2312" charset="-122"/>
            </a:endParaRP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   将</a:t>
            </a:r>
            <a:r>
              <a:rPr lang="en-US" altLang="zh-CN" sz="2000" b="1" i="1" dirty="0">
                <a:latin typeface="楷体_GB2312" charset="-122"/>
                <a:ea typeface="楷体_GB2312" charset="-122"/>
              </a:rPr>
              <a:t>u 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的左孩子和右孩子分别入队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" y="2349500"/>
            <a:ext cx="8458200" cy="3671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void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Level_Traverse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(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BiTree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T){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二叉树的层次遍历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InitQueue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(Q);              	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辅助队列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Q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初始化，置空     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T);            		//T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进队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while(!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QueueEmpty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(Q)){   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队列非空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DeQueue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u);        	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队头元素出队并置为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u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cout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&lt;&lt;u;		                             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访问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if (p-&gt;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!=NULL)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if (p-&gt;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rchild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!=NULL)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rchild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);  }//while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}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9728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>
              <a:buNone/>
            </a:pPr>
            <a:r>
              <a:rPr lang="zh-CN" altLang="en-US" dirty="0"/>
              <a:t>二叉树的层次遍历算法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149725"/>
            <a:ext cx="9144000" cy="2232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707" name="Text Box 18"/>
          <p:cNvSpPr txBox="1">
            <a:spLocks noChangeArrowheads="1"/>
          </p:cNvSpPr>
          <p:nvPr/>
        </p:nvSpPr>
        <p:spPr bwMode="auto">
          <a:xfrm>
            <a:off x="601663" y="887413"/>
            <a:ext cx="8218488" cy="5127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简单归纳：</a:t>
            </a:r>
          </a:p>
        </p:txBody>
      </p:sp>
      <p:sp>
        <p:nvSpPr>
          <p:cNvPr id="907283" name="Rectangle 19"/>
          <p:cNvSpPr>
            <a:spLocks noChangeArrowheads="1"/>
          </p:cNvSpPr>
          <p:nvPr/>
        </p:nvSpPr>
        <p:spPr bwMode="auto">
          <a:xfrm>
            <a:off x="468313" y="4292600"/>
            <a:ext cx="8066088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广度优先搜索是一种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的搜索过程，每向前走一步可能访问一批顶点，不像深度优先搜索那样有回退的情况。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因此，广度优先搜索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不是一个递归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的过程，其算法也不是递归的。</a:t>
            </a:r>
          </a:p>
        </p:txBody>
      </p:sp>
      <p:sp>
        <p:nvSpPr>
          <p:cNvPr id="72709" name="Rectangle 21"/>
          <p:cNvSpPr>
            <a:spLocks noChangeArrowheads="1"/>
          </p:cNvSpPr>
          <p:nvPr/>
        </p:nvSpPr>
        <p:spPr bwMode="auto">
          <a:xfrm>
            <a:off x="827088" y="207963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广度优先搜索的步骤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579563" y="1690688"/>
            <a:ext cx="709612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在访问了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起始点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之后，依次访问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grpSp>
        <p:nvGrpSpPr>
          <p:cNvPr id="98311" name="Group 32"/>
          <p:cNvGrpSpPr/>
          <p:nvPr/>
        </p:nvGrpSpPr>
        <p:grpSpPr>
          <a:xfrm>
            <a:off x="696913" y="2482850"/>
            <a:ext cx="525462" cy="525463"/>
            <a:chOff x="6528170" y="3281715"/>
            <a:chExt cx="914400" cy="914400"/>
          </a:xfrm>
        </p:grpSpPr>
        <p:sp>
          <p:nvSpPr>
            <p:cNvPr id="30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1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32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312" name="Group 33"/>
          <p:cNvGrpSpPr/>
          <p:nvPr/>
        </p:nvGrpSpPr>
        <p:grpSpPr>
          <a:xfrm>
            <a:off x="696913" y="3335338"/>
            <a:ext cx="525462" cy="525462"/>
            <a:chOff x="6528170" y="4684221"/>
            <a:chExt cx="914400" cy="914400"/>
          </a:xfrm>
        </p:grpSpPr>
        <p:sp>
          <p:nvSpPr>
            <p:cNvPr id="39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0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rgbClr val="EEECE1"/>
            </a:solidFill>
          </p:grpSpPr>
          <p:sp>
            <p:nvSpPr>
              <p:cNvPr id="41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313" name="Group 31"/>
          <p:cNvGrpSpPr/>
          <p:nvPr/>
        </p:nvGrpSpPr>
        <p:grpSpPr>
          <a:xfrm>
            <a:off x="696913" y="1693863"/>
            <a:ext cx="525462" cy="525462"/>
            <a:chOff x="6528170" y="1885071"/>
            <a:chExt cx="914400" cy="914400"/>
          </a:xfrm>
        </p:grpSpPr>
        <p:sp>
          <p:nvSpPr>
            <p:cNvPr id="45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6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47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1573213" y="2457450"/>
            <a:ext cx="7096125" cy="5127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然后再依次访问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这些顶点中未被访问过的邻接点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1573213" y="3343275"/>
            <a:ext cx="709612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直到所有顶点都被访问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过为止。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0728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 bwMode="auto">
          <a:xfrm>
            <a:off x="-6350" y="3429000"/>
            <a:ext cx="9144000" cy="223202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1227138" y="1446213"/>
            <a:ext cx="7808913" cy="15509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从图中某个顶点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，然后将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只要队列不空，则重复下述处理。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734" name="Rectangle 5"/>
          <p:cNvSpPr>
            <a:spLocks noChangeArrowheads="1"/>
          </p:cNvSpPr>
          <p:nvPr/>
        </p:nvSpPr>
        <p:spPr bwMode="auto">
          <a:xfrm>
            <a:off x="755650" y="1555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grpSp>
        <p:nvGrpSpPr>
          <p:cNvPr id="99333" name="Group 32"/>
          <p:cNvGrpSpPr/>
          <p:nvPr/>
        </p:nvGrpSpPr>
        <p:grpSpPr>
          <a:xfrm>
            <a:off x="538163" y="2460625"/>
            <a:ext cx="525462" cy="523875"/>
            <a:chOff x="6528170" y="3281715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11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9334" name="Group 31"/>
          <p:cNvGrpSpPr/>
          <p:nvPr/>
        </p:nvGrpSpPr>
        <p:grpSpPr>
          <a:xfrm>
            <a:off x="538163" y="1471613"/>
            <a:ext cx="525462" cy="525462"/>
            <a:chOff x="6528170" y="1885071"/>
            <a:chExt cx="914400" cy="914400"/>
          </a:xfrm>
        </p:grpSpPr>
        <p:sp>
          <p:nvSpPr>
            <p:cNvPr id="18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9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20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38163" y="3652838"/>
            <a:ext cx="8210550" cy="15081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① 队头顶点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出队。</a:t>
            </a:r>
          </a:p>
          <a:p>
            <a:pPr marL="630555" marR="0" lvl="0" indent="-6305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② 依次检查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，则访问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，然后将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-7937" y="1449388"/>
            <a:ext cx="4414838" cy="5375275"/>
          </a:xfrm>
          <a:prstGeom prst="rect">
            <a:avLst/>
          </a:prstGeom>
          <a:solidFill>
            <a:srgbClr val="CCCCFF"/>
          </a:solidFill>
          <a:ln w="9525" cap="flat" cmpd="sng" algn="ctr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787900" y="1422400"/>
            <a:ext cx="4371975" cy="5375275"/>
          </a:xfrm>
          <a:prstGeom prst="rect">
            <a:avLst/>
          </a:prstGeom>
          <a:solidFill>
            <a:srgbClr val="CCCCFF"/>
          </a:solidFill>
          <a:ln w="9525" cap="flat" cmpd="sng" algn="ctr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0356" name="Object 49"/>
          <p:cNvGraphicFramePr/>
          <p:nvPr/>
        </p:nvGraphicFramePr>
        <p:xfrm>
          <a:off x="4833938" y="1790700"/>
          <a:ext cx="4267200" cy="497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r:id="rId4" imgW="1874520" imgH="3383280" progId="Photoshop.Image.5">
                  <p:embed/>
                </p:oleObj>
              </mc:Choice>
              <mc:Fallback>
                <p:oleObj r:id="rId4" imgW="1874520" imgH="3383280" progId="Photoshop.Image.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33938" y="1790700"/>
                        <a:ext cx="4267200" cy="4970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3939" name="Object 51"/>
          <p:cNvGraphicFramePr/>
          <p:nvPr/>
        </p:nvGraphicFramePr>
        <p:xfrm>
          <a:off x="36513" y="3940175"/>
          <a:ext cx="4351337" cy="281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6" imgW="1870075" imgH="1668780" progId="Photoshop.Image.5">
                  <p:embed/>
                </p:oleObj>
              </mc:Choice>
              <mc:Fallback>
                <p:oleObj r:id="rId6" imgW="1870075" imgH="1668780" progId="Photoshop.Image.5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13" y="3940175"/>
                        <a:ext cx="4351337" cy="2814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40" name="Rectangle 52"/>
          <p:cNvSpPr>
            <a:spLocks noChangeArrowheads="1"/>
          </p:cNvSpPr>
          <p:nvPr/>
        </p:nvSpPr>
        <p:spPr bwMode="auto">
          <a:xfrm>
            <a:off x="857250" y="279400"/>
            <a:ext cx="60547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</a:p>
        </p:txBody>
      </p:sp>
      <p:sp>
        <p:nvSpPr>
          <p:cNvPr id="933941" name="Text Box 53"/>
          <p:cNvSpPr txBox="1">
            <a:spLocks noChangeArrowheads="1"/>
          </p:cNvSpPr>
          <p:nvPr/>
        </p:nvSpPr>
        <p:spPr bwMode="auto">
          <a:xfrm>
            <a:off x="11113" y="3457575"/>
            <a:ext cx="4376738" cy="4667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</a:p>
        </p:txBody>
      </p:sp>
      <p:sp>
        <p:nvSpPr>
          <p:cNvPr id="933943" name="Rectangle 55"/>
          <p:cNvSpPr>
            <a:spLocks noChangeArrowheads="1"/>
          </p:cNvSpPr>
          <p:nvPr/>
        </p:nvSpPr>
        <p:spPr bwMode="auto">
          <a:xfrm>
            <a:off x="2427288" y="879475"/>
            <a:ext cx="67135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71500" indent="-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除辅助数组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外，还需再开一辅助队列</a:t>
            </a:r>
          </a:p>
        </p:txBody>
      </p:sp>
      <p:graphicFrame>
        <p:nvGraphicFramePr>
          <p:cNvPr id="933945" name="Object 57"/>
          <p:cNvGraphicFramePr/>
          <p:nvPr/>
        </p:nvGraphicFramePr>
        <p:xfrm>
          <a:off x="73025" y="1489075"/>
          <a:ext cx="426561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r:id="rId8" imgW="1307465" imgH="1271270" progId="Photoshop.Image.5">
                  <p:embed/>
                </p:oleObj>
              </mc:Choice>
              <mc:Fallback>
                <p:oleObj r:id="rId8" imgW="1307465" imgH="1271270" progId="Photoshop.Image.5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rcRect t="6862" b="7362"/>
                      <a:stretch>
                        <a:fillRect/>
                      </a:stretch>
                    </p:blipFill>
                    <p:spPr>
                      <a:xfrm>
                        <a:off x="73025" y="1489075"/>
                        <a:ext cx="426561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46" name="AutoShape 58"/>
          <p:cNvSpPr>
            <a:spLocks noChangeArrowheads="1"/>
          </p:cNvSpPr>
          <p:nvPr/>
        </p:nvSpPr>
        <p:spPr bwMode="auto">
          <a:xfrm>
            <a:off x="361950" y="1206500"/>
            <a:ext cx="990600" cy="457200"/>
          </a:xfrm>
          <a:prstGeom prst="wedgeEllipseCallout">
            <a:avLst>
              <a:gd name="adj1" fmla="val -28942"/>
              <a:gd name="adj2" fmla="val 151570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</a:p>
        </p:txBody>
      </p:sp>
      <p:sp>
        <p:nvSpPr>
          <p:cNvPr id="933947" name="Text Box 59"/>
          <p:cNvSpPr txBox="1">
            <a:spLocks noChangeArrowheads="1"/>
          </p:cNvSpPr>
          <p:nvPr/>
        </p:nvSpPr>
        <p:spPr bwMode="auto">
          <a:xfrm>
            <a:off x="4835525" y="1460500"/>
            <a:ext cx="4265613" cy="4667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</a:p>
        </p:txBody>
      </p:sp>
      <p:sp>
        <p:nvSpPr>
          <p:cNvPr id="933948" name="Rectangle 60"/>
          <p:cNvSpPr>
            <a:spLocks noChangeArrowheads="1"/>
          </p:cNvSpPr>
          <p:nvPr/>
        </p:nvSpPr>
        <p:spPr bwMode="auto">
          <a:xfrm>
            <a:off x="7362825" y="3887788"/>
            <a:ext cx="1716088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已访问过了</a:t>
            </a:r>
          </a:p>
        </p:txBody>
      </p:sp>
      <p:sp>
        <p:nvSpPr>
          <p:cNvPr id="933949" name="AutoShape 61"/>
          <p:cNvSpPr>
            <a:spLocks noChangeArrowheads="1"/>
          </p:cNvSpPr>
          <p:nvPr/>
        </p:nvSpPr>
        <p:spPr bwMode="auto">
          <a:xfrm>
            <a:off x="2824163" y="6262688"/>
            <a:ext cx="2254250" cy="488950"/>
          </a:xfrm>
          <a:prstGeom prst="wedgeRoundRectCallout">
            <a:avLst>
              <a:gd name="adj1" fmla="val 64647"/>
              <a:gd name="adj2" fmla="val -6322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遍历结果</a:t>
            </a:r>
          </a:p>
        </p:txBody>
      </p:sp>
      <p:sp>
        <p:nvSpPr>
          <p:cNvPr id="933950" name="Oval 62"/>
          <p:cNvSpPr>
            <a:spLocks noChangeArrowheads="1"/>
          </p:cNvSpPr>
          <p:nvPr/>
        </p:nvSpPr>
        <p:spPr bwMode="auto">
          <a:xfrm>
            <a:off x="7472363" y="2901950"/>
            <a:ext cx="990600" cy="3968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1" name="Rectangle 63"/>
          <p:cNvSpPr>
            <a:spLocks noChangeArrowheads="1"/>
          </p:cNvSpPr>
          <p:nvPr/>
        </p:nvSpPr>
        <p:spPr bwMode="auto">
          <a:xfrm>
            <a:off x="8108950" y="1998663"/>
            <a:ext cx="950913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入队！</a:t>
            </a:r>
          </a:p>
        </p:txBody>
      </p:sp>
      <p:sp>
        <p:nvSpPr>
          <p:cNvPr id="933953" name="Oval 65"/>
          <p:cNvSpPr>
            <a:spLocks noChangeArrowheads="1"/>
          </p:cNvSpPr>
          <p:nvPr/>
        </p:nvSpPr>
        <p:spPr bwMode="auto">
          <a:xfrm>
            <a:off x="395288" y="4660900"/>
            <a:ext cx="3048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4" name="Oval 66"/>
          <p:cNvSpPr>
            <a:spLocks noChangeArrowheads="1"/>
          </p:cNvSpPr>
          <p:nvPr/>
        </p:nvSpPr>
        <p:spPr bwMode="auto">
          <a:xfrm>
            <a:off x="5557838" y="3971925"/>
            <a:ext cx="6096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5" name="Oval 67"/>
          <p:cNvSpPr>
            <a:spLocks noChangeArrowheads="1"/>
          </p:cNvSpPr>
          <p:nvPr/>
        </p:nvSpPr>
        <p:spPr bwMode="auto">
          <a:xfrm>
            <a:off x="395288" y="4279900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3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33941" grpId="0" animBg="1"/>
      <p:bldP spid="933943" grpId="0"/>
      <p:bldP spid="933946" grpId="0" animBg="1"/>
      <p:bldP spid="933947" grpId="0" animBg="1"/>
      <p:bldP spid="933948" grpId="0"/>
      <p:bldP spid="933949" grpId="0" animBg="1"/>
      <p:bldP spid="933950" grpId="0" animBg="1"/>
      <p:bldP spid="933951" grpId="0"/>
      <p:bldP spid="933953" grpId="0" animBg="1"/>
      <p:bldP spid="933954" grpId="0" animBg="1"/>
      <p:bldP spid="93395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435100"/>
            <a:ext cx="9144000" cy="4824413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468313" y="908050"/>
            <a:ext cx="8458200" cy="554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BFS (Graph G, int v)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按广度优先非递归遍历连通图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visited[v] = true;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              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初始化，置空  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v);            			//v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while(!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(Q)){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DeQueue(Q, u);        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队头元素出队并置为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for(w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u); w&gt;=0; w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u, w))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if(!visited[w]){               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的尚未访问的邻接顶点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&lt;&lt;w; visited[w] = true;	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w); 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}//if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}//while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}//BFS </a:t>
            </a:r>
          </a:p>
        </p:txBody>
      </p:sp>
      <p:sp>
        <p:nvSpPr>
          <p:cNvPr id="75780" name="Rectangle 6"/>
          <p:cNvSpPr>
            <a:spLocks noChangeArrowheads="1"/>
          </p:cNvSpPr>
          <p:nvPr/>
        </p:nvSpPr>
        <p:spPr bwMode="auto">
          <a:xfrm>
            <a:off x="611188" y="176213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1" name="Rectangle 21"/>
          <p:cNvSpPr>
            <a:spLocks noChangeArrowheads="1"/>
          </p:cNvSpPr>
          <p:nvPr/>
        </p:nvSpPr>
        <p:spPr bwMode="auto">
          <a:xfrm>
            <a:off x="1857375" y="1603375"/>
            <a:ext cx="6657975" cy="352742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如果使用邻接矩阵，则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对于每一个被访问到的顶点，都要循环检测矩阵中的整整一行（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个元素），总的时间代价为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6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用邻接表来表示图，虽然有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2e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个表结点，但只需扫描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个结点即可完成遍历，加上访问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个头结点的时间，时间复杂度为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76804" name="Rectangle 23"/>
          <p:cNvSpPr>
            <a:spLocks noChangeArrowheads="1"/>
          </p:cNvSpPr>
          <p:nvPr/>
        </p:nvSpPr>
        <p:spPr bwMode="auto">
          <a:xfrm>
            <a:off x="827088" y="2174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算法效率分析</a:t>
            </a:r>
          </a:p>
        </p:txBody>
      </p:sp>
      <p:grpSp>
        <p:nvGrpSpPr>
          <p:cNvPr id="99332" name="Group 61"/>
          <p:cNvGrpSpPr/>
          <p:nvPr/>
        </p:nvGrpSpPr>
        <p:grpSpPr>
          <a:xfrm>
            <a:off x="750888" y="1808163"/>
            <a:ext cx="831850" cy="830262"/>
            <a:chOff x="6518563" y="1579415"/>
            <a:chExt cx="831273" cy="831273"/>
          </a:xfrm>
        </p:grpSpPr>
        <p:sp>
          <p:nvSpPr>
            <p:cNvPr id="25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6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27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9333" name="Group 62"/>
          <p:cNvGrpSpPr/>
          <p:nvPr/>
        </p:nvGrpSpPr>
        <p:grpSpPr>
          <a:xfrm>
            <a:off x="750888" y="3451225"/>
            <a:ext cx="831850" cy="831850"/>
            <a:chOff x="6518563" y="2750124"/>
            <a:chExt cx="831273" cy="831273"/>
          </a:xfrm>
        </p:grpSpPr>
        <p:sp>
          <p:nvSpPr>
            <p:cNvPr id="37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8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39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2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1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2924175"/>
            <a:ext cx="9144000" cy="338455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27" name="Rectangle 4"/>
          <p:cNvSpPr>
            <a:spLocks noChangeArrowheads="1"/>
          </p:cNvSpPr>
          <p:nvPr/>
        </p:nvSpPr>
        <p:spPr bwMode="auto">
          <a:xfrm>
            <a:off x="609600" y="1520825"/>
            <a:ext cx="7923213" cy="4787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已知图的邻接表，分别给出用深度优先搜索和广度优先搜索从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的遍历序列。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   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2                    4            1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3                    6            2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4                    6            5           3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5                    1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6                    5             2          1   ^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</a:p>
        </p:txBody>
      </p:sp>
      <p:sp>
        <p:nvSpPr>
          <p:cNvPr id="77828" name="Rectangle 5"/>
          <p:cNvSpPr>
            <a:spLocks noChangeArrowheads="1"/>
          </p:cNvSpPr>
          <p:nvPr/>
        </p:nvSpPr>
        <p:spPr bwMode="auto">
          <a:xfrm>
            <a:off x="1752600" y="3101975"/>
            <a:ext cx="9906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>
            <a:off x="2286000" y="3101975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0" name="Line 7"/>
          <p:cNvSpPr>
            <a:spLocks noChangeShapeType="1"/>
          </p:cNvSpPr>
          <p:nvPr/>
        </p:nvSpPr>
        <p:spPr bwMode="auto">
          <a:xfrm>
            <a:off x="1752600" y="35591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1" name="Line 8"/>
          <p:cNvSpPr>
            <a:spLocks noChangeShapeType="1"/>
          </p:cNvSpPr>
          <p:nvPr/>
        </p:nvSpPr>
        <p:spPr bwMode="auto">
          <a:xfrm>
            <a:off x="1752600" y="40163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2" name="Line 9"/>
          <p:cNvSpPr>
            <a:spLocks noChangeShapeType="1"/>
          </p:cNvSpPr>
          <p:nvPr/>
        </p:nvSpPr>
        <p:spPr bwMode="auto">
          <a:xfrm>
            <a:off x="1752600" y="45497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3" name="Line 10"/>
          <p:cNvSpPr>
            <a:spLocks noChangeShapeType="1"/>
          </p:cNvSpPr>
          <p:nvPr/>
        </p:nvSpPr>
        <p:spPr bwMode="auto">
          <a:xfrm>
            <a:off x="1752600" y="50069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4" name="Line 11"/>
          <p:cNvSpPr>
            <a:spLocks noChangeShapeType="1"/>
          </p:cNvSpPr>
          <p:nvPr/>
        </p:nvSpPr>
        <p:spPr bwMode="auto">
          <a:xfrm>
            <a:off x="1752600" y="55403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5" name="Rectangle 12"/>
          <p:cNvSpPr>
            <a:spLocks noChangeArrowheads="1"/>
          </p:cNvSpPr>
          <p:nvPr/>
        </p:nvSpPr>
        <p:spPr bwMode="auto">
          <a:xfrm>
            <a:off x="3200400" y="3635375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6" name="Rectangle 13"/>
          <p:cNvSpPr>
            <a:spLocks noChangeArrowheads="1"/>
          </p:cNvSpPr>
          <p:nvPr/>
        </p:nvSpPr>
        <p:spPr bwMode="auto">
          <a:xfrm>
            <a:off x="4495800" y="3635375"/>
            <a:ext cx="762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7" name="Line 14"/>
          <p:cNvSpPr>
            <a:spLocks noChangeShapeType="1"/>
          </p:cNvSpPr>
          <p:nvPr/>
        </p:nvSpPr>
        <p:spPr bwMode="auto">
          <a:xfrm>
            <a:off x="3657600" y="36353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8" name="Line 15"/>
          <p:cNvSpPr>
            <a:spLocks noChangeShapeType="1"/>
          </p:cNvSpPr>
          <p:nvPr/>
        </p:nvSpPr>
        <p:spPr bwMode="auto">
          <a:xfrm>
            <a:off x="4876800" y="36353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9" name="Line 16"/>
          <p:cNvSpPr>
            <a:spLocks noChangeShapeType="1"/>
          </p:cNvSpPr>
          <p:nvPr/>
        </p:nvSpPr>
        <p:spPr bwMode="auto">
          <a:xfrm>
            <a:off x="2514600" y="37877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0" name="Line 17"/>
          <p:cNvSpPr>
            <a:spLocks noChangeShapeType="1"/>
          </p:cNvSpPr>
          <p:nvPr/>
        </p:nvSpPr>
        <p:spPr bwMode="auto">
          <a:xfrm>
            <a:off x="3962400" y="37877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1" name="Rectangle 18"/>
          <p:cNvSpPr>
            <a:spLocks noChangeArrowheads="1"/>
          </p:cNvSpPr>
          <p:nvPr/>
        </p:nvSpPr>
        <p:spPr bwMode="auto">
          <a:xfrm>
            <a:off x="3200400" y="4168775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2" name="Line 19"/>
          <p:cNvSpPr>
            <a:spLocks noChangeShapeType="1"/>
          </p:cNvSpPr>
          <p:nvPr/>
        </p:nvSpPr>
        <p:spPr bwMode="auto">
          <a:xfrm>
            <a:off x="3657600" y="41687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3" name="Line 20"/>
          <p:cNvSpPr>
            <a:spLocks noChangeShapeType="1"/>
          </p:cNvSpPr>
          <p:nvPr/>
        </p:nvSpPr>
        <p:spPr bwMode="auto">
          <a:xfrm>
            <a:off x="2514600" y="43211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4" name="Rectangle 21"/>
          <p:cNvSpPr>
            <a:spLocks noChangeArrowheads="1"/>
          </p:cNvSpPr>
          <p:nvPr/>
        </p:nvSpPr>
        <p:spPr bwMode="auto">
          <a:xfrm>
            <a:off x="3200400" y="4625975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5" name="Line 22"/>
          <p:cNvSpPr>
            <a:spLocks noChangeShapeType="1"/>
          </p:cNvSpPr>
          <p:nvPr/>
        </p:nvSpPr>
        <p:spPr bwMode="auto">
          <a:xfrm>
            <a:off x="37338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6" name="Line 23"/>
          <p:cNvSpPr>
            <a:spLocks noChangeShapeType="1"/>
          </p:cNvSpPr>
          <p:nvPr/>
        </p:nvSpPr>
        <p:spPr bwMode="auto">
          <a:xfrm>
            <a:off x="2514600" y="47783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7" name="Rectangle 24"/>
          <p:cNvSpPr>
            <a:spLocks noChangeArrowheads="1"/>
          </p:cNvSpPr>
          <p:nvPr/>
        </p:nvSpPr>
        <p:spPr bwMode="auto">
          <a:xfrm>
            <a:off x="3276600" y="515937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8" name="Line 25"/>
          <p:cNvSpPr>
            <a:spLocks noChangeShapeType="1"/>
          </p:cNvSpPr>
          <p:nvPr/>
        </p:nvSpPr>
        <p:spPr bwMode="auto">
          <a:xfrm>
            <a:off x="3733800" y="51593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9" name="Line 26"/>
          <p:cNvSpPr>
            <a:spLocks noChangeShapeType="1"/>
          </p:cNvSpPr>
          <p:nvPr/>
        </p:nvSpPr>
        <p:spPr bwMode="auto">
          <a:xfrm>
            <a:off x="2514600" y="53117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0" name="Rectangle 27"/>
          <p:cNvSpPr>
            <a:spLocks noChangeArrowheads="1"/>
          </p:cNvSpPr>
          <p:nvPr/>
        </p:nvSpPr>
        <p:spPr bwMode="auto">
          <a:xfrm>
            <a:off x="3276600" y="569277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1" name="Rectangle 28"/>
          <p:cNvSpPr>
            <a:spLocks noChangeArrowheads="1"/>
          </p:cNvSpPr>
          <p:nvPr/>
        </p:nvSpPr>
        <p:spPr bwMode="auto">
          <a:xfrm>
            <a:off x="4648200" y="5692775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2" name="Line 29"/>
          <p:cNvSpPr>
            <a:spLocks noChangeShapeType="1"/>
          </p:cNvSpPr>
          <p:nvPr/>
        </p:nvSpPr>
        <p:spPr bwMode="auto">
          <a:xfrm>
            <a:off x="38100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3" name="Line 30"/>
          <p:cNvSpPr>
            <a:spLocks noChangeShapeType="1"/>
          </p:cNvSpPr>
          <p:nvPr/>
        </p:nvSpPr>
        <p:spPr bwMode="auto">
          <a:xfrm>
            <a:off x="50292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4" name="Line 31"/>
          <p:cNvSpPr>
            <a:spLocks noChangeShapeType="1"/>
          </p:cNvSpPr>
          <p:nvPr/>
        </p:nvSpPr>
        <p:spPr bwMode="auto">
          <a:xfrm>
            <a:off x="2514600" y="57689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5" name="Line 32"/>
          <p:cNvSpPr>
            <a:spLocks noChangeShapeType="1"/>
          </p:cNvSpPr>
          <p:nvPr/>
        </p:nvSpPr>
        <p:spPr bwMode="auto">
          <a:xfrm>
            <a:off x="4038600" y="584517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6" name="Rectangle 33"/>
          <p:cNvSpPr>
            <a:spLocks noChangeArrowheads="1"/>
          </p:cNvSpPr>
          <p:nvPr/>
        </p:nvSpPr>
        <p:spPr bwMode="auto">
          <a:xfrm>
            <a:off x="4419600" y="40925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7" name="Line 34"/>
          <p:cNvSpPr>
            <a:spLocks noChangeShapeType="1"/>
          </p:cNvSpPr>
          <p:nvPr/>
        </p:nvSpPr>
        <p:spPr bwMode="auto">
          <a:xfrm>
            <a:off x="4876800" y="40925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8" name="Line 35"/>
          <p:cNvSpPr>
            <a:spLocks noChangeShapeType="1"/>
          </p:cNvSpPr>
          <p:nvPr/>
        </p:nvSpPr>
        <p:spPr bwMode="auto">
          <a:xfrm>
            <a:off x="3886200" y="43211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9" name="Rectangle 36"/>
          <p:cNvSpPr>
            <a:spLocks noChangeArrowheads="1"/>
          </p:cNvSpPr>
          <p:nvPr/>
        </p:nvSpPr>
        <p:spPr bwMode="auto">
          <a:xfrm>
            <a:off x="4419600" y="46259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0" name="Rectangle 37"/>
          <p:cNvSpPr>
            <a:spLocks noChangeArrowheads="1"/>
          </p:cNvSpPr>
          <p:nvPr/>
        </p:nvSpPr>
        <p:spPr bwMode="auto">
          <a:xfrm>
            <a:off x="5638800" y="46259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1" name="Line 38"/>
          <p:cNvSpPr>
            <a:spLocks noChangeShapeType="1"/>
          </p:cNvSpPr>
          <p:nvPr/>
        </p:nvSpPr>
        <p:spPr bwMode="auto">
          <a:xfrm>
            <a:off x="48768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2" name="Line 39"/>
          <p:cNvSpPr>
            <a:spLocks noChangeShapeType="1"/>
          </p:cNvSpPr>
          <p:nvPr/>
        </p:nvSpPr>
        <p:spPr bwMode="auto">
          <a:xfrm>
            <a:off x="60960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3" name="Line 40"/>
          <p:cNvSpPr>
            <a:spLocks noChangeShapeType="1"/>
          </p:cNvSpPr>
          <p:nvPr/>
        </p:nvSpPr>
        <p:spPr bwMode="auto">
          <a:xfrm>
            <a:off x="3962400" y="4854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4" name="Line 41"/>
          <p:cNvSpPr>
            <a:spLocks noChangeShapeType="1"/>
          </p:cNvSpPr>
          <p:nvPr/>
        </p:nvSpPr>
        <p:spPr bwMode="auto">
          <a:xfrm>
            <a:off x="5105400" y="48545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5" name="Rectangle 42"/>
          <p:cNvSpPr>
            <a:spLocks noChangeArrowheads="1"/>
          </p:cNvSpPr>
          <p:nvPr/>
        </p:nvSpPr>
        <p:spPr bwMode="auto">
          <a:xfrm>
            <a:off x="5715000" y="56927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6" name="Line 43"/>
          <p:cNvSpPr>
            <a:spLocks noChangeShapeType="1"/>
          </p:cNvSpPr>
          <p:nvPr/>
        </p:nvSpPr>
        <p:spPr bwMode="auto">
          <a:xfrm>
            <a:off x="61722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7" name="Line 44"/>
          <p:cNvSpPr>
            <a:spLocks noChangeShapeType="1"/>
          </p:cNvSpPr>
          <p:nvPr/>
        </p:nvSpPr>
        <p:spPr bwMode="auto">
          <a:xfrm>
            <a:off x="5181600" y="59213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6573" name="Rectangle 45"/>
          <p:cNvSpPr>
            <a:spLocks noChangeArrowheads="1"/>
          </p:cNvSpPr>
          <p:nvPr/>
        </p:nvSpPr>
        <p:spPr bwMode="auto">
          <a:xfrm>
            <a:off x="5399088" y="2417763"/>
            <a:ext cx="3743325" cy="904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77869" name="Rectangle 46"/>
          <p:cNvSpPr>
            <a:spLocks noChangeArrowheads="1"/>
          </p:cNvSpPr>
          <p:nvPr/>
        </p:nvSpPr>
        <p:spPr bwMode="auto">
          <a:xfrm>
            <a:off x="925513" y="231775"/>
            <a:ext cx="27797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5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235450"/>
            <a:ext cx="9144000" cy="185737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8798" name="Rectangle 14"/>
          <p:cNvSpPr>
            <a:spLocks noChangeArrowheads="1"/>
          </p:cNvSpPr>
          <p:nvPr/>
        </p:nvSpPr>
        <p:spPr bwMode="auto">
          <a:xfrm>
            <a:off x="1841500" y="1374775"/>
            <a:ext cx="6942138" cy="2555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空间复杂度相同，都是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O(n)(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借用了堆栈或队列）；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时间复杂度只与存储结构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（邻接矩阵或邻接表）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有关，而与搜索路径无关。</a:t>
            </a:r>
          </a:p>
        </p:txBody>
      </p:sp>
      <p:sp>
        <p:nvSpPr>
          <p:cNvPr id="78851" name="Rectangle 15"/>
          <p:cNvSpPr>
            <a:spLocks noChangeArrowheads="1"/>
          </p:cNvSpPr>
          <p:nvPr/>
        </p:nvSpPr>
        <p:spPr bwMode="auto">
          <a:xfrm>
            <a:off x="900113" y="2047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算法效率比较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5650" y="4899025"/>
            <a:ext cx="7056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ACM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--DFS&amp;&amp;BFS.ppt</a:t>
            </a:r>
          </a:p>
        </p:txBody>
      </p:sp>
      <p:grpSp>
        <p:nvGrpSpPr>
          <p:cNvPr id="101382" name="Group 61"/>
          <p:cNvGrpSpPr/>
          <p:nvPr/>
        </p:nvGrpSpPr>
        <p:grpSpPr>
          <a:xfrm>
            <a:off x="827088" y="1517650"/>
            <a:ext cx="831850" cy="831850"/>
            <a:chOff x="6518563" y="1579415"/>
            <a:chExt cx="831273" cy="831273"/>
          </a:xfrm>
        </p:grpSpPr>
        <p:sp>
          <p:nvSpPr>
            <p:cNvPr id="8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9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1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1383" name="Group 62"/>
          <p:cNvGrpSpPr/>
          <p:nvPr/>
        </p:nvGrpSpPr>
        <p:grpSpPr>
          <a:xfrm>
            <a:off x="827088" y="2952750"/>
            <a:ext cx="831850" cy="831850"/>
            <a:chOff x="6518563" y="2750124"/>
            <a:chExt cx="831273" cy="831273"/>
          </a:xfrm>
        </p:grpSpPr>
        <p:sp>
          <p:nvSpPr>
            <p:cNvPr id="20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22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8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8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758798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076700"/>
            <a:ext cx="9144000" cy="25082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165100" y="974725"/>
            <a:ext cx="8870950" cy="2959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：接续的边构成的顶点序列。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：路径上边或弧的数目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权值之和。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第一个顶点和最后一个顶点相同的路径。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简单路径：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除路径起点和终点可以相同外，其余顶点均不相同的路径。</a:t>
            </a:r>
          </a:p>
          <a:p>
            <a:pPr marL="2422525" marR="0" lvl="0" indent="-242252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简单回路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除路径起点和终点相同外，其余顶点均不相同的路径。</a:t>
            </a:r>
          </a:p>
        </p:txBody>
      </p:sp>
      <p:pic>
        <p:nvPicPr>
          <p:cNvPr id="946181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213" y="4208463"/>
            <a:ext cx="6248400" cy="217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18318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18318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650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</a:p>
        </p:txBody>
      </p:sp>
      <p:sp>
        <p:nvSpPr>
          <p:cNvPr id="106504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</a:p>
        </p:txBody>
      </p:sp>
      <p:sp>
        <p:nvSpPr>
          <p:cNvPr id="106505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5"/>
          <p:cNvSpPr>
            <a:spLocks noChangeArrowheads="1"/>
          </p:cNvSpPr>
          <p:nvPr/>
        </p:nvSpPr>
        <p:spPr bwMode="auto">
          <a:xfrm>
            <a:off x="863600" y="13970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图的应用</a:t>
            </a:r>
          </a:p>
        </p:txBody>
      </p:sp>
      <p:grpSp>
        <p:nvGrpSpPr>
          <p:cNvPr id="107523" name="组合 3"/>
          <p:cNvGrpSpPr/>
          <p:nvPr/>
        </p:nvGrpSpPr>
        <p:grpSpPr>
          <a:xfrm>
            <a:off x="944563" y="2441575"/>
            <a:ext cx="2690812" cy="2735263"/>
            <a:chOff x="1198662" y="1665926"/>
            <a:chExt cx="4286400" cy="4356156"/>
          </a:xfrm>
        </p:grpSpPr>
        <p:sp>
          <p:nvSpPr>
            <p:cNvPr id="9" name="泪滴形 24"/>
            <p:cNvSpPr/>
            <p:nvPr/>
          </p:nvSpPr>
          <p:spPr bwMode="auto">
            <a:xfrm rot="10800000" flipH="1">
              <a:off x="1428787" y="1944032"/>
              <a:ext cx="1770195" cy="1772296"/>
            </a:xfrm>
            <a:custGeom>
              <a:avLst/>
              <a:gdLst>
                <a:gd name="T0" fmla="*/ 679134 w 1680168"/>
                <a:gd name="T1" fmla="*/ 1503514 h 1680168"/>
                <a:gd name="T2" fmla="*/ 176653 w 1680168"/>
                <a:gd name="T3" fmla="*/ 1001034 h 1680168"/>
                <a:gd name="T4" fmla="*/ 679134 w 1680168"/>
                <a:gd name="T5" fmla="*/ 498554 h 1680168"/>
                <a:gd name="T6" fmla="*/ 1181615 w 1680168"/>
                <a:gd name="T7" fmla="*/ 1001034 h 1680168"/>
                <a:gd name="T8" fmla="*/ 679134 w 1680168"/>
                <a:gd name="T9" fmla="*/ 1503514 h 1680168"/>
                <a:gd name="T10" fmla="*/ 840084 w 1680168"/>
                <a:gd name="T11" fmla="*/ 1680168 h 1680168"/>
                <a:gd name="T12" fmla="*/ 1680168 w 1680168"/>
                <a:gd name="T13" fmla="*/ 840084 h 1680168"/>
                <a:gd name="T14" fmla="*/ 1680168 w 1680168"/>
                <a:gd name="T15" fmla="*/ 0 h 1680168"/>
                <a:gd name="T16" fmla="*/ 840084 w 1680168"/>
                <a:gd name="T17" fmla="*/ 0 h 1680168"/>
                <a:gd name="T18" fmla="*/ 0 w 1680168"/>
                <a:gd name="T19" fmla="*/ 840084 h 1680168"/>
                <a:gd name="T20" fmla="*/ 840084 w 1680168"/>
                <a:gd name="T21" fmla="*/ 1680168 h 1680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0168" h="1680168">
                  <a:moveTo>
                    <a:pt x="679134" y="1503514"/>
                  </a:moveTo>
                  <a:cubicBezTo>
                    <a:pt x="401621" y="1503514"/>
                    <a:pt x="176653" y="1278546"/>
                    <a:pt x="176653" y="1001034"/>
                  </a:cubicBezTo>
                  <a:cubicBezTo>
                    <a:pt x="176653" y="723522"/>
                    <a:pt x="401621" y="498554"/>
                    <a:pt x="679134" y="498554"/>
                  </a:cubicBezTo>
                  <a:cubicBezTo>
                    <a:pt x="956647" y="498554"/>
                    <a:pt x="1181615" y="723522"/>
                    <a:pt x="1181615" y="1001034"/>
                  </a:cubicBezTo>
                  <a:cubicBezTo>
                    <a:pt x="1181615" y="1278546"/>
                    <a:pt x="956647" y="1503514"/>
                    <a:pt x="679134" y="1503514"/>
                  </a:cubicBezTo>
                  <a:close/>
                  <a:moveTo>
                    <a:pt x="840084" y="1680168"/>
                  </a:moveTo>
                  <a:cubicBezTo>
                    <a:pt x="1304050" y="1680168"/>
                    <a:pt x="1680168" y="1304050"/>
                    <a:pt x="1680168" y="840084"/>
                  </a:cubicBezTo>
                  <a:lnTo>
                    <a:pt x="1680168" y="0"/>
                  </a:lnTo>
                  <a:lnTo>
                    <a:pt x="840084" y="0"/>
                  </a:lnTo>
                  <a:cubicBezTo>
                    <a:pt x="376118" y="0"/>
                    <a:pt x="0" y="376118"/>
                    <a:pt x="0" y="840084"/>
                  </a:cubicBezTo>
                  <a:cubicBezTo>
                    <a:pt x="0" y="1304050"/>
                    <a:pt x="376118" y="1680168"/>
                    <a:pt x="840084" y="1680168"/>
                  </a:cubicBez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泪滴形 38"/>
            <p:cNvSpPr/>
            <p:nvPr/>
          </p:nvSpPr>
          <p:spPr bwMode="auto">
            <a:xfrm>
              <a:off x="1198662" y="3761837"/>
              <a:ext cx="1980089" cy="1982139"/>
            </a:xfrm>
            <a:custGeom>
              <a:avLst/>
              <a:gdLst>
                <a:gd name="T0" fmla="*/ 811275 w 1879944"/>
                <a:gd name="T1" fmla="*/ 455670 h 1880638"/>
                <a:gd name="T2" fmla="*/ 198108 w 1879944"/>
                <a:gd name="T3" fmla="*/ 1069063 h 1880638"/>
                <a:gd name="T4" fmla="*/ 811275 w 1879944"/>
                <a:gd name="T5" fmla="*/ 1682456 h 1880638"/>
                <a:gd name="T6" fmla="*/ 1424442 w 1879944"/>
                <a:gd name="T7" fmla="*/ 1069063 h 1880638"/>
                <a:gd name="T8" fmla="*/ 811275 w 1879944"/>
                <a:gd name="T9" fmla="*/ 455670 h 1880638"/>
                <a:gd name="T10" fmla="*/ 939973 w 1879944"/>
                <a:gd name="T11" fmla="*/ 0 h 1880638"/>
                <a:gd name="T12" fmla="*/ 1879944 w 1879944"/>
                <a:gd name="T13" fmla="*/ 0 h 1880638"/>
                <a:gd name="T14" fmla="*/ 1879944 w 1879944"/>
                <a:gd name="T15" fmla="*/ 940319 h 1880638"/>
                <a:gd name="T16" fmla="*/ 939972 w 1879944"/>
                <a:gd name="T17" fmla="*/ 1880638 h 1880638"/>
                <a:gd name="T18" fmla="*/ 0 w 1879944"/>
                <a:gd name="T19" fmla="*/ 940319 h 1880638"/>
                <a:gd name="T20" fmla="*/ 1 w 1879944"/>
                <a:gd name="T21" fmla="*/ 940319 h 1880638"/>
                <a:gd name="T22" fmla="*/ 939973 w 1879944"/>
                <a:gd name="T23" fmla="*/ 0 h 1880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9944" h="1880638">
                  <a:moveTo>
                    <a:pt x="811275" y="455670"/>
                  </a:moveTo>
                  <a:cubicBezTo>
                    <a:pt x="472632" y="455670"/>
                    <a:pt x="198108" y="730295"/>
                    <a:pt x="198108" y="1069063"/>
                  </a:cubicBezTo>
                  <a:cubicBezTo>
                    <a:pt x="198108" y="1407831"/>
                    <a:pt x="472632" y="1682456"/>
                    <a:pt x="811275" y="1682456"/>
                  </a:cubicBezTo>
                  <a:cubicBezTo>
                    <a:pt x="1149918" y="1682456"/>
                    <a:pt x="1424442" y="1407831"/>
                    <a:pt x="1424442" y="1069063"/>
                  </a:cubicBezTo>
                  <a:cubicBezTo>
                    <a:pt x="1424442" y="730295"/>
                    <a:pt x="1149918" y="455670"/>
                    <a:pt x="811275" y="455670"/>
                  </a:cubicBezTo>
                  <a:close/>
                  <a:moveTo>
                    <a:pt x="939973" y="0"/>
                  </a:moveTo>
                  <a:lnTo>
                    <a:pt x="1879944" y="0"/>
                  </a:lnTo>
                  <a:lnTo>
                    <a:pt x="1879944" y="940319"/>
                  </a:lnTo>
                  <a:cubicBezTo>
                    <a:pt x="1879944" y="1459643"/>
                    <a:pt x="1459104" y="1880638"/>
                    <a:pt x="939972" y="1880638"/>
                  </a:cubicBezTo>
                  <a:cubicBezTo>
                    <a:pt x="420840" y="1880638"/>
                    <a:pt x="0" y="1459643"/>
                    <a:pt x="0" y="940319"/>
                  </a:cubicBezTo>
                  <a:lnTo>
                    <a:pt x="1" y="940319"/>
                  </a:lnTo>
                  <a:cubicBezTo>
                    <a:pt x="1" y="420995"/>
                    <a:pt x="420841" y="0"/>
                    <a:pt x="939973" y="0"/>
                  </a:cubicBez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泪滴形 34"/>
            <p:cNvSpPr/>
            <p:nvPr/>
          </p:nvSpPr>
          <p:spPr bwMode="auto">
            <a:xfrm rot="16200000" flipH="1">
              <a:off x="3224518" y="1665678"/>
              <a:ext cx="2050402" cy="2050898"/>
            </a:xfrm>
            <a:custGeom>
              <a:avLst/>
              <a:gdLst>
                <a:gd name="T0" fmla="*/ 205247 w 1947680"/>
                <a:gd name="T1" fmla="*/ 1146936 h 1946960"/>
                <a:gd name="T2" fmla="*/ 800320 w 1947680"/>
                <a:gd name="T3" fmla="*/ 552082 h 1946960"/>
                <a:gd name="T4" fmla="*/ 1395393 w 1947680"/>
                <a:gd name="T5" fmla="*/ 1146936 h 1946960"/>
                <a:gd name="T6" fmla="*/ 800320 w 1947680"/>
                <a:gd name="T7" fmla="*/ 1741790 h 1946960"/>
                <a:gd name="T8" fmla="*/ 205247 w 1947680"/>
                <a:gd name="T9" fmla="*/ 1146936 h 1946960"/>
                <a:gd name="T10" fmla="*/ 0 w 1947680"/>
                <a:gd name="T11" fmla="*/ 973480 h 1946960"/>
                <a:gd name="T12" fmla="*/ 973840 w 1947680"/>
                <a:gd name="T13" fmla="*/ 1946960 h 1946960"/>
                <a:gd name="T14" fmla="*/ 1947680 w 1947680"/>
                <a:gd name="T15" fmla="*/ 973480 h 1946960"/>
                <a:gd name="T16" fmla="*/ 1947680 w 1947680"/>
                <a:gd name="T17" fmla="*/ 0 h 1946960"/>
                <a:gd name="T18" fmla="*/ 973841 w 1947680"/>
                <a:gd name="T19" fmla="*/ 0 h 1946960"/>
                <a:gd name="T20" fmla="*/ 1 w 1947680"/>
                <a:gd name="T21" fmla="*/ 973480 h 1946960"/>
                <a:gd name="T22" fmla="*/ 0 w 1947680"/>
                <a:gd name="T23" fmla="*/ 973480 h 1946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7680" h="1946960">
                  <a:moveTo>
                    <a:pt x="205247" y="1146936"/>
                  </a:moveTo>
                  <a:cubicBezTo>
                    <a:pt x="205247" y="818407"/>
                    <a:pt x="471670" y="552082"/>
                    <a:pt x="800320" y="552082"/>
                  </a:cubicBezTo>
                  <a:cubicBezTo>
                    <a:pt x="1128970" y="552082"/>
                    <a:pt x="1395393" y="818407"/>
                    <a:pt x="1395393" y="1146936"/>
                  </a:cubicBezTo>
                  <a:cubicBezTo>
                    <a:pt x="1395393" y="1475465"/>
                    <a:pt x="1128970" y="1741790"/>
                    <a:pt x="800320" y="1741790"/>
                  </a:cubicBezTo>
                  <a:cubicBezTo>
                    <a:pt x="471670" y="1741790"/>
                    <a:pt x="205247" y="1475465"/>
                    <a:pt x="205247" y="1146936"/>
                  </a:cubicBezTo>
                  <a:close/>
                  <a:moveTo>
                    <a:pt x="0" y="973480"/>
                  </a:moveTo>
                  <a:cubicBezTo>
                    <a:pt x="0" y="1511118"/>
                    <a:pt x="436003" y="1946960"/>
                    <a:pt x="973840" y="1946960"/>
                  </a:cubicBezTo>
                  <a:cubicBezTo>
                    <a:pt x="1511677" y="1946960"/>
                    <a:pt x="1947680" y="1511118"/>
                    <a:pt x="1947680" y="973480"/>
                  </a:cubicBezTo>
                  <a:lnTo>
                    <a:pt x="1947680" y="0"/>
                  </a:lnTo>
                  <a:lnTo>
                    <a:pt x="973841" y="0"/>
                  </a:lnTo>
                  <a:cubicBezTo>
                    <a:pt x="436004" y="0"/>
                    <a:pt x="1" y="435842"/>
                    <a:pt x="1" y="973480"/>
                  </a:cubicBezTo>
                  <a:lnTo>
                    <a:pt x="0" y="9734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泪滴形 36"/>
            <p:cNvSpPr/>
            <p:nvPr/>
          </p:nvSpPr>
          <p:spPr bwMode="auto">
            <a:xfrm flipH="1">
              <a:off x="3224270" y="3761837"/>
              <a:ext cx="2260792" cy="2260245"/>
            </a:xfrm>
            <a:custGeom>
              <a:avLst/>
              <a:gdLst>
                <a:gd name="T0" fmla="*/ 875297 w 2146050"/>
                <a:gd name="T1" fmla="*/ 621837 h 2146844"/>
                <a:gd name="T2" fmla="*/ 1524443 w 2146050"/>
                <a:gd name="T3" fmla="*/ 1271223 h 2146844"/>
                <a:gd name="T4" fmla="*/ 875297 w 2146050"/>
                <a:gd name="T5" fmla="*/ 1920609 h 2146844"/>
                <a:gd name="T6" fmla="*/ 226151 w 2146050"/>
                <a:gd name="T7" fmla="*/ 1271223 h 2146844"/>
                <a:gd name="T8" fmla="*/ 875297 w 2146050"/>
                <a:gd name="T9" fmla="*/ 621837 h 2146844"/>
                <a:gd name="T10" fmla="*/ 2146050 w 2146050"/>
                <a:gd name="T11" fmla="*/ 0 h 2146844"/>
                <a:gd name="T12" fmla="*/ 1073025 w 2146050"/>
                <a:gd name="T13" fmla="*/ 0 h 2146844"/>
                <a:gd name="T14" fmla="*/ 0 w 2146050"/>
                <a:gd name="T15" fmla="*/ 1073422 h 2146844"/>
                <a:gd name="T16" fmla="*/ 1073025 w 2146050"/>
                <a:gd name="T17" fmla="*/ 2146844 h 2146844"/>
                <a:gd name="T18" fmla="*/ 2146050 w 2146050"/>
                <a:gd name="T19" fmla="*/ 1073422 h 2146844"/>
                <a:gd name="T20" fmla="*/ 2146050 w 2146050"/>
                <a:gd name="T21" fmla="*/ 0 h 214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050" h="2146844">
                  <a:moveTo>
                    <a:pt x="875297" y="621837"/>
                  </a:moveTo>
                  <a:cubicBezTo>
                    <a:pt x="1233810" y="621837"/>
                    <a:pt x="1524443" y="912577"/>
                    <a:pt x="1524443" y="1271223"/>
                  </a:cubicBezTo>
                  <a:cubicBezTo>
                    <a:pt x="1524443" y="1629869"/>
                    <a:pt x="1233810" y="1920609"/>
                    <a:pt x="875297" y="1920609"/>
                  </a:cubicBezTo>
                  <a:cubicBezTo>
                    <a:pt x="516784" y="1920609"/>
                    <a:pt x="226151" y="1629869"/>
                    <a:pt x="226151" y="1271223"/>
                  </a:cubicBezTo>
                  <a:cubicBezTo>
                    <a:pt x="226151" y="912577"/>
                    <a:pt x="516784" y="621837"/>
                    <a:pt x="875297" y="621837"/>
                  </a:cubicBezTo>
                  <a:close/>
                  <a:moveTo>
                    <a:pt x="2146050" y="0"/>
                  </a:moveTo>
                  <a:lnTo>
                    <a:pt x="1073025" y="0"/>
                  </a:lnTo>
                  <a:cubicBezTo>
                    <a:pt x="480410" y="0"/>
                    <a:pt x="0" y="480587"/>
                    <a:pt x="0" y="1073422"/>
                  </a:cubicBezTo>
                  <a:cubicBezTo>
                    <a:pt x="0" y="1666257"/>
                    <a:pt x="480410" y="2146844"/>
                    <a:pt x="1073025" y="2146844"/>
                  </a:cubicBezTo>
                  <a:cubicBezTo>
                    <a:pt x="1665640" y="2146844"/>
                    <a:pt x="2146050" y="1666257"/>
                    <a:pt x="2146050" y="1073422"/>
                  </a:cubicBezTo>
                  <a:lnTo>
                    <a:pt x="2146050" y="0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9476B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4" name="组合 16"/>
          <p:cNvGrpSpPr/>
          <p:nvPr/>
        </p:nvGrpSpPr>
        <p:grpSpPr>
          <a:xfrm>
            <a:off x="4275138" y="1971675"/>
            <a:ext cx="657225" cy="663575"/>
            <a:chOff x="4929188" y="1303338"/>
            <a:chExt cx="501650" cy="506412"/>
          </a:xfrm>
        </p:grpSpPr>
        <p:sp>
          <p:nvSpPr>
            <p:cNvPr id="14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4995832" y="1359068"/>
              <a:ext cx="371997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5056418" y="1446296"/>
              <a:ext cx="255672" cy="265322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5" name="组合 20"/>
          <p:cNvGrpSpPr/>
          <p:nvPr/>
        </p:nvGrpSpPr>
        <p:grpSpPr>
          <a:xfrm>
            <a:off x="4268788" y="2957513"/>
            <a:ext cx="663575" cy="661987"/>
            <a:chOff x="1339850" y="2163763"/>
            <a:chExt cx="506413" cy="506412"/>
          </a:xfrm>
        </p:grpSpPr>
        <p:sp>
          <p:nvSpPr>
            <p:cNvPr id="18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1447674" y="2276704"/>
              <a:ext cx="289552" cy="278102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1549442" y="2418791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6" name="组合 25"/>
          <p:cNvGrpSpPr/>
          <p:nvPr/>
        </p:nvGrpSpPr>
        <p:grpSpPr>
          <a:xfrm>
            <a:off x="4275138" y="3941763"/>
            <a:ext cx="657225" cy="663575"/>
            <a:chOff x="5093055" y="2766720"/>
            <a:chExt cx="501650" cy="506413"/>
          </a:xfrm>
        </p:grpSpPr>
        <p:sp>
          <p:nvSpPr>
            <p:cNvPr id="23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5200897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7" name="组合 30"/>
          <p:cNvGrpSpPr/>
          <p:nvPr/>
        </p:nvGrpSpPr>
        <p:grpSpPr>
          <a:xfrm>
            <a:off x="4268788" y="4927600"/>
            <a:ext cx="663575" cy="661988"/>
            <a:chOff x="6137274" y="1900165"/>
            <a:chExt cx="506413" cy="506412"/>
          </a:xfrm>
        </p:grpSpPr>
        <p:sp>
          <p:nvSpPr>
            <p:cNvPr id="28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6208753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5221288" y="2041525"/>
            <a:ext cx="266382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</a:t>
            </a: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5221288" y="3027363"/>
            <a:ext cx="23034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221288" y="4011613"/>
            <a:ext cx="25193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</a:t>
            </a: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221288" y="4997450"/>
            <a:ext cx="23034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 bwMode="auto">
          <a:xfrm>
            <a:off x="0" y="3149600"/>
            <a:ext cx="9144000" cy="315912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2703" name="Text Box 319"/>
          <p:cNvSpPr txBox="1"/>
          <p:nvPr/>
        </p:nvSpPr>
        <p:spPr>
          <a:xfrm>
            <a:off x="642938" y="1150938"/>
            <a:ext cx="8137525" cy="1662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极小连通子图：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该子图是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的连通子图，在该子图中删除任何一条边，子图不再连通。</a:t>
            </a: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生成树：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包含图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所有顶点的极小连通子图（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n-1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条边）。</a:t>
            </a:r>
          </a:p>
        </p:txBody>
      </p:sp>
      <p:sp>
        <p:nvSpPr>
          <p:cNvPr id="80901" name="Text Box 454"/>
          <p:cNvSpPr txBox="1">
            <a:spLocks noChangeArrowheads="1"/>
          </p:cNvSpPr>
          <p:nvPr/>
        </p:nvSpPr>
        <p:spPr bwMode="auto">
          <a:xfrm>
            <a:off x="3521075" y="561498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</a:t>
            </a:r>
          </a:p>
        </p:txBody>
      </p:sp>
      <p:sp>
        <p:nvSpPr>
          <p:cNvPr id="80903" name="Text Box 453"/>
          <p:cNvSpPr txBox="1">
            <a:spLocks noChangeArrowheads="1"/>
          </p:cNvSpPr>
          <p:nvPr/>
        </p:nvSpPr>
        <p:spPr bwMode="auto">
          <a:xfrm>
            <a:off x="642938" y="5614988"/>
            <a:ext cx="2251075" cy="520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</a:p>
        </p:txBody>
      </p:sp>
      <p:grpSp>
        <p:nvGrpSpPr>
          <p:cNvPr id="108550" name="Group 455"/>
          <p:cNvGrpSpPr/>
          <p:nvPr/>
        </p:nvGrpSpPr>
        <p:grpSpPr>
          <a:xfrm>
            <a:off x="3505200" y="3636963"/>
            <a:ext cx="1790700" cy="1614487"/>
            <a:chOff x="2792" y="2592"/>
            <a:chExt cx="1128" cy="1017"/>
          </a:xfrm>
        </p:grpSpPr>
        <p:sp>
          <p:nvSpPr>
            <p:cNvPr id="80906" name="Line 456"/>
            <p:cNvSpPr>
              <a:spLocks noChangeShapeType="1"/>
            </p:cNvSpPr>
            <p:nvPr/>
          </p:nvSpPr>
          <p:spPr bwMode="auto">
            <a:xfrm>
              <a:off x="2976" y="291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7" name="Line 457"/>
            <p:cNvSpPr>
              <a:spLocks noChangeShapeType="1"/>
            </p:cNvSpPr>
            <p:nvPr/>
          </p:nvSpPr>
          <p:spPr bwMode="auto">
            <a:xfrm>
              <a:off x="3147" y="2736"/>
              <a:ext cx="47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8" name="Line 458"/>
            <p:cNvSpPr>
              <a:spLocks noChangeShapeType="1"/>
            </p:cNvSpPr>
            <p:nvPr/>
          </p:nvSpPr>
          <p:spPr bwMode="auto">
            <a:xfrm>
              <a:off x="3759" y="291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9" name="Line 459"/>
            <p:cNvSpPr>
              <a:spLocks noChangeShapeType="1"/>
            </p:cNvSpPr>
            <p:nvPr/>
          </p:nvSpPr>
          <p:spPr bwMode="auto">
            <a:xfrm flipH="1">
              <a:off x="3487" y="2875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8599" name="Group 460"/>
            <p:cNvGrpSpPr/>
            <p:nvPr/>
          </p:nvGrpSpPr>
          <p:grpSpPr>
            <a:xfrm>
              <a:off x="2794" y="2595"/>
              <a:ext cx="408" cy="294"/>
              <a:chOff x="392" y="1683"/>
              <a:chExt cx="408" cy="294"/>
            </a:xfrm>
          </p:grpSpPr>
          <p:sp>
            <p:nvSpPr>
              <p:cNvPr id="80911" name="Oval 46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2" name="Text Box 462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V0</a:t>
                </a:r>
              </a:p>
            </p:txBody>
          </p:sp>
        </p:grpSp>
        <p:grpSp>
          <p:nvGrpSpPr>
            <p:cNvPr id="108600" name="Group 463"/>
            <p:cNvGrpSpPr/>
            <p:nvPr/>
          </p:nvGrpSpPr>
          <p:grpSpPr>
            <a:xfrm>
              <a:off x="3512" y="3315"/>
              <a:ext cx="408" cy="294"/>
              <a:chOff x="392" y="1683"/>
              <a:chExt cx="408" cy="294"/>
            </a:xfrm>
          </p:grpSpPr>
          <p:sp>
            <p:nvSpPr>
              <p:cNvPr id="80914" name="Oval 46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5" name="Text Box 465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V4</a:t>
                </a:r>
              </a:p>
            </p:txBody>
          </p:sp>
        </p:grpSp>
        <p:grpSp>
          <p:nvGrpSpPr>
            <p:cNvPr id="108601" name="Group 466"/>
            <p:cNvGrpSpPr/>
            <p:nvPr/>
          </p:nvGrpSpPr>
          <p:grpSpPr>
            <a:xfrm>
              <a:off x="2792" y="3315"/>
              <a:ext cx="408" cy="294"/>
              <a:chOff x="392" y="1683"/>
              <a:chExt cx="408" cy="294"/>
            </a:xfrm>
          </p:grpSpPr>
          <p:sp>
            <p:nvSpPr>
              <p:cNvPr id="80917" name="Oval 46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8" name="Text Box 468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V3</a:t>
                </a:r>
              </a:p>
            </p:txBody>
          </p:sp>
        </p:grpSp>
        <p:grpSp>
          <p:nvGrpSpPr>
            <p:cNvPr id="108602" name="Group 469"/>
            <p:cNvGrpSpPr/>
            <p:nvPr/>
          </p:nvGrpSpPr>
          <p:grpSpPr>
            <a:xfrm>
              <a:off x="3490" y="2592"/>
              <a:ext cx="408" cy="296"/>
              <a:chOff x="2888" y="3312"/>
              <a:chExt cx="408" cy="296"/>
            </a:xfrm>
          </p:grpSpPr>
          <p:sp>
            <p:nvSpPr>
              <p:cNvPr id="80920" name="Oval 470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21" name="Text Box 471"/>
              <p:cNvSpPr txBox="1">
                <a:spLocks noChangeArrowheads="1"/>
              </p:cNvSpPr>
              <p:nvPr/>
            </p:nvSpPr>
            <p:spPr bwMode="auto">
              <a:xfrm>
                <a:off x="2888" y="332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V1</a:t>
                </a:r>
              </a:p>
            </p:txBody>
          </p:sp>
        </p:grpSp>
        <p:grpSp>
          <p:nvGrpSpPr>
            <p:cNvPr id="108603" name="Group 472"/>
            <p:cNvGrpSpPr/>
            <p:nvPr/>
          </p:nvGrpSpPr>
          <p:grpSpPr>
            <a:xfrm>
              <a:off x="3128" y="2976"/>
              <a:ext cx="408" cy="296"/>
              <a:chOff x="968" y="2304"/>
              <a:chExt cx="408" cy="296"/>
            </a:xfrm>
          </p:grpSpPr>
          <p:sp>
            <p:nvSpPr>
              <p:cNvPr id="80923" name="Oval 473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24" name="Text Box 474"/>
              <p:cNvSpPr txBox="1">
                <a:spLocks noChangeArrowheads="1"/>
              </p:cNvSpPr>
              <p:nvPr/>
            </p:nvSpPr>
            <p:spPr bwMode="auto">
              <a:xfrm>
                <a:off x="968" y="2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V2</a:t>
                </a:r>
              </a:p>
            </p:txBody>
          </p:sp>
        </p:grpSp>
      </p:grpSp>
      <p:grpSp>
        <p:nvGrpSpPr>
          <p:cNvPr id="108551" name="Group 476"/>
          <p:cNvGrpSpPr/>
          <p:nvPr/>
        </p:nvGrpSpPr>
        <p:grpSpPr>
          <a:xfrm>
            <a:off x="977900" y="3865563"/>
            <a:ext cx="1243013" cy="1044575"/>
            <a:chOff x="794" y="2106"/>
            <a:chExt cx="783" cy="658"/>
          </a:xfrm>
        </p:grpSpPr>
        <p:sp>
          <p:nvSpPr>
            <p:cNvPr id="80927" name="Line 477"/>
            <p:cNvSpPr>
              <a:spLocks noChangeShapeType="1"/>
            </p:cNvSpPr>
            <p:nvPr/>
          </p:nvSpPr>
          <p:spPr bwMode="auto">
            <a:xfrm>
              <a:off x="794" y="228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28" name="Line 478"/>
            <p:cNvSpPr>
              <a:spLocks noChangeShapeType="1"/>
            </p:cNvSpPr>
            <p:nvPr/>
          </p:nvSpPr>
          <p:spPr bwMode="auto">
            <a:xfrm>
              <a:off x="965" y="2106"/>
              <a:ext cx="47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29" name="Line 479"/>
            <p:cNvSpPr>
              <a:spLocks noChangeShapeType="1"/>
            </p:cNvSpPr>
            <p:nvPr/>
          </p:nvSpPr>
          <p:spPr bwMode="auto">
            <a:xfrm>
              <a:off x="1577" y="228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0" name="Line 480"/>
            <p:cNvSpPr>
              <a:spLocks noChangeShapeType="1"/>
            </p:cNvSpPr>
            <p:nvPr/>
          </p:nvSpPr>
          <p:spPr bwMode="auto">
            <a:xfrm flipH="1">
              <a:off x="930" y="2591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1" name="Line 481"/>
            <p:cNvSpPr>
              <a:spLocks noChangeShapeType="1"/>
            </p:cNvSpPr>
            <p:nvPr/>
          </p:nvSpPr>
          <p:spPr bwMode="auto">
            <a:xfrm flipH="1">
              <a:off x="1305" y="2245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2" name="Line 482"/>
            <p:cNvSpPr>
              <a:spLocks noChangeShapeType="1"/>
            </p:cNvSpPr>
            <p:nvPr/>
          </p:nvSpPr>
          <p:spPr bwMode="auto">
            <a:xfrm>
              <a:off x="1292" y="2614"/>
              <a:ext cx="149" cy="14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2" name="Group 483"/>
          <p:cNvGrpSpPr/>
          <p:nvPr/>
        </p:nvGrpSpPr>
        <p:grpSpPr>
          <a:xfrm>
            <a:off x="674688" y="3641725"/>
            <a:ext cx="647700" cy="469900"/>
            <a:chOff x="383" y="1683"/>
            <a:chExt cx="408" cy="296"/>
          </a:xfrm>
        </p:grpSpPr>
        <p:sp>
          <p:nvSpPr>
            <p:cNvPr id="80934" name="Oval 484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5" name="Text Box 485"/>
            <p:cNvSpPr txBox="1">
              <a:spLocks noChangeArrowheads="1"/>
            </p:cNvSpPr>
            <p:nvPr/>
          </p:nvSpPr>
          <p:spPr bwMode="auto">
            <a:xfrm>
              <a:off x="383" y="1691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V0</a:t>
              </a:r>
            </a:p>
          </p:txBody>
        </p:sp>
      </p:grpSp>
      <p:grpSp>
        <p:nvGrpSpPr>
          <p:cNvPr id="108553" name="Group 486"/>
          <p:cNvGrpSpPr/>
          <p:nvPr/>
        </p:nvGrpSpPr>
        <p:grpSpPr>
          <a:xfrm>
            <a:off x="1866900" y="4784725"/>
            <a:ext cx="647700" cy="466725"/>
            <a:chOff x="416" y="1683"/>
            <a:chExt cx="408" cy="294"/>
          </a:xfrm>
        </p:grpSpPr>
        <p:sp>
          <p:nvSpPr>
            <p:cNvPr id="80937" name="Oval 487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8" name="Text Box 488"/>
            <p:cNvSpPr txBox="1">
              <a:spLocks noChangeArrowheads="1"/>
            </p:cNvSpPr>
            <p:nvPr/>
          </p:nvSpPr>
          <p:spPr bwMode="auto">
            <a:xfrm>
              <a:off x="416" y="1683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</p:grpSp>
      <p:grpSp>
        <p:nvGrpSpPr>
          <p:cNvPr id="108554" name="Group 489"/>
          <p:cNvGrpSpPr/>
          <p:nvPr/>
        </p:nvGrpSpPr>
        <p:grpSpPr>
          <a:xfrm>
            <a:off x="685800" y="4784725"/>
            <a:ext cx="647700" cy="466725"/>
            <a:chOff x="392" y="1683"/>
            <a:chExt cx="408" cy="294"/>
          </a:xfrm>
        </p:grpSpPr>
        <p:sp>
          <p:nvSpPr>
            <p:cNvPr id="80940" name="Oval 490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1" name="Text Box 491"/>
            <p:cNvSpPr txBox="1">
              <a:spLocks noChangeArrowheads="1"/>
            </p:cNvSpPr>
            <p:nvPr/>
          </p:nvSpPr>
          <p:spPr bwMode="auto">
            <a:xfrm>
              <a:off x="392" y="1687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V3</a:t>
              </a:r>
            </a:p>
          </p:txBody>
        </p:sp>
      </p:grpSp>
      <p:grpSp>
        <p:nvGrpSpPr>
          <p:cNvPr id="108555" name="Group 492"/>
          <p:cNvGrpSpPr/>
          <p:nvPr/>
        </p:nvGrpSpPr>
        <p:grpSpPr>
          <a:xfrm>
            <a:off x="1870075" y="3636963"/>
            <a:ext cx="647700" cy="466725"/>
            <a:chOff x="2936" y="3312"/>
            <a:chExt cx="408" cy="294"/>
          </a:xfrm>
        </p:grpSpPr>
        <p:sp>
          <p:nvSpPr>
            <p:cNvPr id="80943" name="Oval 493"/>
            <p:cNvSpPr>
              <a:spLocks noChangeArrowheads="1"/>
            </p:cNvSpPr>
            <p:nvPr/>
          </p:nvSpPr>
          <p:spPr bwMode="auto">
            <a:xfrm>
              <a:off x="2976" y="3312"/>
              <a:ext cx="295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4" name="Text Box 494"/>
            <p:cNvSpPr txBox="1">
              <a:spLocks noChangeArrowheads="1"/>
            </p:cNvSpPr>
            <p:nvPr/>
          </p:nvSpPr>
          <p:spPr bwMode="auto">
            <a:xfrm>
              <a:off x="2936" y="3317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</p:grpSp>
      <p:grpSp>
        <p:nvGrpSpPr>
          <p:cNvPr id="108556" name="Group 495"/>
          <p:cNvGrpSpPr/>
          <p:nvPr/>
        </p:nvGrpSpPr>
        <p:grpSpPr>
          <a:xfrm>
            <a:off x="1255713" y="4246563"/>
            <a:ext cx="647700" cy="466725"/>
            <a:chOff x="991" y="2304"/>
            <a:chExt cx="408" cy="294"/>
          </a:xfrm>
        </p:grpSpPr>
        <p:sp>
          <p:nvSpPr>
            <p:cNvPr id="80946" name="Oval 496"/>
            <p:cNvSpPr>
              <a:spLocks noChangeArrowheads="1"/>
            </p:cNvSpPr>
            <p:nvPr/>
          </p:nvSpPr>
          <p:spPr bwMode="auto">
            <a:xfrm>
              <a:off x="1056" y="2304"/>
              <a:ext cx="295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7" name="Text Box 497"/>
            <p:cNvSpPr txBox="1">
              <a:spLocks noChangeArrowheads="1"/>
            </p:cNvSpPr>
            <p:nvPr/>
          </p:nvSpPr>
          <p:spPr bwMode="auto">
            <a:xfrm>
              <a:off x="991" y="2309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V2</a:t>
              </a:r>
            </a:p>
          </p:txBody>
        </p:sp>
      </p:grpSp>
      <p:grpSp>
        <p:nvGrpSpPr>
          <p:cNvPr id="108557" name="Group 498"/>
          <p:cNvGrpSpPr/>
          <p:nvPr/>
        </p:nvGrpSpPr>
        <p:grpSpPr>
          <a:xfrm>
            <a:off x="5599113" y="3565525"/>
            <a:ext cx="2886075" cy="1689100"/>
            <a:chOff x="3919" y="1347"/>
            <a:chExt cx="1818" cy="1064"/>
          </a:xfrm>
        </p:grpSpPr>
        <p:sp>
          <p:nvSpPr>
            <p:cNvPr id="80949" name="Line 499"/>
            <p:cNvSpPr>
              <a:spLocks noChangeShapeType="1"/>
            </p:cNvSpPr>
            <p:nvPr/>
          </p:nvSpPr>
          <p:spPr bwMode="auto">
            <a:xfrm flipH="1">
              <a:off x="4224" y="1584"/>
              <a:ext cx="288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50" name="Line 500"/>
            <p:cNvSpPr>
              <a:spLocks noChangeShapeType="1"/>
            </p:cNvSpPr>
            <p:nvPr/>
          </p:nvSpPr>
          <p:spPr bwMode="auto">
            <a:xfrm>
              <a:off x="5184" y="1920"/>
              <a:ext cx="24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51" name="Line 501"/>
            <p:cNvSpPr>
              <a:spLocks noChangeShapeType="1"/>
            </p:cNvSpPr>
            <p:nvPr/>
          </p:nvSpPr>
          <p:spPr bwMode="auto">
            <a:xfrm flipH="1">
              <a:off x="4831" y="2011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8563" name="Group 502"/>
            <p:cNvGrpSpPr/>
            <p:nvPr/>
          </p:nvGrpSpPr>
          <p:grpSpPr>
            <a:xfrm>
              <a:off x="4416" y="1347"/>
              <a:ext cx="408" cy="294"/>
              <a:chOff x="432" y="1683"/>
              <a:chExt cx="408" cy="294"/>
            </a:xfrm>
          </p:grpSpPr>
          <p:sp>
            <p:nvSpPr>
              <p:cNvPr id="80953" name="Oval 50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54" name="Text Box 504"/>
              <p:cNvSpPr txBox="1">
                <a:spLocks noChangeArrowheads="1"/>
              </p:cNvSpPr>
              <p:nvPr/>
            </p:nvSpPr>
            <p:spPr bwMode="auto">
              <a:xfrm>
                <a:off x="432" y="1686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108564" name="Group 505"/>
            <p:cNvGrpSpPr/>
            <p:nvPr/>
          </p:nvGrpSpPr>
          <p:grpSpPr>
            <a:xfrm>
              <a:off x="5329" y="2115"/>
              <a:ext cx="408" cy="296"/>
              <a:chOff x="409" y="1683"/>
              <a:chExt cx="408" cy="296"/>
            </a:xfrm>
          </p:grpSpPr>
          <p:sp>
            <p:nvSpPr>
              <p:cNvPr id="80956" name="Oval 50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57" name="Text Box 507"/>
              <p:cNvSpPr txBox="1">
                <a:spLocks noChangeArrowheads="1"/>
              </p:cNvSpPr>
              <p:nvPr/>
            </p:nvSpPr>
            <p:spPr bwMode="auto">
              <a:xfrm>
                <a:off x="409" y="1691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108565" name="Group 508"/>
            <p:cNvGrpSpPr/>
            <p:nvPr/>
          </p:nvGrpSpPr>
          <p:grpSpPr>
            <a:xfrm>
              <a:off x="3919" y="1779"/>
              <a:ext cx="408" cy="298"/>
              <a:chOff x="415" y="1683"/>
              <a:chExt cx="408" cy="298"/>
            </a:xfrm>
          </p:grpSpPr>
          <p:sp>
            <p:nvSpPr>
              <p:cNvPr id="80959" name="Oval 50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0" name="Text Box 510"/>
              <p:cNvSpPr txBox="1">
                <a:spLocks noChangeArrowheads="1"/>
              </p:cNvSpPr>
              <p:nvPr/>
            </p:nvSpPr>
            <p:spPr bwMode="auto">
              <a:xfrm>
                <a:off x="415" y="1693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108566" name="Group 511"/>
            <p:cNvGrpSpPr/>
            <p:nvPr/>
          </p:nvGrpSpPr>
          <p:grpSpPr>
            <a:xfrm>
              <a:off x="4885" y="1724"/>
              <a:ext cx="408" cy="298"/>
              <a:chOff x="2939" y="3308"/>
              <a:chExt cx="408" cy="298"/>
            </a:xfrm>
          </p:grpSpPr>
          <p:sp>
            <p:nvSpPr>
              <p:cNvPr id="80962" name="Oval 51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3" name="Text Box 513"/>
              <p:cNvSpPr txBox="1">
                <a:spLocks noChangeArrowheads="1"/>
              </p:cNvSpPr>
              <p:nvPr/>
            </p:nvSpPr>
            <p:spPr bwMode="auto">
              <a:xfrm>
                <a:off x="2939" y="330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108567" name="Group 514"/>
            <p:cNvGrpSpPr/>
            <p:nvPr/>
          </p:nvGrpSpPr>
          <p:grpSpPr>
            <a:xfrm>
              <a:off x="4506" y="2112"/>
              <a:ext cx="408" cy="298"/>
              <a:chOff x="1002" y="2304"/>
              <a:chExt cx="408" cy="298"/>
            </a:xfrm>
          </p:grpSpPr>
          <p:sp>
            <p:nvSpPr>
              <p:cNvPr id="80965" name="Oval 51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6" name="Text Box 516"/>
              <p:cNvSpPr txBox="1">
                <a:spLocks noChangeArrowheads="1"/>
              </p:cNvSpPr>
              <p:nvPr/>
            </p:nvSpPr>
            <p:spPr bwMode="auto">
              <a:xfrm>
                <a:off x="1002" y="231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sp>
          <p:nvSpPr>
            <p:cNvPr id="80967" name="Line 517"/>
            <p:cNvSpPr>
              <a:spLocks noChangeShapeType="1"/>
            </p:cNvSpPr>
            <p:nvPr/>
          </p:nvSpPr>
          <p:spPr bwMode="auto">
            <a:xfrm>
              <a:off x="4704" y="1584"/>
              <a:ext cx="24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0968" name="AutoShape 518"/>
          <p:cNvSpPr>
            <a:spLocks noChangeArrowheads="1"/>
          </p:cNvSpPr>
          <p:nvPr/>
        </p:nvSpPr>
        <p:spPr bwMode="auto">
          <a:xfrm>
            <a:off x="5397500" y="386556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3E4DBA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969" name="Rectangle 522"/>
          <p:cNvSpPr>
            <a:spLocks noChangeArrowheads="1"/>
          </p:cNvSpPr>
          <p:nvPr/>
        </p:nvSpPr>
        <p:spPr bwMode="auto">
          <a:xfrm>
            <a:off x="846138" y="212725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2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2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2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27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70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3643313"/>
            <a:ext cx="9144000" cy="3214688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209"/>
          <p:cNvGrpSpPr/>
          <p:nvPr/>
        </p:nvGrpSpPr>
        <p:grpSpPr>
          <a:xfrm>
            <a:off x="5041900" y="5019675"/>
            <a:ext cx="1409700" cy="865188"/>
            <a:chOff x="3024" y="2832"/>
            <a:chExt cx="888" cy="437"/>
          </a:xfrm>
        </p:grpSpPr>
        <p:sp>
          <p:nvSpPr>
            <p:cNvPr id="82108" name="Oval 210"/>
            <p:cNvSpPr>
              <a:spLocks noChangeArrowheads="1"/>
            </p:cNvSpPr>
            <p:nvPr/>
          </p:nvSpPr>
          <p:spPr bwMode="auto">
            <a:xfrm>
              <a:off x="3600" y="3072"/>
              <a:ext cx="312" cy="1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82109" name="Oval 211"/>
            <p:cNvSpPr>
              <a:spLocks noChangeArrowheads="1"/>
            </p:cNvSpPr>
            <p:nvPr/>
          </p:nvSpPr>
          <p:spPr bwMode="auto">
            <a:xfrm>
              <a:off x="3024" y="3072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82110" name="Line 212"/>
            <p:cNvSpPr>
              <a:spLocks noChangeShapeType="1"/>
            </p:cNvSpPr>
            <p:nvPr/>
          </p:nvSpPr>
          <p:spPr bwMode="auto">
            <a:xfrm flipH="1">
              <a:off x="3216" y="2832"/>
              <a:ext cx="264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1" name="Line 213"/>
            <p:cNvSpPr>
              <a:spLocks noChangeShapeType="1"/>
            </p:cNvSpPr>
            <p:nvPr/>
          </p:nvSpPr>
          <p:spPr bwMode="auto">
            <a:xfrm>
              <a:off x="3480" y="2832"/>
              <a:ext cx="21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204"/>
          <p:cNvGrpSpPr/>
          <p:nvPr/>
        </p:nvGrpSpPr>
        <p:grpSpPr>
          <a:xfrm>
            <a:off x="5613400" y="4410075"/>
            <a:ext cx="1219200" cy="769938"/>
            <a:chOff x="3384" y="2448"/>
            <a:chExt cx="768" cy="389"/>
          </a:xfrm>
        </p:grpSpPr>
        <p:sp>
          <p:nvSpPr>
            <p:cNvPr id="82103" name="Oval 205"/>
            <p:cNvSpPr>
              <a:spLocks noChangeArrowheads="1"/>
            </p:cNvSpPr>
            <p:nvPr/>
          </p:nvSpPr>
          <p:spPr bwMode="auto">
            <a:xfrm>
              <a:off x="3840" y="2640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82104" name="Line 206"/>
            <p:cNvSpPr>
              <a:spLocks noChangeShapeType="1"/>
            </p:cNvSpPr>
            <p:nvPr/>
          </p:nvSpPr>
          <p:spPr bwMode="auto">
            <a:xfrm flipH="1">
              <a:off x="3528" y="2448"/>
              <a:ext cx="26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05" name="Oval 207"/>
            <p:cNvSpPr>
              <a:spLocks noChangeArrowheads="1"/>
            </p:cNvSpPr>
            <p:nvPr/>
          </p:nvSpPr>
          <p:spPr bwMode="auto">
            <a:xfrm>
              <a:off x="3384" y="2640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  <p:sp>
          <p:nvSpPr>
            <p:cNvPr id="82106" name="Line 208"/>
            <p:cNvSpPr>
              <a:spLocks noChangeShapeType="1"/>
            </p:cNvSpPr>
            <p:nvPr/>
          </p:nvSpPr>
          <p:spPr bwMode="auto">
            <a:xfrm>
              <a:off x="3792" y="2448"/>
              <a:ext cx="192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0004" name="Line 196"/>
          <p:cNvSpPr>
            <a:spLocks noChangeShapeType="1"/>
          </p:cNvSpPr>
          <p:nvPr/>
        </p:nvSpPr>
        <p:spPr bwMode="auto">
          <a:xfrm flipH="1">
            <a:off x="2108200" y="41052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7" name="Line 199"/>
          <p:cNvSpPr>
            <a:spLocks noChangeShapeType="1"/>
          </p:cNvSpPr>
          <p:nvPr/>
        </p:nvSpPr>
        <p:spPr bwMode="auto">
          <a:xfrm flipH="1">
            <a:off x="2108200" y="47148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8" name="Line 200"/>
          <p:cNvSpPr>
            <a:spLocks noChangeShapeType="1"/>
          </p:cNvSpPr>
          <p:nvPr/>
        </p:nvSpPr>
        <p:spPr bwMode="auto">
          <a:xfrm flipH="1">
            <a:off x="2108200" y="53244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9" name="Line 201"/>
          <p:cNvSpPr>
            <a:spLocks noChangeShapeType="1"/>
          </p:cNvSpPr>
          <p:nvPr/>
        </p:nvSpPr>
        <p:spPr bwMode="auto">
          <a:xfrm flipH="1">
            <a:off x="2108200" y="59340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9815" name="Rectangle 7"/>
          <p:cNvSpPr>
            <a:spLocks noChangeArrowheads="1"/>
          </p:cNvSpPr>
          <p:nvPr/>
        </p:nvSpPr>
        <p:spPr bwMode="auto">
          <a:xfrm>
            <a:off x="927100" y="4229100"/>
            <a:ext cx="762000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</a:p>
        </p:txBody>
      </p:sp>
      <p:sp>
        <p:nvSpPr>
          <p:cNvPr id="759830" name="Text Box 22"/>
          <p:cNvSpPr txBox="1">
            <a:spLocks noChangeArrowheads="1"/>
          </p:cNvSpPr>
          <p:nvPr/>
        </p:nvSpPr>
        <p:spPr bwMode="auto">
          <a:xfrm>
            <a:off x="3282950" y="1504950"/>
            <a:ext cx="457200" cy="1200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</a:p>
        </p:txBody>
      </p:sp>
      <p:graphicFrame>
        <p:nvGraphicFramePr>
          <p:cNvPr id="80902" name="表格 80901"/>
          <p:cNvGraphicFramePr/>
          <p:nvPr/>
        </p:nvGraphicFramePr>
        <p:xfrm>
          <a:off x="3600450" y="1131888"/>
          <a:ext cx="533400" cy="22860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 41"/>
          <p:cNvGrpSpPr/>
          <p:nvPr/>
        </p:nvGrpSpPr>
        <p:grpSpPr>
          <a:xfrm>
            <a:off x="4108450" y="1123950"/>
            <a:ext cx="4749800" cy="2362200"/>
            <a:chOff x="2488" y="576"/>
            <a:chExt cx="2992" cy="1488"/>
          </a:xfrm>
        </p:grpSpPr>
        <p:sp>
          <p:nvSpPr>
            <p:cNvPr id="81940" name="Rectangle 42"/>
            <p:cNvSpPr>
              <a:spLocks noChangeArrowheads="1"/>
            </p:cNvSpPr>
            <p:nvPr/>
          </p:nvSpPr>
          <p:spPr bwMode="auto">
            <a:xfrm>
              <a:off x="2808" y="1724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1" name="Rectangle 43"/>
            <p:cNvSpPr>
              <a:spLocks noChangeArrowheads="1"/>
            </p:cNvSpPr>
            <p:nvPr/>
          </p:nvSpPr>
          <p:spPr bwMode="auto">
            <a:xfrm>
              <a:off x="2504" y="1724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2" name="Rectangle 44"/>
            <p:cNvSpPr>
              <a:spLocks noChangeArrowheads="1"/>
            </p:cNvSpPr>
            <p:nvPr/>
          </p:nvSpPr>
          <p:spPr bwMode="auto">
            <a:xfrm>
              <a:off x="2808" y="1437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3" name="Rectangle 45"/>
            <p:cNvSpPr>
              <a:spLocks noChangeArrowheads="1"/>
            </p:cNvSpPr>
            <p:nvPr/>
          </p:nvSpPr>
          <p:spPr bwMode="auto">
            <a:xfrm>
              <a:off x="2504" y="1437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4" name="Rectangle 46"/>
            <p:cNvSpPr>
              <a:spLocks noChangeArrowheads="1"/>
            </p:cNvSpPr>
            <p:nvPr/>
          </p:nvSpPr>
          <p:spPr bwMode="auto">
            <a:xfrm>
              <a:off x="2808" y="1150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5" name="Rectangle 47"/>
            <p:cNvSpPr>
              <a:spLocks noChangeArrowheads="1"/>
            </p:cNvSpPr>
            <p:nvPr/>
          </p:nvSpPr>
          <p:spPr bwMode="auto">
            <a:xfrm>
              <a:off x="2504" y="1150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6" name="Rectangle 48"/>
            <p:cNvSpPr>
              <a:spLocks noChangeArrowheads="1"/>
            </p:cNvSpPr>
            <p:nvPr/>
          </p:nvSpPr>
          <p:spPr bwMode="auto">
            <a:xfrm>
              <a:off x="2808" y="863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7" name="Rectangle 49"/>
            <p:cNvSpPr>
              <a:spLocks noChangeArrowheads="1"/>
            </p:cNvSpPr>
            <p:nvPr/>
          </p:nvSpPr>
          <p:spPr bwMode="auto">
            <a:xfrm>
              <a:off x="2504" y="863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8" name="Rectangle 50"/>
            <p:cNvSpPr>
              <a:spLocks noChangeArrowheads="1"/>
            </p:cNvSpPr>
            <p:nvPr/>
          </p:nvSpPr>
          <p:spPr bwMode="auto">
            <a:xfrm>
              <a:off x="2808" y="576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9" name="Rectangle 51"/>
            <p:cNvSpPr>
              <a:spLocks noChangeArrowheads="1"/>
            </p:cNvSpPr>
            <p:nvPr/>
          </p:nvSpPr>
          <p:spPr bwMode="auto">
            <a:xfrm>
              <a:off x="2504" y="576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0" name="Line 52"/>
            <p:cNvSpPr>
              <a:spLocks noChangeShapeType="1"/>
            </p:cNvSpPr>
            <p:nvPr/>
          </p:nvSpPr>
          <p:spPr bwMode="auto">
            <a:xfrm>
              <a:off x="2504" y="576"/>
              <a:ext cx="0" cy="143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1" name="Line 53"/>
            <p:cNvSpPr>
              <a:spLocks noChangeShapeType="1"/>
            </p:cNvSpPr>
            <p:nvPr/>
          </p:nvSpPr>
          <p:spPr bwMode="auto">
            <a:xfrm>
              <a:off x="2808" y="576"/>
              <a:ext cx="0" cy="143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2" name="Line 54"/>
            <p:cNvSpPr>
              <a:spLocks noChangeShapeType="1"/>
            </p:cNvSpPr>
            <p:nvPr/>
          </p:nvSpPr>
          <p:spPr bwMode="auto">
            <a:xfrm>
              <a:off x="3128" y="576"/>
              <a:ext cx="0" cy="1435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3" name="Line 55"/>
            <p:cNvSpPr>
              <a:spLocks noChangeShapeType="1"/>
            </p:cNvSpPr>
            <p:nvPr/>
          </p:nvSpPr>
          <p:spPr bwMode="auto">
            <a:xfrm>
              <a:off x="2504" y="576"/>
              <a:ext cx="624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4" name="Line 56"/>
            <p:cNvSpPr>
              <a:spLocks noChangeShapeType="1"/>
            </p:cNvSpPr>
            <p:nvPr/>
          </p:nvSpPr>
          <p:spPr bwMode="auto">
            <a:xfrm>
              <a:off x="2504" y="863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5" name="Line 57"/>
            <p:cNvSpPr>
              <a:spLocks noChangeShapeType="1"/>
            </p:cNvSpPr>
            <p:nvPr/>
          </p:nvSpPr>
          <p:spPr bwMode="auto">
            <a:xfrm>
              <a:off x="2504" y="1150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6" name="Line 58"/>
            <p:cNvSpPr>
              <a:spLocks noChangeShapeType="1"/>
            </p:cNvSpPr>
            <p:nvPr/>
          </p:nvSpPr>
          <p:spPr bwMode="auto">
            <a:xfrm>
              <a:off x="2504" y="1437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7" name="Line 59"/>
            <p:cNvSpPr>
              <a:spLocks noChangeShapeType="1"/>
            </p:cNvSpPr>
            <p:nvPr/>
          </p:nvSpPr>
          <p:spPr bwMode="auto">
            <a:xfrm>
              <a:off x="2504" y="1724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8" name="Line 60"/>
            <p:cNvSpPr>
              <a:spLocks noChangeShapeType="1"/>
            </p:cNvSpPr>
            <p:nvPr/>
          </p:nvSpPr>
          <p:spPr bwMode="auto">
            <a:xfrm>
              <a:off x="2504" y="2011"/>
              <a:ext cx="624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9" name="Line 61"/>
            <p:cNvSpPr>
              <a:spLocks noChangeShapeType="1"/>
            </p:cNvSpPr>
            <p:nvPr/>
          </p:nvSpPr>
          <p:spPr bwMode="auto">
            <a:xfrm>
              <a:off x="3032" y="72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0" name="Line 62"/>
            <p:cNvSpPr>
              <a:spLocks noChangeShapeType="1"/>
            </p:cNvSpPr>
            <p:nvPr/>
          </p:nvSpPr>
          <p:spPr bwMode="auto">
            <a:xfrm>
              <a:off x="3032" y="1584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1" name="Line 63"/>
            <p:cNvSpPr>
              <a:spLocks noChangeShapeType="1"/>
            </p:cNvSpPr>
            <p:nvPr/>
          </p:nvSpPr>
          <p:spPr bwMode="auto">
            <a:xfrm>
              <a:off x="3032" y="187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2" name="Line 64"/>
            <p:cNvSpPr>
              <a:spLocks noChangeShapeType="1"/>
            </p:cNvSpPr>
            <p:nvPr/>
          </p:nvSpPr>
          <p:spPr bwMode="auto">
            <a:xfrm>
              <a:off x="3032" y="100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3" name="Line 65"/>
            <p:cNvSpPr>
              <a:spLocks noChangeShapeType="1"/>
            </p:cNvSpPr>
            <p:nvPr/>
          </p:nvSpPr>
          <p:spPr bwMode="auto">
            <a:xfrm>
              <a:off x="3032" y="1296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4" name="Rectangle 66"/>
            <p:cNvSpPr>
              <a:spLocks noChangeArrowheads="1"/>
            </p:cNvSpPr>
            <p:nvPr/>
          </p:nvSpPr>
          <p:spPr bwMode="auto">
            <a:xfrm>
              <a:off x="4424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81965" name="Rectangle 67"/>
            <p:cNvSpPr>
              <a:spLocks noChangeArrowheads="1"/>
            </p:cNvSpPr>
            <p:nvPr/>
          </p:nvSpPr>
          <p:spPr bwMode="auto">
            <a:xfrm>
              <a:off x="4136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1966" name="Line 68"/>
            <p:cNvSpPr>
              <a:spLocks noChangeShapeType="1"/>
            </p:cNvSpPr>
            <p:nvPr/>
          </p:nvSpPr>
          <p:spPr bwMode="auto">
            <a:xfrm>
              <a:off x="4136" y="6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7" name="Line 69"/>
            <p:cNvSpPr>
              <a:spLocks noChangeShapeType="1"/>
            </p:cNvSpPr>
            <p:nvPr/>
          </p:nvSpPr>
          <p:spPr bwMode="auto">
            <a:xfrm>
              <a:off x="4136" y="8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8" name="Line 70"/>
            <p:cNvSpPr>
              <a:spLocks noChangeShapeType="1"/>
            </p:cNvSpPr>
            <p:nvPr/>
          </p:nvSpPr>
          <p:spPr bwMode="auto">
            <a:xfrm>
              <a:off x="4136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9" name="Line 71"/>
            <p:cNvSpPr>
              <a:spLocks noChangeShapeType="1"/>
            </p:cNvSpPr>
            <p:nvPr/>
          </p:nvSpPr>
          <p:spPr bwMode="auto">
            <a:xfrm>
              <a:off x="4424" y="6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0" name="Line 72"/>
            <p:cNvSpPr>
              <a:spLocks noChangeShapeType="1"/>
            </p:cNvSpPr>
            <p:nvPr/>
          </p:nvSpPr>
          <p:spPr bwMode="auto">
            <a:xfrm>
              <a:off x="4712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1" name="Rectangle 73"/>
            <p:cNvSpPr>
              <a:spLocks noChangeArrowheads="1"/>
            </p:cNvSpPr>
            <p:nvPr/>
          </p:nvSpPr>
          <p:spPr bwMode="auto">
            <a:xfrm>
              <a:off x="3656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2" name="Rectangle 74"/>
            <p:cNvSpPr>
              <a:spLocks noChangeArrowheads="1"/>
            </p:cNvSpPr>
            <p:nvPr/>
          </p:nvSpPr>
          <p:spPr bwMode="auto">
            <a:xfrm>
              <a:off x="3368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1973" name="Line 75"/>
            <p:cNvSpPr>
              <a:spLocks noChangeShapeType="1"/>
            </p:cNvSpPr>
            <p:nvPr/>
          </p:nvSpPr>
          <p:spPr bwMode="auto">
            <a:xfrm>
              <a:off x="3368" y="6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4" name="Line 76"/>
            <p:cNvSpPr>
              <a:spLocks noChangeShapeType="1"/>
            </p:cNvSpPr>
            <p:nvPr/>
          </p:nvSpPr>
          <p:spPr bwMode="auto">
            <a:xfrm>
              <a:off x="3368" y="8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5" name="Line 77"/>
            <p:cNvSpPr>
              <a:spLocks noChangeShapeType="1"/>
            </p:cNvSpPr>
            <p:nvPr/>
          </p:nvSpPr>
          <p:spPr bwMode="auto">
            <a:xfrm>
              <a:off x="3368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6" name="Line 78"/>
            <p:cNvSpPr>
              <a:spLocks noChangeShapeType="1"/>
            </p:cNvSpPr>
            <p:nvPr/>
          </p:nvSpPr>
          <p:spPr bwMode="auto">
            <a:xfrm>
              <a:off x="3656" y="6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7" name="Line 79"/>
            <p:cNvSpPr>
              <a:spLocks noChangeShapeType="1"/>
            </p:cNvSpPr>
            <p:nvPr/>
          </p:nvSpPr>
          <p:spPr bwMode="auto">
            <a:xfrm>
              <a:off x="3944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8" name="Line 80"/>
            <p:cNvSpPr>
              <a:spLocks noChangeShapeType="1"/>
            </p:cNvSpPr>
            <p:nvPr/>
          </p:nvSpPr>
          <p:spPr bwMode="auto">
            <a:xfrm>
              <a:off x="3800" y="7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9" name="Rectangle 81"/>
            <p:cNvSpPr>
              <a:spLocks noChangeArrowheads="1"/>
            </p:cNvSpPr>
            <p:nvPr/>
          </p:nvSpPr>
          <p:spPr bwMode="auto">
            <a:xfrm>
              <a:off x="4424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0" name="Rectangle 82"/>
            <p:cNvSpPr>
              <a:spLocks noChangeArrowheads="1"/>
            </p:cNvSpPr>
            <p:nvPr/>
          </p:nvSpPr>
          <p:spPr bwMode="auto">
            <a:xfrm>
              <a:off x="4136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1981" name="Line 83"/>
            <p:cNvSpPr>
              <a:spLocks noChangeShapeType="1"/>
            </p:cNvSpPr>
            <p:nvPr/>
          </p:nvSpPr>
          <p:spPr bwMode="auto">
            <a:xfrm>
              <a:off x="4136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2" name="Line 84"/>
            <p:cNvSpPr>
              <a:spLocks noChangeShapeType="1"/>
            </p:cNvSpPr>
            <p:nvPr/>
          </p:nvSpPr>
          <p:spPr bwMode="auto">
            <a:xfrm>
              <a:off x="4136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3" name="Line 85"/>
            <p:cNvSpPr>
              <a:spLocks noChangeShapeType="1"/>
            </p:cNvSpPr>
            <p:nvPr/>
          </p:nvSpPr>
          <p:spPr bwMode="auto">
            <a:xfrm>
              <a:off x="4424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4" name="Line 86"/>
            <p:cNvSpPr>
              <a:spLocks noChangeShapeType="1"/>
            </p:cNvSpPr>
            <p:nvPr/>
          </p:nvSpPr>
          <p:spPr bwMode="auto">
            <a:xfrm>
              <a:off x="4712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5" name="Rectangle 87"/>
            <p:cNvSpPr>
              <a:spLocks noChangeArrowheads="1"/>
            </p:cNvSpPr>
            <p:nvPr/>
          </p:nvSpPr>
          <p:spPr bwMode="auto">
            <a:xfrm>
              <a:off x="3656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6" name="Rectangle 88"/>
            <p:cNvSpPr>
              <a:spLocks noChangeArrowheads="1"/>
            </p:cNvSpPr>
            <p:nvPr/>
          </p:nvSpPr>
          <p:spPr bwMode="auto">
            <a:xfrm>
              <a:off x="3368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1987" name="Line 89"/>
            <p:cNvSpPr>
              <a:spLocks noChangeShapeType="1"/>
            </p:cNvSpPr>
            <p:nvPr/>
          </p:nvSpPr>
          <p:spPr bwMode="auto">
            <a:xfrm>
              <a:off x="3368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8" name="Line 90"/>
            <p:cNvSpPr>
              <a:spLocks noChangeShapeType="1"/>
            </p:cNvSpPr>
            <p:nvPr/>
          </p:nvSpPr>
          <p:spPr bwMode="auto">
            <a:xfrm>
              <a:off x="3368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9" name="Line 91"/>
            <p:cNvSpPr>
              <a:spLocks noChangeShapeType="1"/>
            </p:cNvSpPr>
            <p:nvPr/>
          </p:nvSpPr>
          <p:spPr bwMode="auto">
            <a:xfrm>
              <a:off x="3368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0" name="Line 92"/>
            <p:cNvSpPr>
              <a:spLocks noChangeShapeType="1"/>
            </p:cNvSpPr>
            <p:nvPr/>
          </p:nvSpPr>
          <p:spPr bwMode="auto">
            <a:xfrm>
              <a:off x="3656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1" name="Line 93"/>
            <p:cNvSpPr>
              <a:spLocks noChangeShapeType="1"/>
            </p:cNvSpPr>
            <p:nvPr/>
          </p:nvSpPr>
          <p:spPr bwMode="auto">
            <a:xfrm>
              <a:off x="3944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2" name="Rectangle 94"/>
            <p:cNvSpPr>
              <a:spLocks noChangeArrowheads="1"/>
            </p:cNvSpPr>
            <p:nvPr/>
          </p:nvSpPr>
          <p:spPr bwMode="auto">
            <a:xfrm>
              <a:off x="5192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81993" name="Rectangle 95"/>
            <p:cNvSpPr>
              <a:spLocks noChangeArrowheads="1"/>
            </p:cNvSpPr>
            <p:nvPr/>
          </p:nvSpPr>
          <p:spPr bwMode="auto">
            <a:xfrm>
              <a:off x="4904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1994" name="Line 96"/>
            <p:cNvSpPr>
              <a:spLocks noChangeShapeType="1"/>
            </p:cNvSpPr>
            <p:nvPr/>
          </p:nvSpPr>
          <p:spPr bwMode="auto">
            <a:xfrm>
              <a:off x="4904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5" name="Line 97"/>
            <p:cNvSpPr>
              <a:spLocks noChangeShapeType="1"/>
            </p:cNvSpPr>
            <p:nvPr/>
          </p:nvSpPr>
          <p:spPr bwMode="auto">
            <a:xfrm>
              <a:off x="4904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6" name="Line 98"/>
            <p:cNvSpPr>
              <a:spLocks noChangeShapeType="1"/>
            </p:cNvSpPr>
            <p:nvPr/>
          </p:nvSpPr>
          <p:spPr bwMode="auto">
            <a:xfrm>
              <a:off x="4904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7" name="Line 99"/>
            <p:cNvSpPr>
              <a:spLocks noChangeShapeType="1"/>
            </p:cNvSpPr>
            <p:nvPr/>
          </p:nvSpPr>
          <p:spPr bwMode="auto">
            <a:xfrm>
              <a:off x="5192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8" name="Line 100"/>
            <p:cNvSpPr>
              <a:spLocks noChangeShapeType="1"/>
            </p:cNvSpPr>
            <p:nvPr/>
          </p:nvSpPr>
          <p:spPr bwMode="auto">
            <a:xfrm>
              <a:off x="5480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9" name="Line 101"/>
            <p:cNvSpPr>
              <a:spLocks noChangeShapeType="1"/>
            </p:cNvSpPr>
            <p:nvPr/>
          </p:nvSpPr>
          <p:spPr bwMode="auto">
            <a:xfrm>
              <a:off x="3800" y="1335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0" name="Line 102"/>
            <p:cNvSpPr>
              <a:spLocks noChangeShapeType="1"/>
            </p:cNvSpPr>
            <p:nvPr/>
          </p:nvSpPr>
          <p:spPr bwMode="auto">
            <a:xfrm>
              <a:off x="4568" y="1335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1" name="Line 103"/>
            <p:cNvSpPr>
              <a:spLocks noChangeShapeType="1"/>
            </p:cNvSpPr>
            <p:nvPr/>
          </p:nvSpPr>
          <p:spPr bwMode="auto">
            <a:xfrm>
              <a:off x="4136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2" name="Line 104"/>
            <p:cNvSpPr>
              <a:spLocks noChangeShapeType="1"/>
            </p:cNvSpPr>
            <p:nvPr/>
          </p:nvSpPr>
          <p:spPr bwMode="auto">
            <a:xfrm>
              <a:off x="4136" y="114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3" name="Rectangle 105"/>
            <p:cNvSpPr>
              <a:spLocks noChangeArrowheads="1"/>
            </p:cNvSpPr>
            <p:nvPr/>
          </p:nvSpPr>
          <p:spPr bwMode="auto">
            <a:xfrm>
              <a:off x="3656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4" name="Rectangle 106"/>
            <p:cNvSpPr>
              <a:spLocks noChangeArrowheads="1"/>
            </p:cNvSpPr>
            <p:nvPr/>
          </p:nvSpPr>
          <p:spPr bwMode="auto">
            <a:xfrm>
              <a:off x="3368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2005" name="Line 107"/>
            <p:cNvSpPr>
              <a:spLocks noChangeShapeType="1"/>
            </p:cNvSpPr>
            <p:nvPr/>
          </p:nvSpPr>
          <p:spPr bwMode="auto">
            <a:xfrm>
              <a:off x="4136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6" name="Line 108"/>
            <p:cNvSpPr>
              <a:spLocks noChangeShapeType="1"/>
            </p:cNvSpPr>
            <p:nvPr/>
          </p:nvSpPr>
          <p:spPr bwMode="auto">
            <a:xfrm>
              <a:off x="3368" y="1152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7" name="Line 109"/>
            <p:cNvSpPr>
              <a:spLocks noChangeShapeType="1"/>
            </p:cNvSpPr>
            <p:nvPr/>
          </p:nvSpPr>
          <p:spPr bwMode="auto">
            <a:xfrm>
              <a:off x="3368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8" name="Line 110"/>
            <p:cNvSpPr>
              <a:spLocks noChangeShapeType="1"/>
            </p:cNvSpPr>
            <p:nvPr/>
          </p:nvSpPr>
          <p:spPr bwMode="auto">
            <a:xfrm>
              <a:off x="3656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9" name="Line 111"/>
            <p:cNvSpPr>
              <a:spLocks noChangeShapeType="1"/>
            </p:cNvSpPr>
            <p:nvPr/>
          </p:nvSpPr>
          <p:spPr bwMode="auto">
            <a:xfrm>
              <a:off x="3944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0" name="Rectangle 112"/>
            <p:cNvSpPr>
              <a:spLocks noChangeArrowheads="1"/>
            </p:cNvSpPr>
            <p:nvPr/>
          </p:nvSpPr>
          <p:spPr bwMode="auto">
            <a:xfrm>
              <a:off x="4424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1" name="Rectangle 113"/>
            <p:cNvSpPr>
              <a:spLocks noChangeArrowheads="1"/>
            </p:cNvSpPr>
            <p:nvPr/>
          </p:nvSpPr>
          <p:spPr bwMode="auto">
            <a:xfrm>
              <a:off x="4136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2012" name="Line 114"/>
            <p:cNvSpPr>
              <a:spLocks noChangeShapeType="1"/>
            </p:cNvSpPr>
            <p:nvPr/>
          </p:nvSpPr>
          <p:spPr bwMode="auto">
            <a:xfrm>
              <a:off x="3368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3" name="Line 115"/>
            <p:cNvSpPr>
              <a:spLocks noChangeShapeType="1"/>
            </p:cNvSpPr>
            <p:nvPr/>
          </p:nvSpPr>
          <p:spPr bwMode="auto">
            <a:xfrm>
              <a:off x="4136" y="114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4" name="Line 116"/>
            <p:cNvSpPr>
              <a:spLocks noChangeShapeType="1"/>
            </p:cNvSpPr>
            <p:nvPr/>
          </p:nvSpPr>
          <p:spPr bwMode="auto">
            <a:xfrm>
              <a:off x="4136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5" name="Line 117"/>
            <p:cNvSpPr>
              <a:spLocks noChangeShapeType="1"/>
            </p:cNvSpPr>
            <p:nvPr/>
          </p:nvSpPr>
          <p:spPr bwMode="auto">
            <a:xfrm>
              <a:off x="4424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6" name="Line 118"/>
            <p:cNvSpPr>
              <a:spLocks noChangeShapeType="1"/>
            </p:cNvSpPr>
            <p:nvPr/>
          </p:nvSpPr>
          <p:spPr bwMode="auto">
            <a:xfrm>
              <a:off x="4712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7" name="Rectangle 119"/>
            <p:cNvSpPr>
              <a:spLocks noChangeArrowheads="1"/>
            </p:cNvSpPr>
            <p:nvPr/>
          </p:nvSpPr>
          <p:spPr bwMode="auto">
            <a:xfrm>
              <a:off x="5192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82018" name="Rectangle 120"/>
            <p:cNvSpPr>
              <a:spLocks noChangeArrowheads="1"/>
            </p:cNvSpPr>
            <p:nvPr/>
          </p:nvSpPr>
          <p:spPr bwMode="auto">
            <a:xfrm>
              <a:off x="4904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2019" name="Line 121"/>
            <p:cNvSpPr>
              <a:spLocks noChangeShapeType="1"/>
            </p:cNvSpPr>
            <p:nvPr/>
          </p:nvSpPr>
          <p:spPr bwMode="auto">
            <a:xfrm>
              <a:off x="4904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0" name="Line 122"/>
            <p:cNvSpPr>
              <a:spLocks noChangeShapeType="1"/>
            </p:cNvSpPr>
            <p:nvPr/>
          </p:nvSpPr>
          <p:spPr bwMode="auto">
            <a:xfrm>
              <a:off x="4904" y="1152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1" name="Line 123"/>
            <p:cNvSpPr>
              <a:spLocks noChangeShapeType="1"/>
            </p:cNvSpPr>
            <p:nvPr/>
          </p:nvSpPr>
          <p:spPr bwMode="auto">
            <a:xfrm>
              <a:off x="4904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2" name="Line 124"/>
            <p:cNvSpPr>
              <a:spLocks noChangeShapeType="1"/>
            </p:cNvSpPr>
            <p:nvPr/>
          </p:nvSpPr>
          <p:spPr bwMode="auto">
            <a:xfrm>
              <a:off x="5192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3" name="Line 125"/>
            <p:cNvSpPr>
              <a:spLocks noChangeShapeType="1"/>
            </p:cNvSpPr>
            <p:nvPr/>
          </p:nvSpPr>
          <p:spPr bwMode="auto">
            <a:xfrm>
              <a:off x="5480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4" name="Line 126"/>
            <p:cNvSpPr>
              <a:spLocks noChangeShapeType="1"/>
            </p:cNvSpPr>
            <p:nvPr/>
          </p:nvSpPr>
          <p:spPr bwMode="auto">
            <a:xfrm>
              <a:off x="3800" y="1047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5" name="Line 127"/>
            <p:cNvSpPr>
              <a:spLocks noChangeShapeType="1"/>
            </p:cNvSpPr>
            <p:nvPr/>
          </p:nvSpPr>
          <p:spPr bwMode="auto">
            <a:xfrm>
              <a:off x="4568" y="1047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6" name="Rectangle 128"/>
            <p:cNvSpPr>
              <a:spLocks noChangeArrowheads="1"/>
            </p:cNvSpPr>
            <p:nvPr/>
          </p:nvSpPr>
          <p:spPr bwMode="auto">
            <a:xfrm>
              <a:off x="2488" y="1729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2027" name="Rectangle 129"/>
            <p:cNvSpPr>
              <a:spLocks noChangeArrowheads="1"/>
            </p:cNvSpPr>
            <p:nvPr/>
          </p:nvSpPr>
          <p:spPr bwMode="auto">
            <a:xfrm>
              <a:off x="2488" y="1442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2028" name="Rectangle 130"/>
            <p:cNvSpPr>
              <a:spLocks noChangeArrowheads="1"/>
            </p:cNvSpPr>
            <p:nvPr/>
          </p:nvSpPr>
          <p:spPr bwMode="auto">
            <a:xfrm>
              <a:off x="2488" y="1155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2029" name="Rectangle 131"/>
            <p:cNvSpPr>
              <a:spLocks noChangeArrowheads="1"/>
            </p:cNvSpPr>
            <p:nvPr/>
          </p:nvSpPr>
          <p:spPr bwMode="auto">
            <a:xfrm>
              <a:off x="2488" y="868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2030" name="Rectangle 132"/>
            <p:cNvSpPr>
              <a:spLocks noChangeArrowheads="1"/>
            </p:cNvSpPr>
            <p:nvPr/>
          </p:nvSpPr>
          <p:spPr bwMode="auto">
            <a:xfrm>
              <a:off x="2488" y="581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2031" name="Line 133"/>
            <p:cNvSpPr>
              <a:spLocks noChangeShapeType="1"/>
            </p:cNvSpPr>
            <p:nvPr/>
          </p:nvSpPr>
          <p:spPr bwMode="auto">
            <a:xfrm>
              <a:off x="2488" y="581"/>
              <a:ext cx="304" cy="0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2" name="Line 134"/>
            <p:cNvSpPr>
              <a:spLocks noChangeShapeType="1"/>
            </p:cNvSpPr>
            <p:nvPr/>
          </p:nvSpPr>
          <p:spPr bwMode="auto">
            <a:xfrm>
              <a:off x="2488" y="2016"/>
              <a:ext cx="304" cy="0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3" name="Line 135"/>
            <p:cNvSpPr>
              <a:spLocks noChangeShapeType="1"/>
            </p:cNvSpPr>
            <p:nvPr/>
          </p:nvSpPr>
          <p:spPr bwMode="auto">
            <a:xfrm>
              <a:off x="2488" y="581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4" name="Line 136"/>
            <p:cNvSpPr>
              <a:spLocks noChangeShapeType="1"/>
            </p:cNvSpPr>
            <p:nvPr/>
          </p:nvSpPr>
          <p:spPr bwMode="auto">
            <a:xfrm>
              <a:off x="2792" y="581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5" name="Line 137"/>
            <p:cNvSpPr>
              <a:spLocks noChangeShapeType="1"/>
            </p:cNvSpPr>
            <p:nvPr/>
          </p:nvSpPr>
          <p:spPr bwMode="auto">
            <a:xfrm>
              <a:off x="2488" y="868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6" name="Line 138"/>
            <p:cNvSpPr>
              <a:spLocks noChangeShapeType="1"/>
            </p:cNvSpPr>
            <p:nvPr/>
          </p:nvSpPr>
          <p:spPr bwMode="auto">
            <a:xfrm>
              <a:off x="2792" y="868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7" name="Line 139"/>
            <p:cNvSpPr>
              <a:spLocks noChangeShapeType="1"/>
            </p:cNvSpPr>
            <p:nvPr/>
          </p:nvSpPr>
          <p:spPr bwMode="auto">
            <a:xfrm>
              <a:off x="2488" y="1155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8" name="Line 140"/>
            <p:cNvSpPr>
              <a:spLocks noChangeShapeType="1"/>
            </p:cNvSpPr>
            <p:nvPr/>
          </p:nvSpPr>
          <p:spPr bwMode="auto">
            <a:xfrm>
              <a:off x="2792" y="1155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9" name="Line 141"/>
            <p:cNvSpPr>
              <a:spLocks noChangeShapeType="1"/>
            </p:cNvSpPr>
            <p:nvPr/>
          </p:nvSpPr>
          <p:spPr bwMode="auto">
            <a:xfrm>
              <a:off x="2488" y="1442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0" name="Line 142"/>
            <p:cNvSpPr>
              <a:spLocks noChangeShapeType="1"/>
            </p:cNvSpPr>
            <p:nvPr/>
          </p:nvSpPr>
          <p:spPr bwMode="auto">
            <a:xfrm>
              <a:off x="2792" y="1442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1" name="Line 143"/>
            <p:cNvSpPr>
              <a:spLocks noChangeShapeType="1"/>
            </p:cNvSpPr>
            <p:nvPr/>
          </p:nvSpPr>
          <p:spPr bwMode="auto">
            <a:xfrm>
              <a:off x="2488" y="1729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2" name="Line 144"/>
            <p:cNvSpPr>
              <a:spLocks noChangeShapeType="1"/>
            </p:cNvSpPr>
            <p:nvPr/>
          </p:nvSpPr>
          <p:spPr bwMode="auto">
            <a:xfrm>
              <a:off x="2792" y="1729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3" name="Rectangle 145"/>
            <p:cNvSpPr>
              <a:spLocks noChangeArrowheads="1"/>
            </p:cNvSpPr>
            <p:nvPr/>
          </p:nvSpPr>
          <p:spPr bwMode="auto">
            <a:xfrm>
              <a:off x="4424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4" name="Rectangle 146"/>
            <p:cNvSpPr>
              <a:spLocks noChangeArrowheads="1"/>
            </p:cNvSpPr>
            <p:nvPr/>
          </p:nvSpPr>
          <p:spPr bwMode="auto">
            <a:xfrm>
              <a:off x="4136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2045" name="Line 147"/>
            <p:cNvSpPr>
              <a:spLocks noChangeShapeType="1"/>
            </p:cNvSpPr>
            <p:nvPr/>
          </p:nvSpPr>
          <p:spPr bwMode="auto">
            <a:xfrm>
              <a:off x="4136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6" name="Line 148"/>
            <p:cNvSpPr>
              <a:spLocks noChangeShapeType="1"/>
            </p:cNvSpPr>
            <p:nvPr/>
          </p:nvSpPr>
          <p:spPr bwMode="auto">
            <a:xfrm>
              <a:off x="4136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7" name="Line 149"/>
            <p:cNvSpPr>
              <a:spLocks noChangeShapeType="1"/>
            </p:cNvSpPr>
            <p:nvPr/>
          </p:nvSpPr>
          <p:spPr bwMode="auto">
            <a:xfrm>
              <a:off x="4424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8" name="Line 150"/>
            <p:cNvSpPr>
              <a:spLocks noChangeShapeType="1"/>
            </p:cNvSpPr>
            <p:nvPr/>
          </p:nvSpPr>
          <p:spPr bwMode="auto">
            <a:xfrm>
              <a:off x="4712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9" name="Rectangle 151"/>
            <p:cNvSpPr>
              <a:spLocks noChangeArrowheads="1"/>
            </p:cNvSpPr>
            <p:nvPr/>
          </p:nvSpPr>
          <p:spPr bwMode="auto">
            <a:xfrm>
              <a:off x="3656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0" name="Rectangle 152"/>
            <p:cNvSpPr>
              <a:spLocks noChangeArrowheads="1"/>
            </p:cNvSpPr>
            <p:nvPr/>
          </p:nvSpPr>
          <p:spPr bwMode="auto">
            <a:xfrm>
              <a:off x="3368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82051" name="Line 153"/>
            <p:cNvSpPr>
              <a:spLocks noChangeShapeType="1"/>
            </p:cNvSpPr>
            <p:nvPr/>
          </p:nvSpPr>
          <p:spPr bwMode="auto">
            <a:xfrm>
              <a:off x="3368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2" name="Line 154"/>
            <p:cNvSpPr>
              <a:spLocks noChangeShapeType="1"/>
            </p:cNvSpPr>
            <p:nvPr/>
          </p:nvSpPr>
          <p:spPr bwMode="auto">
            <a:xfrm>
              <a:off x="3368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3" name="Line 155"/>
            <p:cNvSpPr>
              <a:spLocks noChangeShapeType="1"/>
            </p:cNvSpPr>
            <p:nvPr/>
          </p:nvSpPr>
          <p:spPr bwMode="auto">
            <a:xfrm>
              <a:off x="3368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4" name="Line 156"/>
            <p:cNvSpPr>
              <a:spLocks noChangeShapeType="1"/>
            </p:cNvSpPr>
            <p:nvPr/>
          </p:nvSpPr>
          <p:spPr bwMode="auto">
            <a:xfrm>
              <a:off x="3656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5" name="Line 157"/>
            <p:cNvSpPr>
              <a:spLocks noChangeShapeType="1"/>
            </p:cNvSpPr>
            <p:nvPr/>
          </p:nvSpPr>
          <p:spPr bwMode="auto">
            <a:xfrm>
              <a:off x="3944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6" name="Rectangle 158"/>
            <p:cNvSpPr>
              <a:spLocks noChangeArrowheads="1"/>
            </p:cNvSpPr>
            <p:nvPr/>
          </p:nvSpPr>
          <p:spPr bwMode="auto">
            <a:xfrm>
              <a:off x="5192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82057" name="Rectangle 159"/>
            <p:cNvSpPr>
              <a:spLocks noChangeArrowheads="1"/>
            </p:cNvSpPr>
            <p:nvPr/>
          </p:nvSpPr>
          <p:spPr bwMode="auto">
            <a:xfrm>
              <a:off x="4904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2058" name="Line 160"/>
            <p:cNvSpPr>
              <a:spLocks noChangeShapeType="1"/>
            </p:cNvSpPr>
            <p:nvPr/>
          </p:nvSpPr>
          <p:spPr bwMode="auto">
            <a:xfrm>
              <a:off x="4904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9" name="Line 161"/>
            <p:cNvSpPr>
              <a:spLocks noChangeShapeType="1"/>
            </p:cNvSpPr>
            <p:nvPr/>
          </p:nvSpPr>
          <p:spPr bwMode="auto">
            <a:xfrm>
              <a:off x="4904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0" name="Line 162"/>
            <p:cNvSpPr>
              <a:spLocks noChangeShapeType="1"/>
            </p:cNvSpPr>
            <p:nvPr/>
          </p:nvSpPr>
          <p:spPr bwMode="auto">
            <a:xfrm>
              <a:off x="4904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1" name="Line 163"/>
            <p:cNvSpPr>
              <a:spLocks noChangeShapeType="1"/>
            </p:cNvSpPr>
            <p:nvPr/>
          </p:nvSpPr>
          <p:spPr bwMode="auto">
            <a:xfrm>
              <a:off x="5192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2" name="Line 164"/>
            <p:cNvSpPr>
              <a:spLocks noChangeShapeType="1"/>
            </p:cNvSpPr>
            <p:nvPr/>
          </p:nvSpPr>
          <p:spPr bwMode="auto">
            <a:xfrm>
              <a:off x="5480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3" name="Line 165"/>
            <p:cNvSpPr>
              <a:spLocks noChangeShapeType="1"/>
            </p:cNvSpPr>
            <p:nvPr/>
          </p:nvSpPr>
          <p:spPr bwMode="auto">
            <a:xfrm>
              <a:off x="3800" y="19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4" name="Line 166"/>
            <p:cNvSpPr>
              <a:spLocks noChangeShapeType="1"/>
            </p:cNvSpPr>
            <p:nvPr/>
          </p:nvSpPr>
          <p:spPr bwMode="auto">
            <a:xfrm>
              <a:off x="4568" y="19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5" name="Line 167"/>
            <p:cNvSpPr>
              <a:spLocks noChangeShapeType="1"/>
            </p:cNvSpPr>
            <p:nvPr/>
          </p:nvSpPr>
          <p:spPr bwMode="auto">
            <a:xfrm>
              <a:off x="4136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6" name="Line 168"/>
            <p:cNvSpPr>
              <a:spLocks noChangeShapeType="1"/>
            </p:cNvSpPr>
            <p:nvPr/>
          </p:nvSpPr>
          <p:spPr bwMode="auto">
            <a:xfrm>
              <a:off x="4136" y="172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7" name="Rectangle 169"/>
            <p:cNvSpPr>
              <a:spLocks noChangeArrowheads="1"/>
            </p:cNvSpPr>
            <p:nvPr/>
          </p:nvSpPr>
          <p:spPr bwMode="auto">
            <a:xfrm>
              <a:off x="3656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8" name="Rectangle 170"/>
            <p:cNvSpPr>
              <a:spLocks noChangeArrowheads="1"/>
            </p:cNvSpPr>
            <p:nvPr/>
          </p:nvSpPr>
          <p:spPr bwMode="auto">
            <a:xfrm>
              <a:off x="3368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2069" name="Line 171"/>
            <p:cNvSpPr>
              <a:spLocks noChangeShapeType="1"/>
            </p:cNvSpPr>
            <p:nvPr/>
          </p:nvSpPr>
          <p:spPr bwMode="auto">
            <a:xfrm>
              <a:off x="4136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0" name="Line 172"/>
            <p:cNvSpPr>
              <a:spLocks noChangeShapeType="1"/>
            </p:cNvSpPr>
            <p:nvPr/>
          </p:nvSpPr>
          <p:spPr bwMode="auto">
            <a:xfrm>
              <a:off x="3368" y="1737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1" name="Line 173"/>
            <p:cNvSpPr>
              <a:spLocks noChangeShapeType="1"/>
            </p:cNvSpPr>
            <p:nvPr/>
          </p:nvSpPr>
          <p:spPr bwMode="auto">
            <a:xfrm>
              <a:off x="3368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2" name="Line 174"/>
            <p:cNvSpPr>
              <a:spLocks noChangeShapeType="1"/>
            </p:cNvSpPr>
            <p:nvPr/>
          </p:nvSpPr>
          <p:spPr bwMode="auto">
            <a:xfrm>
              <a:off x="3656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3" name="Line 175"/>
            <p:cNvSpPr>
              <a:spLocks noChangeShapeType="1"/>
            </p:cNvSpPr>
            <p:nvPr/>
          </p:nvSpPr>
          <p:spPr bwMode="auto">
            <a:xfrm>
              <a:off x="3944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4" name="Rectangle 176"/>
            <p:cNvSpPr>
              <a:spLocks noChangeArrowheads="1"/>
            </p:cNvSpPr>
            <p:nvPr/>
          </p:nvSpPr>
          <p:spPr bwMode="auto">
            <a:xfrm>
              <a:off x="4424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5" name="Rectangle 177"/>
            <p:cNvSpPr>
              <a:spLocks noChangeArrowheads="1"/>
            </p:cNvSpPr>
            <p:nvPr/>
          </p:nvSpPr>
          <p:spPr bwMode="auto">
            <a:xfrm>
              <a:off x="4136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82076" name="Line 178"/>
            <p:cNvSpPr>
              <a:spLocks noChangeShapeType="1"/>
            </p:cNvSpPr>
            <p:nvPr/>
          </p:nvSpPr>
          <p:spPr bwMode="auto">
            <a:xfrm>
              <a:off x="3368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7" name="Line 179"/>
            <p:cNvSpPr>
              <a:spLocks noChangeShapeType="1"/>
            </p:cNvSpPr>
            <p:nvPr/>
          </p:nvSpPr>
          <p:spPr bwMode="auto">
            <a:xfrm>
              <a:off x="4136" y="172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8" name="Line 180"/>
            <p:cNvSpPr>
              <a:spLocks noChangeShapeType="1"/>
            </p:cNvSpPr>
            <p:nvPr/>
          </p:nvSpPr>
          <p:spPr bwMode="auto">
            <a:xfrm>
              <a:off x="4136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9" name="Line 181"/>
            <p:cNvSpPr>
              <a:spLocks noChangeShapeType="1"/>
            </p:cNvSpPr>
            <p:nvPr/>
          </p:nvSpPr>
          <p:spPr bwMode="auto">
            <a:xfrm>
              <a:off x="4424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0" name="Line 182"/>
            <p:cNvSpPr>
              <a:spLocks noChangeShapeType="1"/>
            </p:cNvSpPr>
            <p:nvPr/>
          </p:nvSpPr>
          <p:spPr bwMode="auto">
            <a:xfrm>
              <a:off x="4712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1" name="Rectangle 183"/>
            <p:cNvSpPr>
              <a:spLocks noChangeArrowheads="1"/>
            </p:cNvSpPr>
            <p:nvPr/>
          </p:nvSpPr>
          <p:spPr bwMode="auto">
            <a:xfrm>
              <a:off x="5192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</a:p>
          </p:txBody>
        </p:sp>
        <p:sp>
          <p:nvSpPr>
            <p:cNvPr id="82082" name="Rectangle 184"/>
            <p:cNvSpPr>
              <a:spLocks noChangeArrowheads="1"/>
            </p:cNvSpPr>
            <p:nvPr/>
          </p:nvSpPr>
          <p:spPr bwMode="auto">
            <a:xfrm>
              <a:off x="4904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</a:p>
          </p:txBody>
        </p:sp>
        <p:sp>
          <p:nvSpPr>
            <p:cNvPr id="82083" name="Line 185"/>
            <p:cNvSpPr>
              <a:spLocks noChangeShapeType="1"/>
            </p:cNvSpPr>
            <p:nvPr/>
          </p:nvSpPr>
          <p:spPr bwMode="auto">
            <a:xfrm>
              <a:off x="4904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4" name="Line 186"/>
            <p:cNvSpPr>
              <a:spLocks noChangeShapeType="1"/>
            </p:cNvSpPr>
            <p:nvPr/>
          </p:nvSpPr>
          <p:spPr bwMode="auto">
            <a:xfrm>
              <a:off x="4904" y="1737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5" name="Line 187"/>
            <p:cNvSpPr>
              <a:spLocks noChangeShapeType="1"/>
            </p:cNvSpPr>
            <p:nvPr/>
          </p:nvSpPr>
          <p:spPr bwMode="auto">
            <a:xfrm>
              <a:off x="4904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6" name="Line 188"/>
            <p:cNvSpPr>
              <a:spLocks noChangeShapeType="1"/>
            </p:cNvSpPr>
            <p:nvPr/>
          </p:nvSpPr>
          <p:spPr bwMode="auto">
            <a:xfrm>
              <a:off x="5192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7" name="Line 189"/>
            <p:cNvSpPr>
              <a:spLocks noChangeShapeType="1"/>
            </p:cNvSpPr>
            <p:nvPr/>
          </p:nvSpPr>
          <p:spPr bwMode="auto">
            <a:xfrm>
              <a:off x="5480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8" name="Line 190"/>
            <p:cNvSpPr>
              <a:spLocks noChangeShapeType="1"/>
            </p:cNvSpPr>
            <p:nvPr/>
          </p:nvSpPr>
          <p:spPr bwMode="auto">
            <a:xfrm>
              <a:off x="3800" y="163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9" name="Line 191"/>
            <p:cNvSpPr>
              <a:spLocks noChangeShapeType="1"/>
            </p:cNvSpPr>
            <p:nvPr/>
          </p:nvSpPr>
          <p:spPr bwMode="auto">
            <a:xfrm>
              <a:off x="4568" y="163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0000" name="Oval 192"/>
          <p:cNvSpPr>
            <a:spLocks noChangeArrowheads="1"/>
          </p:cNvSpPr>
          <p:nvPr/>
        </p:nvSpPr>
        <p:spPr bwMode="auto">
          <a:xfrm>
            <a:off x="1841500" y="38004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</a:p>
        </p:txBody>
      </p:sp>
      <p:sp>
        <p:nvSpPr>
          <p:cNvPr id="760001" name="Oval 193"/>
          <p:cNvSpPr>
            <a:spLocks noChangeArrowheads="1"/>
          </p:cNvSpPr>
          <p:nvPr/>
        </p:nvSpPr>
        <p:spPr bwMode="auto">
          <a:xfrm>
            <a:off x="1879600" y="5629275"/>
            <a:ext cx="495300" cy="379413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</a:p>
        </p:txBody>
      </p:sp>
      <p:sp>
        <p:nvSpPr>
          <p:cNvPr id="760002" name="Oval 194"/>
          <p:cNvSpPr>
            <a:spLocks noChangeArrowheads="1"/>
          </p:cNvSpPr>
          <p:nvPr/>
        </p:nvSpPr>
        <p:spPr bwMode="auto">
          <a:xfrm>
            <a:off x="1879600" y="62388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</a:p>
        </p:txBody>
      </p:sp>
      <p:sp>
        <p:nvSpPr>
          <p:cNvPr id="760003" name="Oval 195"/>
          <p:cNvSpPr>
            <a:spLocks noChangeArrowheads="1"/>
          </p:cNvSpPr>
          <p:nvPr/>
        </p:nvSpPr>
        <p:spPr bwMode="auto">
          <a:xfrm>
            <a:off x="1879600" y="50196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</a:p>
        </p:txBody>
      </p:sp>
      <p:sp>
        <p:nvSpPr>
          <p:cNvPr id="760005" name="Oval 197"/>
          <p:cNvSpPr>
            <a:spLocks noChangeArrowheads="1"/>
          </p:cNvSpPr>
          <p:nvPr/>
        </p:nvSpPr>
        <p:spPr bwMode="auto">
          <a:xfrm>
            <a:off x="1879600" y="44100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</a:p>
        </p:txBody>
      </p:sp>
      <p:sp>
        <p:nvSpPr>
          <p:cNvPr id="760006" name="AutoShape 198"/>
          <p:cNvSpPr>
            <a:spLocks noChangeArrowheads="1"/>
          </p:cNvSpPr>
          <p:nvPr/>
        </p:nvSpPr>
        <p:spPr bwMode="auto">
          <a:xfrm>
            <a:off x="2787650" y="1822450"/>
            <a:ext cx="457200" cy="319088"/>
          </a:xfrm>
          <a:prstGeom prst="rightArrow">
            <a:avLst>
              <a:gd name="adj1" fmla="val 50000"/>
              <a:gd name="adj2" fmla="val 6957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10" name="Rectangle 202"/>
          <p:cNvSpPr>
            <a:spLocks noChangeArrowheads="1"/>
          </p:cNvSpPr>
          <p:nvPr/>
        </p:nvSpPr>
        <p:spPr bwMode="auto">
          <a:xfrm>
            <a:off x="4051300" y="4181475"/>
            <a:ext cx="762000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</a:p>
        </p:txBody>
      </p:sp>
      <p:sp>
        <p:nvSpPr>
          <p:cNvPr id="760011" name="Oval 203"/>
          <p:cNvSpPr>
            <a:spLocks noChangeArrowheads="1"/>
          </p:cNvSpPr>
          <p:nvPr/>
        </p:nvSpPr>
        <p:spPr bwMode="auto">
          <a:xfrm>
            <a:off x="6032500" y="4105275"/>
            <a:ext cx="495300" cy="390525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</a:p>
        </p:txBody>
      </p:sp>
      <p:sp>
        <p:nvSpPr>
          <p:cNvPr id="82112" name="AutoShape 215"/>
          <p:cNvSpPr>
            <a:spLocks noChangeArrowheads="1"/>
          </p:cNvSpPr>
          <p:nvPr/>
        </p:nvSpPr>
        <p:spPr bwMode="auto">
          <a:xfrm>
            <a:off x="495300" y="3027363"/>
            <a:ext cx="1752600" cy="457200"/>
          </a:xfrm>
          <a:prstGeom prst="wedgeRoundRectCallout">
            <a:avLst>
              <a:gd name="adj1" fmla="val -4198"/>
              <a:gd name="adj2" fmla="val -134601"/>
              <a:gd name="adj3" fmla="val 16667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无向连通图</a:t>
            </a:r>
          </a:p>
        </p:txBody>
      </p:sp>
      <p:sp>
        <p:nvSpPr>
          <p:cNvPr id="82113" name="Rectangle 216"/>
          <p:cNvSpPr>
            <a:spLocks noChangeArrowheads="1"/>
          </p:cNvSpPr>
          <p:nvPr/>
        </p:nvSpPr>
        <p:spPr bwMode="auto">
          <a:xfrm>
            <a:off x="884238" y="212725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画出下图的生成树</a:t>
            </a:r>
          </a:p>
        </p:txBody>
      </p:sp>
      <p:grpSp>
        <p:nvGrpSpPr>
          <p:cNvPr id="109596" name="Group 217"/>
          <p:cNvGrpSpPr/>
          <p:nvPr/>
        </p:nvGrpSpPr>
        <p:grpSpPr>
          <a:xfrm>
            <a:off x="571500" y="1036638"/>
            <a:ext cx="1905000" cy="1571625"/>
            <a:chOff x="40" y="413"/>
            <a:chExt cx="1352" cy="816"/>
          </a:xfrm>
        </p:grpSpPr>
        <p:sp>
          <p:nvSpPr>
            <p:cNvPr id="82115" name="Oval 218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v0</a:t>
              </a:r>
            </a:p>
          </p:txBody>
        </p:sp>
        <p:sp>
          <p:nvSpPr>
            <p:cNvPr id="82116" name="Oval 219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</a:p>
          </p:txBody>
        </p:sp>
        <p:sp>
          <p:nvSpPr>
            <p:cNvPr id="82117" name="Oval 220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</a:p>
          </p:txBody>
        </p:sp>
        <p:sp>
          <p:nvSpPr>
            <p:cNvPr id="82118" name="Oval 221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82119" name="Line 222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0" name="Line 223"/>
            <p:cNvSpPr>
              <a:spLocks noChangeShapeType="1"/>
            </p:cNvSpPr>
            <p:nvPr/>
          </p:nvSpPr>
          <p:spPr bwMode="auto">
            <a:xfrm flipH="1">
              <a:off x="195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1" name="Line 224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2" name="Line 225"/>
            <p:cNvSpPr>
              <a:spLocks noChangeShapeType="1"/>
            </p:cNvSpPr>
            <p:nvPr/>
          </p:nvSpPr>
          <p:spPr bwMode="auto">
            <a:xfrm>
              <a:off x="820" y="891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3" name="Oval 226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</a:p>
          </p:txBody>
        </p:sp>
        <p:sp>
          <p:nvSpPr>
            <p:cNvPr id="82124" name="Line 227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5" name="Line 228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6" name="Line 229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7" name="Oval 230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59815" grpId="0"/>
      <p:bldP spid="759830" grpId="0"/>
      <p:bldP spid="760000" grpId="0" animBg="1"/>
      <p:bldP spid="760001" grpId="0" animBg="1"/>
      <p:bldP spid="760002" grpId="0" animBg="1"/>
      <p:bldP spid="760003" grpId="0" animBg="1"/>
      <p:bldP spid="760005" grpId="0" animBg="1"/>
      <p:bldP spid="760006" grpId="0" animBg="1"/>
      <p:bldP spid="760010" grpId="0"/>
      <p:bldP spid="7600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446588"/>
            <a:ext cx="9144000" cy="2006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47" name="Rectangle 63"/>
          <p:cNvSpPr>
            <a:spLocks noChangeArrowheads="1"/>
          </p:cNvSpPr>
          <p:nvPr/>
        </p:nvSpPr>
        <p:spPr bwMode="auto">
          <a:xfrm>
            <a:off x="827088" y="22860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求最小生成树</a:t>
            </a:r>
          </a:p>
        </p:txBody>
      </p:sp>
      <p:sp>
        <p:nvSpPr>
          <p:cNvPr id="911424" name="Text Box 64"/>
          <p:cNvSpPr txBox="1">
            <a:spLocks noChangeArrowheads="1"/>
          </p:cNvSpPr>
          <p:nvPr/>
        </p:nvSpPr>
        <p:spPr bwMode="auto">
          <a:xfrm>
            <a:off x="322263" y="1052513"/>
            <a:ext cx="8659813" cy="58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首先明确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</p:txBody>
      </p:sp>
      <p:sp>
        <p:nvSpPr>
          <p:cNvPr id="911425" name="Rectangle 65"/>
          <p:cNvSpPr>
            <a:spLocks noChangeArrowheads="1"/>
          </p:cNvSpPr>
          <p:nvPr/>
        </p:nvSpPr>
        <p:spPr bwMode="auto">
          <a:xfrm>
            <a:off x="457200" y="4581525"/>
            <a:ext cx="8228013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目标：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在网的多个生成树中，寻找一个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权值之和最小的生成树。</a:t>
            </a:r>
          </a:p>
        </p:txBody>
      </p:sp>
      <p:sp>
        <p:nvSpPr>
          <p:cNvPr id="8" name="Text Box 64"/>
          <p:cNvSpPr txBox="1">
            <a:spLocks noChangeArrowheads="1"/>
          </p:cNvSpPr>
          <p:nvPr/>
        </p:nvSpPr>
        <p:spPr bwMode="auto">
          <a:xfrm>
            <a:off x="1195388" y="1866900"/>
            <a:ext cx="7723188" cy="2501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使用不同的遍历图的方法，可以得到不同的生成树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从不同的顶点出发，也可能得到不同的生成树。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按照生成树的定义，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连通网络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的生成树有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个顶点、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条边。</a:t>
            </a:r>
          </a:p>
        </p:txBody>
      </p:sp>
      <p:grpSp>
        <p:nvGrpSpPr>
          <p:cNvPr id="107527" name="组合 14"/>
          <p:cNvGrpSpPr/>
          <p:nvPr/>
        </p:nvGrpSpPr>
        <p:grpSpPr>
          <a:xfrm>
            <a:off x="457200" y="1889125"/>
            <a:ext cx="487363" cy="584200"/>
            <a:chOff x="685009" y="1514252"/>
            <a:chExt cx="365522" cy="438150"/>
          </a:xfrm>
        </p:grpSpPr>
        <p:sp>
          <p:nvSpPr>
            <p:cNvPr id="16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8" name="组合 17"/>
          <p:cNvGrpSpPr/>
          <p:nvPr/>
        </p:nvGrpSpPr>
        <p:grpSpPr>
          <a:xfrm>
            <a:off x="457200" y="2689225"/>
            <a:ext cx="487363" cy="603250"/>
            <a:chOff x="685009" y="2261965"/>
            <a:chExt cx="365522" cy="451246"/>
          </a:xfrm>
        </p:grpSpPr>
        <p:sp>
          <p:nvSpPr>
            <p:cNvPr id="19" name="Flowchart: Off-page Connector 109"/>
            <p:cNvSpPr/>
            <p:nvPr/>
          </p:nvSpPr>
          <p:spPr bwMode="auto">
            <a:xfrm>
              <a:off x="704059" y="2290465"/>
              <a:ext cx="317897" cy="422746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Oval 112"/>
            <p:cNvSpPr/>
            <p:nvPr/>
          </p:nvSpPr>
          <p:spPr bwMode="auto">
            <a:xfrm>
              <a:off x="685009" y="2261965"/>
              <a:ext cx="365522" cy="4191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1643" y="3475270"/>
            <a:ext cx="487297" cy="601802"/>
            <a:chOff x="680246" y="3021584"/>
            <a:chExt cx="365522" cy="451246"/>
          </a:xfrm>
          <a:solidFill>
            <a:schemeClr val="bg2">
              <a:lumMod val="75000"/>
            </a:schemeClr>
          </a:solidFill>
        </p:grpSpPr>
        <p:sp>
          <p:nvSpPr>
            <p:cNvPr id="22" name="Flowchart: Off-page Connector 110"/>
            <p:cNvSpPr/>
            <p:nvPr/>
          </p:nvSpPr>
          <p:spPr bwMode="auto">
            <a:xfrm>
              <a:off x="704059" y="3050159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Oval 113"/>
            <p:cNvSpPr/>
            <p:nvPr/>
          </p:nvSpPr>
          <p:spPr bwMode="auto">
            <a:xfrm>
              <a:off x="680246" y="3021584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11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1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9114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11424" grpId="0" build="p"/>
      <p:bldP spid="911425" grpId="0" build="p"/>
      <p:bldP spid="8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62" name="Rectangle 6"/>
          <p:cNvSpPr>
            <a:spLocks noChangeArrowheads="1"/>
          </p:cNvSpPr>
          <p:nvPr/>
        </p:nvSpPr>
        <p:spPr bwMode="auto">
          <a:xfrm>
            <a:off x="755650" y="4143375"/>
            <a:ext cx="2143125" cy="2160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必须只使用该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网中的边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来构造最小生成树；</a:t>
            </a:r>
          </a:p>
        </p:txBody>
      </p:sp>
      <p:sp>
        <p:nvSpPr>
          <p:cNvPr id="83972" name="Rectangle 7"/>
          <p:cNvSpPr>
            <a:spLocks noChangeArrowheads="1"/>
          </p:cNvSpPr>
          <p:nvPr/>
        </p:nvSpPr>
        <p:spPr bwMode="auto">
          <a:xfrm>
            <a:off x="755650" y="2047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构造最小生成树的准则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766763" y="1700213"/>
            <a:ext cx="1900237" cy="2141537"/>
            <a:chOff x="1168053" y="2217316"/>
            <a:chExt cx="1901372" cy="2140857"/>
          </a:xfrm>
        </p:grpSpPr>
        <p:sp>
          <p:nvSpPr>
            <p:cNvPr id="31" name="íṡľíḍè-Rectangle 22"/>
            <p:cNvSpPr/>
            <p:nvPr/>
          </p:nvSpPr>
          <p:spPr>
            <a:xfrm>
              <a:off x="1168053" y="2217316"/>
              <a:ext cx="1901372" cy="190122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íṡľíḍè-Freeform: Shape 23"/>
            <p:cNvSpPr/>
            <p:nvPr/>
          </p:nvSpPr>
          <p:spPr>
            <a:xfrm rot="10800000">
              <a:off x="1168053" y="3988403"/>
              <a:ext cx="1901372" cy="36977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îŝḷîḓé-Freeform: Shape 42"/>
            <p:cNvSpPr/>
            <p:nvPr/>
          </p:nvSpPr>
          <p:spPr bwMode="auto">
            <a:xfrm>
              <a:off x="1689064" y="2469648"/>
              <a:ext cx="945126" cy="94426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13500" y="1700213"/>
            <a:ext cx="1901825" cy="2181225"/>
            <a:chOff x="9271092" y="2217316"/>
            <a:chExt cx="1901375" cy="2180771"/>
          </a:xfrm>
        </p:grpSpPr>
        <p:sp>
          <p:nvSpPr>
            <p:cNvPr id="37" name="íṡľíḍè-Rectangle 30"/>
            <p:cNvSpPr/>
            <p:nvPr/>
          </p:nvSpPr>
          <p:spPr>
            <a:xfrm>
              <a:off x="9271092" y="2217316"/>
              <a:ext cx="1901375" cy="1901429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íṡľíḍè-Freeform: Shape 31"/>
            <p:cNvSpPr/>
            <p:nvPr/>
          </p:nvSpPr>
          <p:spPr>
            <a:xfrm rot="10800000">
              <a:off x="9271092" y="4028276"/>
              <a:ext cx="1901375" cy="36981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îŝḷîḓé-Freeform: Shape 43"/>
            <p:cNvSpPr/>
            <p:nvPr/>
          </p:nvSpPr>
          <p:spPr bwMode="auto">
            <a:xfrm>
              <a:off x="9763101" y="2560145"/>
              <a:ext cx="838002" cy="83961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35363" y="1700213"/>
            <a:ext cx="1900237" cy="2144712"/>
            <a:chOff x="3869067" y="2217316"/>
            <a:chExt cx="1901372" cy="2144485"/>
          </a:xfrm>
        </p:grpSpPr>
        <p:sp>
          <p:nvSpPr>
            <p:cNvPr id="43" name="íṡľíḍè-Rectangle 18"/>
            <p:cNvSpPr/>
            <p:nvPr/>
          </p:nvSpPr>
          <p:spPr>
            <a:xfrm>
              <a:off x="3869067" y="2217316"/>
              <a:ext cx="1901372" cy="190162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íṡľíḍè-Freeform: Shape 19"/>
            <p:cNvSpPr/>
            <p:nvPr/>
          </p:nvSpPr>
          <p:spPr>
            <a:xfrm rot="10800000">
              <a:off x="3869067" y="3991953"/>
              <a:ext cx="1901372" cy="369848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îŝḷîḓé-Freeform: Shape 44"/>
            <p:cNvSpPr/>
            <p:nvPr/>
          </p:nvSpPr>
          <p:spPr bwMode="auto">
            <a:xfrm>
              <a:off x="4388489" y="2568116"/>
              <a:ext cx="851408" cy="85081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3230563" y="4143375"/>
            <a:ext cx="2565400" cy="2160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必须使用且仅使用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来联结网络中的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6413500" y="4143375"/>
            <a:ext cx="2190750" cy="1082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不能使用产生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76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62" grpId="0" build="p"/>
      <p:bldP spid="54" grpId="0" build="p"/>
      <p:bldP spid="5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26987" y="3748088"/>
            <a:ext cx="9144000" cy="237648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995" name="Text Box 8"/>
          <p:cNvSpPr txBox="1">
            <a:spLocks noChangeArrowheads="1"/>
          </p:cNvSpPr>
          <p:nvPr/>
        </p:nvSpPr>
        <p:spPr bwMode="auto">
          <a:xfrm>
            <a:off x="214313" y="1301750"/>
            <a:ext cx="8686800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5715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欲在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个城市间建立通信网，则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个城市应铺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条线路；但因为每条线路都会有对应的经济成本，而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个城市可能有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n(n-1)/2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条线路，那么，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如何选择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n–1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条线路，使总费用最少？</a:t>
            </a:r>
          </a:p>
        </p:txBody>
      </p:sp>
      <p:sp>
        <p:nvSpPr>
          <p:cNvPr id="932874" name="Rectangle 10"/>
          <p:cNvSpPr>
            <a:spLocks noChangeArrowheads="1"/>
          </p:cNvSpPr>
          <p:nvPr/>
        </p:nvSpPr>
        <p:spPr bwMode="auto">
          <a:xfrm>
            <a:off x="300038" y="3021013"/>
            <a:ext cx="5208588" cy="2862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数学模型：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表示城市，有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个；</a:t>
            </a: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表示线路，有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n–1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条；</a:t>
            </a: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边的权值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表示线路的经济代价；</a:t>
            </a: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个城市间通信网。</a:t>
            </a:r>
          </a:p>
        </p:txBody>
      </p:sp>
      <p:sp>
        <p:nvSpPr>
          <p:cNvPr id="932875" name="AutoShape 11"/>
          <p:cNvSpPr>
            <a:spLocks noChangeArrowheads="1"/>
          </p:cNvSpPr>
          <p:nvPr/>
        </p:nvSpPr>
        <p:spPr bwMode="auto">
          <a:xfrm>
            <a:off x="5973763" y="3906838"/>
            <a:ext cx="2665413" cy="998538"/>
          </a:xfrm>
          <a:prstGeom prst="wedgeRoundRectCallout">
            <a:avLst>
              <a:gd name="adj1" fmla="val -79941"/>
              <a:gd name="adj2" fmla="val 58026"/>
              <a:gd name="adj3" fmla="val 16667"/>
            </a:avLst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显然此连通网是一个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84998" name="Rectangle 12"/>
          <p:cNvSpPr>
            <a:spLocks noChangeArrowheads="1"/>
          </p:cNvSpPr>
          <p:nvPr/>
        </p:nvSpPr>
        <p:spPr bwMode="auto">
          <a:xfrm>
            <a:off x="827088" y="2174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最小生成树的典型用途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32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32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32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32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32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3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32874" grpId="0" build="p"/>
      <p:bldP spid="93287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773113" y="193675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补充：贪心算法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Greedy Algorithm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16013" y="1268413"/>
            <a:ext cx="6802437" cy="1336675"/>
            <a:chOff x="1187624" y="1598651"/>
            <a:chExt cx="6802714" cy="1336690"/>
          </a:xfrm>
        </p:grpSpPr>
        <p:sp>
          <p:nvSpPr>
            <p:cNvPr id="6" name="矩形 5"/>
            <p:cNvSpPr/>
            <p:nvPr/>
          </p:nvSpPr>
          <p:spPr>
            <a:xfrm>
              <a:off x="1187624" y="1816140"/>
              <a:ext cx="6802714" cy="1119201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62405" y="1598651"/>
              <a:ext cx="4686491" cy="436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算法原理</a:t>
              </a:r>
            </a:p>
          </p:txBody>
        </p:sp>
        <p:sp>
          <p:nvSpPr>
            <p:cNvPr id="115726" name="TextBox 7"/>
            <p:cNvSpPr txBox="1"/>
            <p:nvPr/>
          </p:nvSpPr>
          <p:spPr>
            <a:xfrm>
              <a:off x="1581340" y="2059031"/>
              <a:ext cx="6048621" cy="8524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以当前情况为基础作最优选择，而不考虑各种可能的整体情况，所以贪心法不要回溯。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6013" y="2997200"/>
            <a:ext cx="6802437" cy="1325563"/>
            <a:chOff x="1187624" y="3173688"/>
            <a:chExt cx="6802714" cy="1326445"/>
          </a:xfrm>
        </p:grpSpPr>
        <p:sp>
          <p:nvSpPr>
            <p:cNvPr id="9" name="矩形 8"/>
            <p:cNvSpPr/>
            <p:nvPr/>
          </p:nvSpPr>
          <p:spPr>
            <a:xfrm>
              <a:off x="1187624" y="3381789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262405" y="3173688"/>
              <a:ext cx="4686491" cy="436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算法优点</a:t>
              </a:r>
            </a:p>
          </p:txBody>
        </p:sp>
        <p:sp>
          <p:nvSpPr>
            <p:cNvPr id="115723" name="TextBox 10"/>
            <p:cNvSpPr txBox="1"/>
            <p:nvPr/>
          </p:nvSpPr>
          <p:spPr>
            <a:xfrm>
              <a:off x="1581340" y="3647078"/>
              <a:ext cx="6048621" cy="8530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因为省去了为寻找解而穷尽所有可能所必须耗费的大量时间，因此算法效率高。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6013" y="4765675"/>
            <a:ext cx="6802437" cy="1327150"/>
            <a:chOff x="1187624" y="4766407"/>
            <a:chExt cx="6802714" cy="1326444"/>
          </a:xfrm>
        </p:grpSpPr>
        <p:sp>
          <p:nvSpPr>
            <p:cNvPr id="12" name="矩形 11"/>
            <p:cNvSpPr/>
            <p:nvPr/>
          </p:nvSpPr>
          <p:spPr>
            <a:xfrm>
              <a:off x="1187624" y="4974259"/>
              <a:ext cx="6802714" cy="1118592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62405" y="4766407"/>
              <a:ext cx="4686491" cy="43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注意</a:t>
              </a:r>
            </a:p>
          </p:txBody>
        </p:sp>
        <p:sp>
          <p:nvSpPr>
            <p:cNvPr id="115720" name="TextBox 13"/>
            <p:cNvSpPr txBox="1"/>
            <p:nvPr/>
          </p:nvSpPr>
          <p:spPr>
            <a:xfrm>
              <a:off x="1581340" y="5229710"/>
              <a:ext cx="6048621" cy="8536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贪婪算法的精神就是“</a:t>
              </a:r>
              <a:r>
                <a: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只顾如何获得眼前最大的利益</a:t>
              </a: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”</a:t>
              </a:r>
              <a:r>
                <a:rPr lang="en-US" altLang="zh-CN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,</a:t>
              </a: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有时不一定是最优解。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50825" y="1989138"/>
            <a:ext cx="5257800" cy="38989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92725" y="1985963"/>
            <a:ext cx="3851275" cy="3902075"/>
          </a:xfrm>
          <a:prstGeom prst="rect">
            <a:avLst/>
          </a:prstGeom>
          <a:solidFill>
            <a:srgbClr val="A78D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043" name="Rectangle 2"/>
          <p:cNvSpPr>
            <a:spLocks noChangeArrowheads="1"/>
          </p:cNvSpPr>
          <p:nvPr/>
        </p:nvSpPr>
        <p:spPr bwMode="auto">
          <a:xfrm>
            <a:off x="395288" y="1989138"/>
            <a:ext cx="4897438" cy="3816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平时购物找钱时，为使找回的零钱的硬币数最少，不考虑找零钱的所有各种发表方案，而是从最大面值的币种开始，按递减的顺序考虑各币种，先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尽量用大面值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的币种，当不足大面值币种的金额时才去考虑下一种较小面值的币种。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这就是在使用贪心法。</a:t>
            </a:r>
          </a:p>
        </p:txBody>
      </p:sp>
      <p:pic>
        <p:nvPicPr>
          <p:cNvPr id="116741" name="Picture 4" descr="u=2137802178,581780623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1987550"/>
            <a:ext cx="384175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6400" y="1263650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找零钱问题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73113" y="193675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补充：贪心算法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Greedy Algorithm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5292725" y="5030788"/>
            <a:ext cx="3851275" cy="73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05425" y="5248275"/>
            <a:ext cx="3852863" cy="714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94313" y="5522913"/>
            <a:ext cx="3851275" cy="73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989138"/>
            <a:ext cx="9144000" cy="324008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205038"/>
            <a:ext cx="6043613" cy="3024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一个小偷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，背着一个可载重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公斤的背包行窃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店内有数种不同的商品，不同商品有不同的重量及价值。考虑商品可以分割的情形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例如，可以只取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1/2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1/3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个商品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目的在于求出如何偷到最大利益价值的商品。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</a:p>
        </p:txBody>
      </p:sp>
      <p:pic>
        <p:nvPicPr>
          <p:cNvPr id="117765" name="Picture 6" descr="u=1975384383,37826923&amp;fm=51&amp;gp=0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613" y="2519363"/>
            <a:ext cx="1973262" cy="217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0" y="5445125"/>
            <a:ext cx="9144000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0" y="2732088"/>
            <a:ext cx="9144000" cy="3949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7083425" y="2732088"/>
            <a:ext cx="615950" cy="171132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非连通图</a:t>
            </a:r>
          </a:p>
        </p:txBody>
      </p:sp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808038" y="2813050"/>
            <a:ext cx="615950" cy="138112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833438" y="4700588"/>
            <a:ext cx="615950" cy="19812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强连通图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7167563" y="4508500"/>
            <a:ext cx="615950" cy="2109788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非强连通图</a:t>
            </a:r>
          </a:p>
        </p:txBody>
      </p:sp>
      <p:grpSp>
        <p:nvGrpSpPr>
          <p:cNvPr id="25607" name="Group 8"/>
          <p:cNvGrpSpPr/>
          <p:nvPr/>
        </p:nvGrpSpPr>
        <p:grpSpPr>
          <a:xfrm>
            <a:off x="4481513" y="4868863"/>
            <a:ext cx="1866900" cy="1690687"/>
            <a:chOff x="432" y="1680"/>
            <a:chExt cx="1176" cy="1065"/>
          </a:xfrm>
        </p:grpSpPr>
        <p:sp>
          <p:nvSpPr>
            <p:cNvPr id="14343" name="Line 9"/>
            <p:cNvSpPr>
              <a:spLocks noChangeShapeType="1"/>
            </p:cNvSpPr>
            <p:nvPr/>
          </p:nvSpPr>
          <p:spPr bwMode="auto">
            <a:xfrm>
              <a:off x="618" y="2019"/>
              <a:ext cx="0" cy="412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4" name="Line 10"/>
            <p:cNvSpPr>
              <a:spLocks noChangeShapeType="1"/>
            </p:cNvSpPr>
            <p:nvPr/>
          </p:nvSpPr>
          <p:spPr bwMode="auto">
            <a:xfrm>
              <a:off x="752" y="2602"/>
              <a:ext cx="506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5" name="Line 11"/>
            <p:cNvSpPr>
              <a:spLocks noChangeShapeType="1"/>
            </p:cNvSpPr>
            <p:nvPr/>
          </p:nvSpPr>
          <p:spPr bwMode="auto">
            <a:xfrm>
              <a:off x="752" y="1848"/>
              <a:ext cx="472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6" name="Line 12"/>
            <p:cNvSpPr>
              <a:spLocks noChangeShapeType="1"/>
            </p:cNvSpPr>
            <p:nvPr/>
          </p:nvSpPr>
          <p:spPr bwMode="auto">
            <a:xfrm flipH="1" flipV="1">
              <a:off x="672" y="1920"/>
              <a:ext cx="672" cy="624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83" name="Group 13"/>
            <p:cNvGrpSpPr/>
            <p:nvPr/>
          </p:nvGrpSpPr>
          <p:grpSpPr>
            <a:xfrm>
              <a:off x="432" y="1680"/>
              <a:ext cx="408" cy="297"/>
              <a:chOff x="432" y="1680"/>
              <a:chExt cx="408" cy="297"/>
            </a:xfrm>
          </p:grpSpPr>
          <p:sp>
            <p:nvSpPr>
              <p:cNvPr id="14348" name="Oval 1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49" name="Text Box 1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84" name="Group 16"/>
            <p:cNvGrpSpPr/>
            <p:nvPr/>
          </p:nvGrpSpPr>
          <p:grpSpPr>
            <a:xfrm>
              <a:off x="1200" y="1682"/>
              <a:ext cx="408" cy="297"/>
              <a:chOff x="432" y="1680"/>
              <a:chExt cx="408" cy="297"/>
            </a:xfrm>
          </p:grpSpPr>
          <p:sp>
            <p:nvSpPr>
              <p:cNvPr id="14351" name="Oval 1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2" name="Text Box 1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85" name="Group 19"/>
            <p:cNvGrpSpPr/>
            <p:nvPr/>
          </p:nvGrpSpPr>
          <p:grpSpPr>
            <a:xfrm>
              <a:off x="432" y="2448"/>
              <a:ext cx="408" cy="297"/>
              <a:chOff x="432" y="1680"/>
              <a:chExt cx="408" cy="297"/>
            </a:xfrm>
          </p:grpSpPr>
          <p:sp>
            <p:nvSpPr>
              <p:cNvPr id="14354" name="Oval 2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5" name="Text Box 21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grpSp>
          <p:nvGrpSpPr>
            <p:cNvPr id="25686" name="Group 22"/>
            <p:cNvGrpSpPr/>
            <p:nvPr/>
          </p:nvGrpSpPr>
          <p:grpSpPr>
            <a:xfrm>
              <a:off x="1200" y="2448"/>
              <a:ext cx="408" cy="297"/>
              <a:chOff x="432" y="1680"/>
              <a:chExt cx="408" cy="297"/>
            </a:xfrm>
          </p:grpSpPr>
          <p:sp>
            <p:nvSpPr>
              <p:cNvPr id="14357" name="Oval 2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8" name="Text Box 24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</p:grpSp>
      <p:grpSp>
        <p:nvGrpSpPr>
          <p:cNvPr id="25608" name="Group 25"/>
          <p:cNvGrpSpPr/>
          <p:nvPr/>
        </p:nvGrpSpPr>
        <p:grpSpPr>
          <a:xfrm>
            <a:off x="1881188" y="2847975"/>
            <a:ext cx="1800225" cy="1630363"/>
            <a:chOff x="666" y="1910"/>
            <a:chExt cx="1134" cy="1027"/>
          </a:xfrm>
        </p:grpSpPr>
        <p:grpSp>
          <p:nvGrpSpPr>
            <p:cNvPr id="25657" name="Group 26"/>
            <p:cNvGrpSpPr/>
            <p:nvPr/>
          </p:nvGrpSpPr>
          <p:grpSpPr>
            <a:xfrm>
              <a:off x="816" y="2064"/>
              <a:ext cx="783" cy="658"/>
              <a:chOff x="794" y="2106"/>
              <a:chExt cx="783" cy="658"/>
            </a:xfrm>
          </p:grpSpPr>
          <p:sp>
            <p:nvSpPr>
              <p:cNvPr id="14361" name="Line 27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2" name="Line 28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3" name="Line 29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4" name="Line 30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5" name="Line 31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6" name="Line 32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58" name="Group 33"/>
            <p:cNvGrpSpPr/>
            <p:nvPr/>
          </p:nvGrpSpPr>
          <p:grpSpPr>
            <a:xfrm>
              <a:off x="666" y="1923"/>
              <a:ext cx="408" cy="294"/>
              <a:chOff x="424" y="1683"/>
              <a:chExt cx="408" cy="294"/>
            </a:xfrm>
          </p:grpSpPr>
          <p:sp>
            <p:nvSpPr>
              <p:cNvPr id="14368" name="Oval 3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9" name="Text Box 35"/>
              <p:cNvSpPr txBox="1">
                <a:spLocks noChangeArrowheads="1"/>
              </p:cNvSpPr>
              <p:nvPr/>
            </p:nvSpPr>
            <p:spPr bwMode="auto">
              <a:xfrm>
                <a:off x="424" y="1689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59" name="Group 36"/>
            <p:cNvGrpSpPr/>
            <p:nvPr/>
          </p:nvGrpSpPr>
          <p:grpSpPr>
            <a:xfrm>
              <a:off x="1392" y="2640"/>
              <a:ext cx="408" cy="297"/>
              <a:chOff x="432" y="1680"/>
              <a:chExt cx="408" cy="297"/>
            </a:xfrm>
          </p:grpSpPr>
          <p:sp>
            <p:nvSpPr>
              <p:cNvPr id="14371" name="Oval 3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2" name="Text Box 3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</a:p>
            </p:txBody>
          </p:sp>
        </p:grpSp>
        <p:grpSp>
          <p:nvGrpSpPr>
            <p:cNvPr id="25660" name="Group 39"/>
            <p:cNvGrpSpPr/>
            <p:nvPr/>
          </p:nvGrpSpPr>
          <p:grpSpPr>
            <a:xfrm>
              <a:off x="672" y="2640"/>
              <a:ext cx="408" cy="297"/>
              <a:chOff x="432" y="1680"/>
              <a:chExt cx="408" cy="297"/>
            </a:xfrm>
          </p:grpSpPr>
          <p:sp>
            <p:nvSpPr>
              <p:cNvPr id="14374" name="Oval 4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5" name="Text Box 41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grpSp>
          <p:nvGrpSpPr>
            <p:cNvPr id="25661" name="Group 42"/>
            <p:cNvGrpSpPr/>
            <p:nvPr/>
          </p:nvGrpSpPr>
          <p:grpSpPr>
            <a:xfrm>
              <a:off x="1388" y="1910"/>
              <a:ext cx="408" cy="304"/>
              <a:chOff x="2946" y="3302"/>
              <a:chExt cx="408" cy="304"/>
            </a:xfrm>
          </p:grpSpPr>
          <p:sp>
            <p:nvSpPr>
              <p:cNvPr id="14377" name="Oval 43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8" name="Text Box 44"/>
              <p:cNvSpPr txBox="1">
                <a:spLocks noChangeArrowheads="1"/>
              </p:cNvSpPr>
              <p:nvPr/>
            </p:nvSpPr>
            <p:spPr bwMode="auto">
              <a:xfrm>
                <a:off x="2946" y="3302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62" name="Group 45"/>
            <p:cNvGrpSpPr/>
            <p:nvPr/>
          </p:nvGrpSpPr>
          <p:grpSpPr>
            <a:xfrm>
              <a:off x="1041" y="2304"/>
              <a:ext cx="408" cy="294"/>
              <a:chOff x="1041" y="2304"/>
              <a:chExt cx="408" cy="294"/>
            </a:xfrm>
          </p:grpSpPr>
          <p:sp>
            <p:nvSpPr>
              <p:cNvPr id="14380" name="Oval 46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81" name="Text Box 47"/>
              <p:cNvSpPr txBox="1">
                <a:spLocks noChangeArrowheads="1"/>
              </p:cNvSpPr>
              <p:nvPr/>
            </p:nvSpPr>
            <p:spPr bwMode="auto">
              <a:xfrm>
                <a:off x="1041" y="230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</p:grpSp>
      <p:grpSp>
        <p:nvGrpSpPr>
          <p:cNvPr id="25609" name="Group 48"/>
          <p:cNvGrpSpPr/>
          <p:nvPr/>
        </p:nvGrpSpPr>
        <p:grpSpPr>
          <a:xfrm>
            <a:off x="1801813" y="4852988"/>
            <a:ext cx="1879600" cy="1690687"/>
            <a:chOff x="1192" y="2736"/>
            <a:chExt cx="1184" cy="1065"/>
          </a:xfrm>
        </p:grpSpPr>
        <p:sp>
          <p:nvSpPr>
            <p:cNvPr id="14383" name="Line 49"/>
            <p:cNvSpPr>
              <a:spLocks noChangeShapeType="1"/>
            </p:cNvSpPr>
            <p:nvPr/>
          </p:nvSpPr>
          <p:spPr bwMode="auto">
            <a:xfrm>
              <a:off x="1392" y="3024"/>
              <a:ext cx="0" cy="48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4" name="Line 50"/>
            <p:cNvSpPr>
              <a:spLocks noChangeShapeType="1"/>
            </p:cNvSpPr>
            <p:nvPr/>
          </p:nvSpPr>
          <p:spPr bwMode="auto">
            <a:xfrm>
              <a:off x="1520" y="3658"/>
              <a:ext cx="506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5" name="Line 51"/>
            <p:cNvSpPr>
              <a:spLocks noChangeShapeType="1"/>
            </p:cNvSpPr>
            <p:nvPr/>
          </p:nvSpPr>
          <p:spPr bwMode="auto">
            <a:xfrm>
              <a:off x="1520" y="2904"/>
              <a:ext cx="472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6" name="Line 52"/>
            <p:cNvSpPr>
              <a:spLocks noChangeShapeType="1"/>
            </p:cNvSpPr>
            <p:nvPr/>
          </p:nvSpPr>
          <p:spPr bwMode="auto">
            <a:xfrm flipH="1" flipV="1">
              <a:off x="1440" y="2976"/>
              <a:ext cx="672" cy="624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44" name="Group 53"/>
            <p:cNvGrpSpPr/>
            <p:nvPr/>
          </p:nvGrpSpPr>
          <p:grpSpPr>
            <a:xfrm>
              <a:off x="1200" y="2736"/>
              <a:ext cx="408" cy="297"/>
              <a:chOff x="432" y="1680"/>
              <a:chExt cx="408" cy="297"/>
            </a:xfrm>
          </p:grpSpPr>
          <p:sp>
            <p:nvSpPr>
              <p:cNvPr id="14388" name="Oval 5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89" name="Text Box 5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</a:p>
            </p:txBody>
          </p:sp>
        </p:grpSp>
        <p:grpSp>
          <p:nvGrpSpPr>
            <p:cNvPr id="25645" name="Group 56"/>
            <p:cNvGrpSpPr/>
            <p:nvPr/>
          </p:nvGrpSpPr>
          <p:grpSpPr>
            <a:xfrm>
              <a:off x="1968" y="2738"/>
              <a:ext cx="408" cy="297"/>
              <a:chOff x="432" y="1680"/>
              <a:chExt cx="408" cy="297"/>
            </a:xfrm>
          </p:grpSpPr>
          <p:sp>
            <p:nvSpPr>
              <p:cNvPr id="14391" name="Oval 5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2" name="Text Box 5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</a:p>
            </p:txBody>
          </p:sp>
        </p:grpSp>
        <p:grpSp>
          <p:nvGrpSpPr>
            <p:cNvPr id="25646" name="Group 59"/>
            <p:cNvGrpSpPr/>
            <p:nvPr/>
          </p:nvGrpSpPr>
          <p:grpSpPr>
            <a:xfrm>
              <a:off x="1192" y="3507"/>
              <a:ext cx="408" cy="294"/>
              <a:chOff x="424" y="1683"/>
              <a:chExt cx="408" cy="294"/>
            </a:xfrm>
          </p:grpSpPr>
          <p:sp>
            <p:nvSpPr>
              <p:cNvPr id="14394" name="Oval 6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5" name="Text Box 61"/>
              <p:cNvSpPr txBox="1">
                <a:spLocks noChangeArrowheads="1"/>
              </p:cNvSpPr>
              <p:nvPr/>
            </p:nvSpPr>
            <p:spPr bwMode="auto">
              <a:xfrm>
                <a:off x="424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</a:p>
            </p:txBody>
          </p:sp>
        </p:grpSp>
        <p:grpSp>
          <p:nvGrpSpPr>
            <p:cNvPr id="25647" name="Group 62"/>
            <p:cNvGrpSpPr/>
            <p:nvPr/>
          </p:nvGrpSpPr>
          <p:grpSpPr>
            <a:xfrm>
              <a:off x="1960" y="3507"/>
              <a:ext cx="408" cy="294"/>
              <a:chOff x="424" y="1683"/>
              <a:chExt cx="408" cy="294"/>
            </a:xfrm>
          </p:grpSpPr>
          <p:sp>
            <p:nvSpPr>
              <p:cNvPr id="14397" name="Oval 6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8" name="Text Box 64"/>
              <p:cNvSpPr txBox="1">
                <a:spLocks noChangeArrowheads="1"/>
              </p:cNvSpPr>
              <p:nvPr/>
            </p:nvSpPr>
            <p:spPr bwMode="auto">
              <a:xfrm>
                <a:off x="424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</a:p>
            </p:txBody>
          </p:sp>
        </p:grpSp>
        <p:sp>
          <p:nvSpPr>
            <p:cNvPr id="14399" name="Line 65"/>
            <p:cNvSpPr>
              <a:spLocks noChangeShapeType="1"/>
            </p:cNvSpPr>
            <p:nvPr/>
          </p:nvSpPr>
          <p:spPr bwMode="auto">
            <a:xfrm flipV="1">
              <a:off x="1488" y="3024"/>
              <a:ext cx="576" cy="528"/>
            </a:xfrm>
            <a:prstGeom prst="line">
              <a:avLst/>
            </a:prstGeom>
            <a:noFill/>
            <a:ln w="34925">
              <a:solidFill>
                <a:schemeClr val="accent1">
                  <a:lumMod val="75000"/>
                </a:schemeClr>
              </a:solidFill>
              <a:round/>
              <a:head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610" name="Group 66"/>
          <p:cNvGrpSpPr/>
          <p:nvPr/>
        </p:nvGrpSpPr>
        <p:grpSpPr>
          <a:xfrm>
            <a:off x="4176713" y="2924175"/>
            <a:ext cx="1766887" cy="1462088"/>
            <a:chOff x="1174" y="2688"/>
            <a:chExt cx="1113" cy="921"/>
          </a:xfrm>
        </p:grpSpPr>
        <p:grpSp>
          <p:nvGrpSpPr>
            <p:cNvPr id="25622" name="Group 67"/>
            <p:cNvGrpSpPr/>
            <p:nvPr/>
          </p:nvGrpSpPr>
          <p:grpSpPr>
            <a:xfrm>
              <a:off x="1334" y="2823"/>
              <a:ext cx="735" cy="567"/>
              <a:chOff x="1334" y="2823"/>
              <a:chExt cx="735" cy="567"/>
            </a:xfrm>
          </p:grpSpPr>
          <p:sp>
            <p:nvSpPr>
              <p:cNvPr id="14402" name="Line 68"/>
              <p:cNvSpPr>
                <a:spLocks noChangeShapeType="1"/>
              </p:cNvSpPr>
              <p:nvPr/>
            </p:nvSpPr>
            <p:spPr bwMode="auto">
              <a:xfrm>
                <a:off x="1488" y="2919"/>
                <a:ext cx="474" cy="471"/>
              </a:xfrm>
              <a:prstGeom prst="line">
                <a:avLst/>
              </a:prstGeom>
              <a:noFill/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3" name="Line 69"/>
              <p:cNvSpPr>
                <a:spLocks noChangeShapeType="1"/>
              </p:cNvSpPr>
              <p:nvPr/>
            </p:nvSpPr>
            <p:spPr bwMode="auto">
              <a:xfrm>
                <a:off x="1334" y="2976"/>
                <a:ext cx="0" cy="368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4" name="Line 70"/>
              <p:cNvSpPr>
                <a:spLocks noChangeShapeType="1"/>
              </p:cNvSpPr>
              <p:nvPr/>
            </p:nvSpPr>
            <p:spPr bwMode="auto">
              <a:xfrm>
                <a:off x="1494" y="2823"/>
                <a:ext cx="448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5" name="Line 71"/>
              <p:cNvSpPr>
                <a:spLocks noChangeShapeType="1"/>
              </p:cNvSpPr>
              <p:nvPr/>
            </p:nvSpPr>
            <p:spPr bwMode="auto">
              <a:xfrm>
                <a:off x="2069" y="2976"/>
                <a:ext cx="0" cy="368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23" name="Group 72"/>
            <p:cNvGrpSpPr/>
            <p:nvPr/>
          </p:nvGrpSpPr>
          <p:grpSpPr>
            <a:xfrm>
              <a:off x="1174" y="2688"/>
              <a:ext cx="1113" cy="921"/>
              <a:chOff x="1174" y="2688"/>
              <a:chExt cx="1113" cy="921"/>
            </a:xfrm>
          </p:grpSpPr>
          <p:grpSp>
            <p:nvGrpSpPr>
              <p:cNvPr id="25624" name="Group 73"/>
              <p:cNvGrpSpPr/>
              <p:nvPr/>
            </p:nvGrpSpPr>
            <p:grpSpPr>
              <a:xfrm>
                <a:off x="1176" y="2688"/>
                <a:ext cx="408" cy="297"/>
                <a:chOff x="432" y="1680"/>
                <a:chExt cx="408" cy="297"/>
              </a:xfrm>
            </p:grpSpPr>
            <p:sp>
              <p:nvSpPr>
                <p:cNvPr id="14408" name="Oval 74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09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V0</a:t>
                  </a:r>
                </a:p>
              </p:txBody>
            </p:sp>
          </p:grpSp>
          <p:grpSp>
            <p:nvGrpSpPr>
              <p:cNvPr id="25625" name="Group 76"/>
              <p:cNvGrpSpPr/>
              <p:nvPr/>
            </p:nvGrpSpPr>
            <p:grpSpPr>
              <a:xfrm>
                <a:off x="1856" y="3315"/>
                <a:ext cx="374" cy="294"/>
                <a:chOff x="416" y="1683"/>
                <a:chExt cx="374" cy="294"/>
              </a:xfrm>
            </p:grpSpPr>
            <p:sp>
              <p:nvSpPr>
                <p:cNvPr id="14411" name="Oval 77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2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16" y="1691"/>
                  <a:ext cx="374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V2</a:t>
                  </a:r>
                </a:p>
              </p:txBody>
            </p:sp>
          </p:grpSp>
          <p:grpSp>
            <p:nvGrpSpPr>
              <p:cNvPr id="25626" name="Group 79"/>
              <p:cNvGrpSpPr/>
              <p:nvPr/>
            </p:nvGrpSpPr>
            <p:grpSpPr>
              <a:xfrm>
                <a:off x="1174" y="3312"/>
                <a:ext cx="408" cy="297"/>
                <a:chOff x="432" y="1680"/>
                <a:chExt cx="408" cy="297"/>
              </a:xfrm>
            </p:grpSpPr>
            <p:sp>
              <p:nvSpPr>
                <p:cNvPr id="14414" name="Oval 80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5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V3</a:t>
                  </a:r>
                </a:p>
              </p:txBody>
            </p:sp>
          </p:grpSp>
          <p:grpSp>
            <p:nvGrpSpPr>
              <p:cNvPr id="25627" name="Group 82"/>
              <p:cNvGrpSpPr/>
              <p:nvPr/>
            </p:nvGrpSpPr>
            <p:grpSpPr>
              <a:xfrm>
                <a:off x="1879" y="2688"/>
                <a:ext cx="408" cy="296"/>
                <a:chOff x="2935" y="3312"/>
                <a:chExt cx="408" cy="296"/>
              </a:xfrm>
            </p:grpSpPr>
            <p:sp>
              <p:nvSpPr>
                <p:cNvPr id="14417" name="Oval 83"/>
                <p:cNvSpPr>
                  <a:spLocks noChangeArrowheads="1"/>
                </p:cNvSpPr>
                <p:nvPr/>
              </p:nvSpPr>
              <p:spPr bwMode="auto">
                <a:xfrm>
                  <a:off x="2976" y="3312"/>
                  <a:ext cx="295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8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2935" y="3337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V1</a:t>
                  </a:r>
                </a:p>
              </p:txBody>
            </p:sp>
          </p:grpSp>
        </p:grpSp>
      </p:grpSp>
      <p:grpSp>
        <p:nvGrpSpPr>
          <p:cNvPr id="25611" name="Group 85"/>
          <p:cNvGrpSpPr/>
          <p:nvPr/>
        </p:nvGrpSpPr>
        <p:grpSpPr>
          <a:xfrm>
            <a:off x="5815013" y="2928938"/>
            <a:ext cx="685800" cy="1457325"/>
            <a:chOff x="3576" y="2739"/>
            <a:chExt cx="432" cy="918"/>
          </a:xfrm>
        </p:grpSpPr>
        <p:sp>
          <p:nvSpPr>
            <p:cNvPr id="14420" name="Line 86"/>
            <p:cNvSpPr>
              <a:spLocks noChangeShapeType="1"/>
            </p:cNvSpPr>
            <p:nvPr/>
          </p:nvSpPr>
          <p:spPr bwMode="auto">
            <a:xfrm>
              <a:off x="3806" y="2999"/>
              <a:ext cx="0" cy="369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16" name="Group 87"/>
            <p:cNvGrpSpPr/>
            <p:nvPr/>
          </p:nvGrpSpPr>
          <p:grpSpPr>
            <a:xfrm>
              <a:off x="3576" y="3363"/>
              <a:ext cx="408" cy="294"/>
              <a:chOff x="408" y="1683"/>
              <a:chExt cx="408" cy="294"/>
            </a:xfrm>
          </p:grpSpPr>
          <p:sp>
            <p:nvSpPr>
              <p:cNvPr id="14422" name="Oval 8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23" name="Text Box 89"/>
              <p:cNvSpPr txBox="1">
                <a:spLocks noChangeArrowheads="1"/>
              </p:cNvSpPr>
              <p:nvPr/>
            </p:nvSpPr>
            <p:spPr bwMode="auto">
              <a:xfrm>
                <a:off x="408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V5</a:t>
                </a:r>
              </a:p>
            </p:txBody>
          </p:sp>
        </p:grpSp>
        <p:grpSp>
          <p:nvGrpSpPr>
            <p:cNvPr id="25617" name="Group 90"/>
            <p:cNvGrpSpPr/>
            <p:nvPr/>
          </p:nvGrpSpPr>
          <p:grpSpPr>
            <a:xfrm>
              <a:off x="3600" y="2739"/>
              <a:ext cx="408" cy="294"/>
              <a:chOff x="408" y="1683"/>
              <a:chExt cx="408" cy="294"/>
            </a:xfrm>
          </p:grpSpPr>
          <p:sp>
            <p:nvSpPr>
              <p:cNvPr id="14425" name="Oval 9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26" name="Text Box 92"/>
              <p:cNvSpPr txBox="1">
                <a:spLocks noChangeArrowheads="1"/>
              </p:cNvSpPr>
              <p:nvPr/>
            </p:nvSpPr>
            <p:spPr bwMode="auto">
              <a:xfrm>
                <a:off x="408" y="1697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V4</a:t>
                </a:r>
              </a:p>
            </p:txBody>
          </p:sp>
        </p:grpSp>
      </p:grpSp>
      <p:sp>
        <p:nvSpPr>
          <p:cNvPr id="951389" name="Rectangle 93"/>
          <p:cNvSpPr>
            <a:spLocks noChangeArrowheads="1"/>
          </p:cNvSpPr>
          <p:nvPr/>
        </p:nvSpPr>
        <p:spPr bwMode="auto">
          <a:xfrm>
            <a:off x="841375" y="892175"/>
            <a:ext cx="33988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连通图（强连通图）</a:t>
            </a:r>
          </a:p>
        </p:txBody>
      </p:sp>
      <p:sp>
        <p:nvSpPr>
          <p:cNvPr id="14428" name="Rectangle 94"/>
          <p:cNvSpPr>
            <a:spLocks noChangeArrowheads="1"/>
          </p:cNvSpPr>
          <p:nvPr/>
        </p:nvSpPr>
        <p:spPr bwMode="auto">
          <a:xfrm>
            <a:off x="228600" y="1514475"/>
            <a:ext cx="8543925" cy="973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在无（有）向图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G=( V, {E}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中，若对任何两个顶点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都存在从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的路径，则称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是连通图（强连通图）。</a:t>
            </a: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38175" y="1700213"/>
            <a:ext cx="6254750" cy="1406525"/>
          </a:xfr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小偷的背包可裝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假设商品价格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重量如下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8069" name="表格 88068"/>
          <p:cNvGraphicFramePr/>
          <p:nvPr/>
        </p:nvGraphicFramePr>
        <p:xfrm>
          <a:off x="638175" y="3573463"/>
          <a:ext cx="7583488" cy="2078038"/>
        </p:xfrm>
        <a:graphic>
          <a:graphicData uri="http://schemas.openxmlformats.org/drawingml/2006/table">
            <a:tbl>
              <a:tblPr/>
              <a:tblGrid>
                <a:gridCol w="1895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5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986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</a:p>
                  </a:txBody>
                  <a:tcPr marL="91458" marR="91458" marT="45687" marB="45687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000" b="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单价</a:t>
                      </a:r>
                      <a:endParaRPr lang="zh-TW" altLang="en-US" sz="2000" b="0" dirty="0">
                        <a:solidFill>
                          <a:srgbClr val="FF33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86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814" name="Picture 34" descr="u=1975384383,37826923&amp;fm=51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25" y="1700213"/>
            <a:ext cx="1273175" cy="1406525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9" name="Rectangle 5"/>
          <p:cNvSpPr>
            <a:spLocks noChangeArrowheads="1"/>
          </p:cNvSpPr>
          <p:nvPr/>
        </p:nvSpPr>
        <p:spPr bwMode="auto">
          <a:xfrm>
            <a:off x="217488" y="1196975"/>
            <a:ext cx="6769100" cy="267811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TW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以贪婪算法的观念来看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，第一步要找到最佳效益的商品。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82880" marR="0" lvl="0" indent="-18288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我们知道，物品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最划算，故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公斤全放入背包。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背包还可以装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176530" marR="0" lvl="0" indent="-17653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再来考虑物品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，一样全部放入背包中。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背包还可以装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最后考虑物品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，再放入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，即完成工作。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最大利益为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220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9811" name="Picture 7" descr="u=1975384383,37826923&amp;fm=51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489075"/>
            <a:ext cx="1973263" cy="2178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89094" name="表格 89093"/>
          <p:cNvGraphicFramePr/>
          <p:nvPr/>
        </p:nvGraphicFramePr>
        <p:xfrm>
          <a:off x="217488" y="4276725"/>
          <a:ext cx="8728075" cy="1968500"/>
        </p:xfrm>
        <a:graphic>
          <a:graphicData uri="http://schemas.openxmlformats.org/drawingml/2006/table">
            <a:tbl>
              <a:tblPr/>
              <a:tblGrid>
                <a:gridCol w="2182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2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246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</a:p>
                  </a:txBody>
                  <a:tcPr marT="45682" marB="45682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单价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78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6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78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14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14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14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14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14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4797425"/>
            <a:ext cx="9144000" cy="18002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0116" name="表格 90115"/>
          <p:cNvGraphicFramePr/>
          <p:nvPr/>
        </p:nvGraphicFramePr>
        <p:xfrm>
          <a:off x="3059113" y="2852738"/>
          <a:ext cx="5761038" cy="1670050"/>
        </p:xfrm>
        <a:graphic>
          <a:graphicData uri="http://schemas.openxmlformats.org/drawingml/2006/table">
            <a:tbl>
              <a:tblPr/>
              <a:tblGrid>
                <a:gridCol w="1919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5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79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2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79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22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1161" name="Text Box 24"/>
          <p:cNvSpPr txBox="1">
            <a:spLocks noChangeArrowheads="1"/>
          </p:cNvSpPr>
          <p:nvPr/>
        </p:nvSpPr>
        <p:spPr bwMode="auto">
          <a:xfrm>
            <a:off x="249238" y="4903788"/>
            <a:ext cx="8570913" cy="147796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贪婪算法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先取物品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，再取物品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但物品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，不可再选取，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否则背包会断裂。故以贪婪算法所得到的最好的利益为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190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元。但最佳的利益为物品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3=200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62" name="Rectangle 25"/>
          <p:cNvSpPr>
            <a:spLocks noChangeArrowheads="1"/>
          </p:cNvSpPr>
          <p:nvPr/>
        </p:nvSpPr>
        <p:spPr bwMode="auto">
          <a:xfrm>
            <a:off x="282575" y="2852738"/>
            <a:ext cx="2593975" cy="1670050"/>
          </a:xfrm>
          <a:prstGeom prst="roundRect">
            <a:avLst>
              <a:gd name="adj" fmla="val 8019"/>
            </a:avLst>
          </a:prstGeom>
          <a:solidFill>
            <a:srgbClr val="CCCCF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因为：小偷的背包可以装下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63" name="Rectangle 28"/>
          <p:cNvSpPr>
            <a:spLocks noChangeArrowheads="1"/>
          </p:cNvSpPr>
          <p:nvPr/>
        </p:nvSpPr>
        <p:spPr bwMode="auto">
          <a:xfrm>
            <a:off x="249238" y="981075"/>
            <a:ext cx="8570913" cy="1738313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若此时商品改成不可分割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，也就是说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对一个商品来说，要不就是全取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要不就是不取。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此时，贪婪算法不一定能求得最大利益。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0"/>
          <p:cNvSpPr>
            <a:spLocks noChangeArrowheads="1"/>
          </p:cNvSpPr>
          <p:nvPr/>
        </p:nvSpPr>
        <p:spPr bwMode="auto">
          <a:xfrm>
            <a:off x="889000" y="1462088"/>
            <a:ext cx="6813550" cy="984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 marL="571500" indent="-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（普里姆）算法 </a:t>
            </a: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（克鲁斯卡尔）算法</a:t>
            </a:r>
          </a:p>
        </p:txBody>
      </p:sp>
      <p:sp>
        <p:nvSpPr>
          <p:cNvPr id="92165" name="Rectangle 94"/>
          <p:cNvSpPr>
            <a:spLocks noChangeArrowheads="1"/>
          </p:cNvSpPr>
          <p:nvPr/>
        </p:nvSpPr>
        <p:spPr bwMode="auto">
          <a:xfrm>
            <a:off x="900113" y="1968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如何求最小生成树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00113" y="2955925"/>
            <a:ext cx="6802437" cy="1325563"/>
            <a:chOff x="1187624" y="3173688"/>
            <a:chExt cx="6802714" cy="1326445"/>
          </a:xfrm>
        </p:grpSpPr>
        <p:sp>
          <p:nvSpPr>
            <p:cNvPr id="10" name="矩形 9"/>
            <p:cNvSpPr/>
            <p:nvPr/>
          </p:nvSpPr>
          <p:spPr>
            <a:xfrm>
              <a:off x="1187624" y="3381789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62405" y="3173688"/>
              <a:ext cx="4686491" cy="436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Prim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</a:t>
              </a:r>
            </a:p>
          </p:txBody>
        </p:sp>
        <p:sp>
          <p:nvSpPr>
            <p:cNvPr id="121867" name="TextBox 10"/>
            <p:cNvSpPr txBox="1"/>
            <p:nvPr/>
          </p:nvSpPr>
          <p:spPr>
            <a:xfrm>
              <a:off x="1581340" y="3758277"/>
              <a:ext cx="6048621" cy="5258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归并顶点</a:t>
              </a:r>
              <a:r>
                <a:rPr lang="zh-CN" altLang="en-US" sz="24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，与边数无关，适于</a:t>
              </a: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稠密网。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0113" y="4725988"/>
            <a:ext cx="6802437" cy="1325562"/>
            <a:chOff x="1187624" y="4766407"/>
            <a:chExt cx="6802714" cy="1326444"/>
          </a:xfrm>
        </p:grpSpPr>
        <p:sp>
          <p:nvSpPr>
            <p:cNvPr id="14" name="矩形 13"/>
            <p:cNvSpPr/>
            <p:nvPr/>
          </p:nvSpPr>
          <p:spPr>
            <a:xfrm>
              <a:off x="1187624" y="4974507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62405" y="4766407"/>
              <a:ext cx="4686491" cy="436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Kruskal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</a:t>
              </a:r>
            </a:p>
          </p:txBody>
        </p:sp>
        <p:sp>
          <p:nvSpPr>
            <p:cNvPr id="121864" name="TextBox 13"/>
            <p:cNvSpPr txBox="1"/>
            <p:nvPr/>
          </p:nvSpPr>
          <p:spPr>
            <a:xfrm>
              <a:off x="1581340" y="5346230"/>
              <a:ext cx="6048621" cy="5258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归并边</a:t>
              </a:r>
              <a:r>
                <a:rPr lang="zh-CN" altLang="en-US" sz="24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，适于</a:t>
              </a: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稀疏网。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100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60" name="Rectangle 4"/>
          <p:cNvSpPr>
            <a:spLocks noChangeArrowheads="1"/>
          </p:cNvSpPr>
          <p:nvPr/>
        </p:nvSpPr>
        <p:spPr bwMode="auto">
          <a:xfrm>
            <a:off x="611188" y="1027113"/>
            <a:ext cx="8820150" cy="72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设连通网络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{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93188" name="Rectangle 6"/>
          <p:cNvSpPr>
            <a:spLocks noChangeArrowheads="1"/>
          </p:cNvSpPr>
          <p:nvPr/>
        </p:nvSpPr>
        <p:spPr bwMode="auto">
          <a:xfrm>
            <a:off x="863600" y="196850"/>
            <a:ext cx="69088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普里姆算法的基本思想－－归并顶点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9075" y="4329113"/>
            <a:ext cx="3055938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从某顶点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u0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出发，选择与它关联的具有最小权值的边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(u0, v)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，将其顶点加入到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生成树的顶点集合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54063" y="1952625"/>
            <a:ext cx="1900237" cy="2141538"/>
            <a:chOff x="1168053" y="2217316"/>
            <a:chExt cx="1901372" cy="2140857"/>
          </a:xfrm>
        </p:grpSpPr>
        <p:sp>
          <p:nvSpPr>
            <p:cNvPr id="9" name="íṡľíḍè-Rectangle 22"/>
            <p:cNvSpPr/>
            <p:nvPr/>
          </p:nvSpPr>
          <p:spPr>
            <a:xfrm>
              <a:off x="1168053" y="2217316"/>
              <a:ext cx="1901372" cy="190122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íṡľíḍè-Freeform: Shape 23"/>
            <p:cNvSpPr/>
            <p:nvPr/>
          </p:nvSpPr>
          <p:spPr>
            <a:xfrm rot="10800000">
              <a:off x="1168053" y="3988403"/>
              <a:ext cx="1901372" cy="36977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îŝḷîḓé-Freeform: Shape 42"/>
            <p:cNvSpPr/>
            <p:nvPr/>
          </p:nvSpPr>
          <p:spPr bwMode="auto">
            <a:xfrm>
              <a:off x="1689064" y="2469649"/>
              <a:ext cx="945126" cy="94426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46888" y="1952625"/>
            <a:ext cx="1901825" cy="2181225"/>
            <a:chOff x="9271092" y="2217316"/>
            <a:chExt cx="1901375" cy="2180771"/>
          </a:xfrm>
        </p:grpSpPr>
        <p:sp>
          <p:nvSpPr>
            <p:cNvPr id="13" name="íṡľíḍè-Rectangle 30"/>
            <p:cNvSpPr/>
            <p:nvPr/>
          </p:nvSpPr>
          <p:spPr>
            <a:xfrm>
              <a:off x="9271092" y="2217316"/>
              <a:ext cx="1901375" cy="1901429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íṡľíḍè-Freeform: Shape 31"/>
            <p:cNvSpPr/>
            <p:nvPr/>
          </p:nvSpPr>
          <p:spPr>
            <a:xfrm rot="10800000">
              <a:off x="9271092" y="4028277"/>
              <a:ext cx="1901375" cy="36981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îŝḷîḓé-Freeform: Shape 43"/>
            <p:cNvSpPr/>
            <p:nvPr/>
          </p:nvSpPr>
          <p:spPr bwMode="auto">
            <a:xfrm>
              <a:off x="9763101" y="2560145"/>
              <a:ext cx="838002" cy="839613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22700" y="1952625"/>
            <a:ext cx="1901825" cy="2144713"/>
            <a:chOff x="3869067" y="2217316"/>
            <a:chExt cx="1901372" cy="2144485"/>
          </a:xfrm>
        </p:grpSpPr>
        <p:sp>
          <p:nvSpPr>
            <p:cNvPr id="17" name="íṡľíḍè-Rectangle 18"/>
            <p:cNvSpPr/>
            <p:nvPr/>
          </p:nvSpPr>
          <p:spPr>
            <a:xfrm>
              <a:off x="3869067" y="2217316"/>
              <a:ext cx="1901372" cy="1901623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íṡľíḍè-Freeform: Shape 19"/>
            <p:cNvSpPr/>
            <p:nvPr/>
          </p:nvSpPr>
          <p:spPr>
            <a:xfrm rot="10800000">
              <a:off x="3869067" y="3991952"/>
              <a:ext cx="1901372" cy="369849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îŝḷîḓé-Freeform: Shape 44"/>
            <p:cNvSpPr/>
            <p:nvPr/>
          </p:nvSpPr>
          <p:spPr bwMode="auto">
            <a:xfrm>
              <a:off x="4388056" y="2568117"/>
              <a:ext cx="852284" cy="85081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379788" y="4329113"/>
            <a:ext cx="2921000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每一步从一个顶点在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中，而另一个顶点不在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中的各条边中选择权值最小的边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(u, v),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把它的顶点加入到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02425" y="4329113"/>
            <a:ext cx="2190750" cy="1311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直到所有顶点都加入到生成树顶点集合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中为止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6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0" grpId="0" build="p" bldLvl="2"/>
      <p:bldP spid="7" grpId="0" build="p"/>
      <p:bldP spid="20" grpId="0" build="p"/>
      <p:bldP spid="21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268413"/>
            <a:ext cx="9144000" cy="51387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390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268413"/>
            <a:ext cx="7729537" cy="513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8" name="Text Box 5"/>
          <p:cNvSpPr txBox="1"/>
          <p:nvPr/>
        </p:nvSpPr>
        <p:spPr>
          <a:xfrm>
            <a:off x="755650" y="177800"/>
            <a:ext cx="7372350" cy="523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应用普里姆算法构造最小生成树的过程</a:t>
            </a:r>
          </a:p>
        </p:txBody>
      </p:sp>
      <p:pic>
        <p:nvPicPr>
          <p:cNvPr id="12390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268413"/>
            <a:ext cx="2360612" cy="2382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020" name="Rectangle 68"/>
          <p:cNvSpPr>
            <a:spLocks noChangeArrowheads="1"/>
          </p:cNvSpPr>
          <p:nvPr/>
        </p:nvSpPr>
        <p:spPr bwMode="auto">
          <a:xfrm>
            <a:off x="482600" y="1085850"/>
            <a:ext cx="8307388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设连通网络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{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95236" name="Rectangle 70"/>
          <p:cNvSpPr>
            <a:spLocks noChangeArrowheads="1"/>
          </p:cNvSpPr>
          <p:nvPr/>
        </p:nvSpPr>
        <p:spPr bwMode="auto">
          <a:xfrm>
            <a:off x="852488" y="207963"/>
            <a:ext cx="69088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克鲁斯卡尔算法的基本思想－归并边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23863" y="2098675"/>
            <a:ext cx="2552700" cy="4210050"/>
            <a:chOff x="1543050" y="2019300"/>
            <a:chExt cx="2552700" cy="4211191"/>
          </a:xfrm>
        </p:grpSpPr>
        <p:sp>
          <p:nvSpPr>
            <p:cNvPr id="35" name="îṣļîḑé-Rounded Rectangle 6"/>
            <p:cNvSpPr/>
            <p:nvPr/>
          </p:nvSpPr>
          <p:spPr>
            <a:xfrm>
              <a:off x="15430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îṣļîḑé-Oval 7"/>
            <p:cNvSpPr/>
            <p:nvPr/>
          </p:nvSpPr>
          <p:spPr>
            <a:xfrm>
              <a:off x="1952625" y="2386112"/>
              <a:ext cx="1733550" cy="1734020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îṣļîḑé-Oval 8"/>
            <p:cNvSpPr/>
            <p:nvPr/>
          </p:nvSpPr>
          <p:spPr>
            <a:xfrm>
              <a:off x="3192462" y="2287661"/>
              <a:ext cx="493713" cy="493846"/>
            </a:xfrm>
            <a:prstGeom prst="ellipse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îṣļîḑé-Rectangle 11"/>
            <p:cNvSpPr/>
            <p:nvPr/>
          </p:nvSpPr>
          <p:spPr>
            <a:xfrm>
              <a:off x="1681162" y="4231287"/>
              <a:ext cx="2276475" cy="18229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构造一个只有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顶点，没有边的非连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通图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 = { V,  },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每个顶点自成一个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连通分量</a:t>
              </a:r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2398712" y="2926009"/>
              <a:ext cx="793750" cy="727272"/>
            </a:xfrm>
            <a:custGeom>
              <a:avLst/>
              <a:gdLst>
                <a:gd name="T0" fmla="*/ 239 w 267"/>
                <a:gd name="T1" fmla="*/ 44 h 245"/>
                <a:gd name="T2" fmla="*/ 200 w 267"/>
                <a:gd name="T3" fmla="*/ 44 h 245"/>
                <a:gd name="T4" fmla="*/ 200 w 267"/>
                <a:gd name="T5" fmla="*/ 39 h 245"/>
                <a:gd name="T6" fmla="*/ 161 w 267"/>
                <a:gd name="T7" fmla="*/ 0 h 245"/>
                <a:gd name="T8" fmla="*/ 106 w 267"/>
                <a:gd name="T9" fmla="*/ 0 h 245"/>
                <a:gd name="T10" fmla="*/ 67 w 267"/>
                <a:gd name="T11" fmla="*/ 39 h 245"/>
                <a:gd name="T12" fmla="*/ 67 w 267"/>
                <a:gd name="T13" fmla="*/ 44 h 245"/>
                <a:gd name="T14" fmla="*/ 28 w 267"/>
                <a:gd name="T15" fmla="*/ 44 h 245"/>
                <a:gd name="T16" fmla="*/ 0 w 267"/>
                <a:gd name="T17" fmla="*/ 72 h 245"/>
                <a:gd name="T18" fmla="*/ 0 w 267"/>
                <a:gd name="T19" fmla="*/ 207 h 245"/>
                <a:gd name="T20" fmla="*/ 25 w 267"/>
                <a:gd name="T21" fmla="*/ 235 h 245"/>
                <a:gd name="T22" fmla="*/ 25 w 267"/>
                <a:gd name="T23" fmla="*/ 238 h 245"/>
                <a:gd name="T24" fmla="*/ 33 w 267"/>
                <a:gd name="T25" fmla="*/ 245 h 245"/>
                <a:gd name="T26" fmla="*/ 46 w 267"/>
                <a:gd name="T27" fmla="*/ 245 h 245"/>
                <a:gd name="T28" fmla="*/ 54 w 267"/>
                <a:gd name="T29" fmla="*/ 238 h 245"/>
                <a:gd name="T30" fmla="*/ 53 w 267"/>
                <a:gd name="T31" fmla="*/ 235 h 245"/>
                <a:gd name="T32" fmla="*/ 214 w 267"/>
                <a:gd name="T33" fmla="*/ 235 h 245"/>
                <a:gd name="T34" fmla="*/ 214 w 267"/>
                <a:gd name="T35" fmla="*/ 238 h 245"/>
                <a:gd name="T36" fmla="*/ 221 w 267"/>
                <a:gd name="T37" fmla="*/ 245 h 245"/>
                <a:gd name="T38" fmla="*/ 235 w 267"/>
                <a:gd name="T39" fmla="*/ 245 h 245"/>
                <a:gd name="T40" fmla="*/ 243 w 267"/>
                <a:gd name="T41" fmla="*/ 238 h 245"/>
                <a:gd name="T42" fmla="*/ 242 w 267"/>
                <a:gd name="T43" fmla="*/ 235 h 245"/>
                <a:gd name="T44" fmla="*/ 267 w 267"/>
                <a:gd name="T45" fmla="*/ 207 h 245"/>
                <a:gd name="T46" fmla="*/ 267 w 267"/>
                <a:gd name="T47" fmla="*/ 72 h 245"/>
                <a:gd name="T48" fmla="*/ 239 w 267"/>
                <a:gd name="T49" fmla="*/ 44 h 245"/>
                <a:gd name="T50" fmla="*/ 216 w 267"/>
                <a:gd name="T51" fmla="*/ 53 h 245"/>
                <a:gd name="T52" fmla="*/ 229 w 267"/>
                <a:gd name="T53" fmla="*/ 53 h 245"/>
                <a:gd name="T54" fmla="*/ 229 w 267"/>
                <a:gd name="T55" fmla="*/ 222 h 245"/>
                <a:gd name="T56" fmla="*/ 216 w 267"/>
                <a:gd name="T57" fmla="*/ 222 h 245"/>
                <a:gd name="T58" fmla="*/ 216 w 267"/>
                <a:gd name="T59" fmla="*/ 53 h 245"/>
                <a:gd name="T60" fmla="*/ 89 w 267"/>
                <a:gd name="T61" fmla="*/ 39 h 245"/>
                <a:gd name="T62" fmla="*/ 106 w 267"/>
                <a:gd name="T63" fmla="*/ 21 h 245"/>
                <a:gd name="T64" fmla="*/ 161 w 267"/>
                <a:gd name="T65" fmla="*/ 21 h 245"/>
                <a:gd name="T66" fmla="*/ 179 w 267"/>
                <a:gd name="T67" fmla="*/ 39 h 245"/>
                <a:gd name="T68" fmla="*/ 179 w 267"/>
                <a:gd name="T69" fmla="*/ 44 h 245"/>
                <a:gd name="T70" fmla="*/ 89 w 267"/>
                <a:gd name="T71" fmla="*/ 44 h 245"/>
                <a:gd name="T72" fmla="*/ 89 w 267"/>
                <a:gd name="T73" fmla="*/ 39 h 245"/>
                <a:gd name="T74" fmla="*/ 38 w 267"/>
                <a:gd name="T75" fmla="*/ 53 h 245"/>
                <a:gd name="T76" fmla="*/ 52 w 267"/>
                <a:gd name="T77" fmla="*/ 53 h 245"/>
                <a:gd name="T78" fmla="*/ 52 w 267"/>
                <a:gd name="T79" fmla="*/ 222 h 245"/>
                <a:gd name="T80" fmla="*/ 38 w 267"/>
                <a:gd name="T81" fmla="*/ 222 h 245"/>
                <a:gd name="T82" fmla="*/ 38 w 267"/>
                <a:gd name="T83" fmla="*/ 5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7" h="245">
                  <a:moveTo>
                    <a:pt x="239" y="44"/>
                  </a:moveTo>
                  <a:cubicBezTo>
                    <a:pt x="200" y="44"/>
                    <a:pt x="200" y="44"/>
                    <a:pt x="200" y="44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17"/>
                    <a:pt x="182" y="0"/>
                    <a:pt x="16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85" y="0"/>
                    <a:pt x="67" y="17"/>
                    <a:pt x="67" y="39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13" y="44"/>
                    <a:pt x="0" y="56"/>
                    <a:pt x="0" y="7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22"/>
                    <a:pt x="11" y="234"/>
                    <a:pt x="25" y="235"/>
                  </a:cubicBezTo>
                  <a:cubicBezTo>
                    <a:pt x="25" y="236"/>
                    <a:pt x="25" y="237"/>
                    <a:pt x="25" y="238"/>
                  </a:cubicBezTo>
                  <a:cubicBezTo>
                    <a:pt x="25" y="242"/>
                    <a:pt x="28" y="245"/>
                    <a:pt x="33" y="245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50" y="245"/>
                    <a:pt x="54" y="242"/>
                    <a:pt x="54" y="238"/>
                  </a:cubicBezTo>
                  <a:cubicBezTo>
                    <a:pt x="54" y="237"/>
                    <a:pt x="54" y="236"/>
                    <a:pt x="53" y="235"/>
                  </a:cubicBezTo>
                  <a:cubicBezTo>
                    <a:pt x="214" y="235"/>
                    <a:pt x="214" y="235"/>
                    <a:pt x="214" y="235"/>
                  </a:cubicBezTo>
                  <a:cubicBezTo>
                    <a:pt x="214" y="236"/>
                    <a:pt x="214" y="237"/>
                    <a:pt x="214" y="238"/>
                  </a:cubicBezTo>
                  <a:cubicBezTo>
                    <a:pt x="214" y="242"/>
                    <a:pt x="217" y="245"/>
                    <a:pt x="221" y="245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9" y="245"/>
                    <a:pt x="243" y="242"/>
                    <a:pt x="243" y="238"/>
                  </a:cubicBezTo>
                  <a:cubicBezTo>
                    <a:pt x="243" y="237"/>
                    <a:pt x="242" y="236"/>
                    <a:pt x="242" y="235"/>
                  </a:cubicBezTo>
                  <a:cubicBezTo>
                    <a:pt x="256" y="234"/>
                    <a:pt x="267" y="222"/>
                    <a:pt x="267" y="207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56"/>
                    <a:pt x="255" y="44"/>
                    <a:pt x="239" y="44"/>
                  </a:cubicBezTo>
                  <a:close/>
                  <a:moveTo>
                    <a:pt x="216" y="53"/>
                  </a:moveTo>
                  <a:cubicBezTo>
                    <a:pt x="229" y="53"/>
                    <a:pt x="229" y="53"/>
                    <a:pt x="229" y="53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16" y="222"/>
                    <a:pt x="216" y="222"/>
                    <a:pt x="216" y="222"/>
                  </a:cubicBezTo>
                  <a:lnTo>
                    <a:pt x="216" y="53"/>
                  </a:lnTo>
                  <a:close/>
                  <a:moveTo>
                    <a:pt x="89" y="39"/>
                  </a:moveTo>
                  <a:cubicBezTo>
                    <a:pt x="89" y="29"/>
                    <a:pt x="97" y="21"/>
                    <a:pt x="106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71" y="21"/>
                    <a:pt x="179" y="29"/>
                    <a:pt x="179" y="39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89" y="44"/>
                    <a:pt x="89" y="44"/>
                    <a:pt x="89" y="44"/>
                  </a:cubicBezTo>
                  <a:lnTo>
                    <a:pt x="89" y="39"/>
                  </a:lnTo>
                  <a:close/>
                  <a:moveTo>
                    <a:pt x="38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38" y="222"/>
                    <a:pt x="38" y="222"/>
                    <a:pt x="38" y="222"/>
                  </a:cubicBezTo>
                  <a:lnTo>
                    <a:pt x="38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84900" y="2098675"/>
            <a:ext cx="2552700" cy="4210050"/>
            <a:chOff x="8096250" y="2019300"/>
            <a:chExt cx="2552700" cy="4211191"/>
          </a:xfrm>
        </p:grpSpPr>
        <p:sp>
          <p:nvSpPr>
            <p:cNvPr id="41" name="îṣļîḑé-Rounded Rectangle 2"/>
            <p:cNvSpPr/>
            <p:nvPr/>
          </p:nvSpPr>
          <p:spPr>
            <a:xfrm>
              <a:off x="80962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îṣļîḑé-Oval 3"/>
            <p:cNvSpPr/>
            <p:nvPr/>
          </p:nvSpPr>
          <p:spPr>
            <a:xfrm>
              <a:off x="8505825" y="2386112"/>
              <a:ext cx="1733550" cy="17340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îṣļîḑé-Oval 10"/>
            <p:cNvSpPr/>
            <p:nvPr/>
          </p:nvSpPr>
          <p:spPr>
            <a:xfrm>
              <a:off x="9745663" y="2287661"/>
              <a:ext cx="493712" cy="4938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îṣļîḑé-Rectangle 13"/>
            <p:cNvSpPr/>
            <p:nvPr/>
          </p:nvSpPr>
          <p:spPr>
            <a:xfrm>
              <a:off x="8208963" y="4210644"/>
              <a:ext cx="2376487" cy="128939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重复下去，直到所有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顶点在同一连通分量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上为止。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8935244" y="2837656"/>
              <a:ext cx="874713" cy="830263"/>
              <a:chOff x="10437813" y="4480719"/>
              <a:chExt cx="874713" cy="830263"/>
            </a:xfrm>
            <a:solidFill>
              <a:sysClr val="window" lastClr="FFFFFF"/>
            </a:solidFill>
          </p:grpSpPr>
          <p:sp>
            <p:nvSpPr>
              <p:cNvPr id="46" name="Freeform 72"/>
              <p:cNvSpPr>
                <a:spLocks noEditPoints="1"/>
              </p:cNvSpPr>
              <p:nvPr/>
            </p:nvSpPr>
            <p:spPr bwMode="auto">
              <a:xfrm>
                <a:off x="10518776" y="4582319"/>
                <a:ext cx="715963" cy="728663"/>
              </a:xfrm>
              <a:custGeom>
                <a:avLst/>
                <a:gdLst>
                  <a:gd name="T0" fmla="*/ 241 w 241"/>
                  <a:gd name="T1" fmla="*/ 117 h 245"/>
                  <a:gd name="T2" fmla="*/ 120 w 241"/>
                  <a:gd name="T3" fmla="*/ 0 h 245"/>
                  <a:gd name="T4" fmla="*/ 0 w 241"/>
                  <a:gd name="T5" fmla="*/ 117 h 245"/>
                  <a:gd name="T6" fmla="*/ 46 w 241"/>
                  <a:gd name="T7" fmla="*/ 209 h 245"/>
                  <a:gd name="T8" fmla="*/ 31 w 241"/>
                  <a:gd name="T9" fmla="*/ 232 h 245"/>
                  <a:gd name="T10" fmla="*/ 33 w 241"/>
                  <a:gd name="T11" fmla="*/ 244 h 245"/>
                  <a:gd name="T12" fmla="*/ 38 w 241"/>
                  <a:gd name="T13" fmla="*/ 245 h 245"/>
                  <a:gd name="T14" fmla="*/ 45 w 241"/>
                  <a:gd name="T15" fmla="*/ 241 h 245"/>
                  <a:gd name="T16" fmla="*/ 60 w 241"/>
                  <a:gd name="T17" fmla="*/ 218 h 245"/>
                  <a:gd name="T18" fmla="*/ 120 w 241"/>
                  <a:gd name="T19" fmla="*/ 234 h 245"/>
                  <a:gd name="T20" fmla="*/ 181 w 241"/>
                  <a:gd name="T21" fmla="*/ 218 h 245"/>
                  <a:gd name="T22" fmla="*/ 196 w 241"/>
                  <a:gd name="T23" fmla="*/ 241 h 245"/>
                  <a:gd name="T24" fmla="*/ 203 w 241"/>
                  <a:gd name="T25" fmla="*/ 245 h 245"/>
                  <a:gd name="T26" fmla="*/ 208 w 241"/>
                  <a:gd name="T27" fmla="*/ 244 h 245"/>
                  <a:gd name="T28" fmla="*/ 210 w 241"/>
                  <a:gd name="T29" fmla="*/ 232 h 245"/>
                  <a:gd name="T30" fmla="*/ 195 w 241"/>
                  <a:gd name="T31" fmla="*/ 209 h 245"/>
                  <a:gd name="T32" fmla="*/ 241 w 241"/>
                  <a:gd name="T33" fmla="*/ 117 h 245"/>
                  <a:gd name="T34" fmla="*/ 120 w 241"/>
                  <a:gd name="T35" fmla="*/ 198 h 245"/>
                  <a:gd name="T36" fmla="*/ 37 w 241"/>
                  <a:gd name="T37" fmla="*/ 117 h 245"/>
                  <a:gd name="T38" fmla="*/ 120 w 241"/>
                  <a:gd name="T39" fmla="*/ 37 h 245"/>
                  <a:gd name="T40" fmla="*/ 203 w 241"/>
                  <a:gd name="T41" fmla="*/ 117 h 245"/>
                  <a:gd name="T42" fmla="*/ 120 w 241"/>
                  <a:gd name="T43" fmla="*/ 19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1" h="245">
                    <a:moveTo>
                      <a:pt x="241" y="117"/>
                    </a:moveTo>
                    <a:cubicBezTo>
                      <a:pt x="241" y="53"/>
                      <a:pt x="187" y="0"/>
                      <a:pt x="120" y="0"/>
                    </a:cubicBezTo>
                    <a:cubicBezTo>
                      <a:pt x="54" y="0"/>
                      <a:pt x="0" y="53"/>
                      <a:pt x="0" y="117"/>
                    </a:cubicBezTo>
                    <a:cubicBezTo>
                      <a:pt x="0" y="154"/>
                      <a:pt x="18" y="187"/>
                      <a:pt x="46" y="209"/>
                    </a:cubicBezTo>
                    <a:cubicBezTo>
                      <a:pt x="31" y="232"/>
                      <a:pt x="31" y="232"/>
                      <a:pt x="31" y="232"/>
                    </a:cubicBezTo>
                    <a:cubicBezTo>
                      <a:pt x="28" y="236"/>
                      <a:pt x="29" y="241"/>
                      <a:pt x="33" y="244"/>
                    </a:cubicBezTo>
                    <a:cubicBezTo>
                      <a:pt x="35" y="245"/>
                      <a:pt x="36" y="245"/>
                      <a:pt x="38" y="245"/>
                    </a:cubicBezTo>
                    <a:cubicBezTo>
                      <a:pt x="41" y="245"/>
                      <a:pt x="43" y="244"/>
                      <a:pt x="45" y="241"/>
                    </a:cubicBezTo>
                    <a:cubicBezTo>
                      <a:pt x="60" y="218"/>
                      <a:pt x="60" y="218"/>
                      <a:pt x="60" y="218"/>
                    </a:cubicBezTo>
                    <a:cubicBezTo>
                      <a:pt x="78" y="228"/>
                      <a:pt x="98" y="234"/>
                      <a:pt x="120" y="234"/>
                    </a:cubicBezTo>
                    <a:cubicBezTo>
                      <a:pt x="142" y="234"/>
                      <a:pt x="163" y="228"/>
                      <a:pt x="181" y="218"/>
                    </a:cubicBezTo>
                    <a:cubicBezTo>
                      <a:pt x="196" y="241"/>
                      <a:pt x="196" y="241"/>
                      <a:pt x="196" y="241"/>
                    </a:cubicBezTo>
                    <a:cubicBezTo>
                      <a:pt x="197" y="244"/>
                      <a:pt x="200" y="245"/>
                      <a:pt x="203" y="245"/>
                    </a:cubicBezTo>
                    <a:cubicBezTo>
                      <a:pt x="205" y="245"/>
                      <a:pt x="206" y="245"/>
                      <a:pt x="208" y="244"/>
                    </a:cubicBezTo>
                    <a:cubicBezTo>
                      <a:pt x="212" y="241"/>
                      <a:pt x="213" y="236"/>
                      <a:pt x="210" y="232"/>
                    </a:cubicBezTo>
                    <a:cubicBezTo>
                      <a:pt x="195" y="209"/>
                      <a:pt x="195" y="209"/>
                      <a:pt x="195" y="209"/>
                    </a:cubicBezTo>
                    <a:cubicBezTo>
                      <a:pt x="223" y="187"/>
                      <a:pt x="241" y="154"/>
                      <a:pt x="241" y="117"/>
                    </a:cubicBezTo>
                    <a:close/>
                    <a:moveTo>
                      <a:pt x="120" y="198"/>
                    </a:moveTo>
                    <a:cubicBezTo>
                      <a:pt x="75" y="198"/>
                      <a:pt x="37" y="162"/>
                      <a:pt x="37" y="117"/>
                    </a:cubicBezTo>
                    <a:cubicBezTo>
                      <a:pt x="37" y="73"/>
                      <a:pt x="75" y="37"/>
                      <a:pt x="120" y="37"/>
                    </a:cubicBezTo>
                    <a:cubicBezTo>
                      <a:pt x="166" y="37"/>
                      <a:pt x="203" y="73"/>
                      <a:pt x="203" y="117"/>
                    </a:cubicBezTo>
                    <a:cubicBezTo>
                      <a:pt x="203" y="162"/>
                      <a:pt x="166" y="198"/>
                      <a:pt x="120" y="1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 73"/>
              <p:cNvSpPr/>
              <p:nvPr/>
            </p:nvSpPr>
            <p:spPr bwMode="auto">
              <a:xfrm>
                <a:off x="10437813" y="4480719"/>
                <a:ext cx="309563" cy="288925"/>
              </a:xfrm>
              <a:custGeom>
                <a:avLst/>
                <a:gdLst>
                  <a:gd name="T0" fmla="*/ 102 w 104"/>
                  <a:gd name="T1" fmla="*/ 19 h 97"/>
                  <a:gd name="T2" fmla="*/ 93 w 104"/>
                  <a:gd name="T3" fmla="*/ 17 h 97"/>
                  <a:gd name="T4" fmla="*/ 25 w 104"/>
                  <a:gd name="T5" fmla="*/ 17 h 97"/>
                  <a:gd name="T6" fmla="*/ 14 w 104"/>
                  <a:gd name="T7" fmla="*/ 83 h 97"/>
                  <a:gd name="T8" fmla="*/ 14 w 104"/>
                  <a:gd name="T9" fmla="*/ 93 h 97"/>
                  <a:gd name="T10" fmla="*/ 25 w 104"/>
                  <a:gd name="T11" fmla="*/ 94 h 97"/>
                  <a:gd name="T12" fmla="*/ 101 w 104"/>
                  <a:gd name="T13" fmla="*/ 30 h 97"/>
                  <a:gd name="T14" fmla="*/ 102 w 104"/>
                  <a:gd name="T15" fmla="*/ 1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97">
                    <a:moveTo>
                      <a:pt x="102" y="19"/>
                    </a:moveTo>
                    <a:cubicBezTo>
                      <a:pt x="99" y="16"/>
                      <a:pt x="96" y="16"/>
                      <a:pt x="93" y="17"/>
                    </a:cubicBezTo>
                    <a:cubicBezTo>
                      <a:pt x="74" y="0"/>
                      <a:pt x="45" y="0"/>
                      <a:pt x="25" y="17"/>
                    </a:cubicBezTo>
                    <a:cubicBezTo>
                      <a:pt x="5" y="34"/>
                      <a:pt x="0" y="62"/>
                      <a:pt x="14" y="83"/>
                    </a:cubicBezTo>
                    <a:cubicBezTo>
                      <a:pt x="12" y="86"/>
                      <a:pt x="12" y="90"/>
                      <a:pt x="14" y="93"/>
                    </a:cubicBezTo>
                    <a:cubicBezTo>
                      <a:pt x="17" y="96"/>
                      <a:pt x="22" y="97"/>
                      <a:pt x="25" y="94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4" y="27"/>
                      <a:pt x="104" y="23"/>
                      <a:pt x="102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 74"/>
              <p:cNvSpPr/>
              <p:nvPr/>
            </p:nvSpPr>
            <p:spPr bwMode="auto">
              <a:xfrm>
                <a:off x="11002963" y="4480719"/>
                <a:ext cx="309563" cy="288925"/>
              </a:xfrm>
              <a:custGeom>
                <a:avLst/>
                <a:gdLst>
                  <a:gd name="T0" fmla="*/ 80 w 104"/>
                  <a:gd name="T1" fmla="*/ 17 h 97"/>
                  <a:gd name="T2" fmla="*/ 12 w 104"/>
                  <a:gd name="T3" fmla="*/ 17 h 97"/>
                  <a:gd name="T4" fmla="*/ 3 w 104"/>
                  <a:gd name="T5" fmla="*/ 19 h 97"/>
                  <a:gd name="T6" fmla="*/ 4 w 104"/>
                  <a:gd name="T7" fmla="*/ 30 h 97"/>
                  <a:gd name="T8" fmla="*/ 80 w 104"/>
                  <a:gd name="T9" fmla="*/ 94 h 97"/>
                  <a:gd name="T10" fmla="*/ 91 w 104"/>
                  <a:gd name="T11" fmla="*/ 93 h 97"/>
                  <a:gd name="T12" fmla="*/ 91 w 104"/>
                  <a:gd name="T13" fmla="*/ 83 h 97"/>
                  <a:gd name="T14" fmla="*/ 80 w 104"/>
                  <a:gd name="T15" fmla="*/ 1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97">
                    <a:moveTo>
                      <a:pt x="80" y="17"/>
                    </a:moveTo>
                    <a:cubicBezTo>
                      <a:pt x="60" y="0"/>
                      <a:pt x="31" y="0"/>
                      <a:pt x="12" y="17"/>
                    </a:cubicBezTo>
                    <a:cubicBezTo>
                      <a:pt x="9" y="16"/>
                      <a:pt x="5" y="16"/>
                      <a:pt x="3" y="19"/>
                    </a:cubicBezTo>
                    <a:cubicBezTo>
                      <a:pt x="0" y="23"/>
                      <a:pt x="1" y="27"/>
                      <a:pt x="4" y="30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3" y="97"/>
                      <a:pt x="88" y="96"/>
                      <a:pt x="91" y="93"/>
                    </a:cubicBezTo>
                    <a:cubicBezTo>
                      <a:pt x="93" y="90"/>
                      <a:pt x="93" y="86"/>
                      <a:pt x="91" y="83"/>
                    </a:cubicBezTo>
                    <a:cubicBezTo>
                      <a:pt x="104" y="62"/>
                      <a:pt x="100" y="34"/>
                      <a:pt x="80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Freeform 75"/>
              <p:cNvSpPr/>
              <p:nvPr/>
            </p:nvSpPr>
            <p:spPr bwMode="auto">
              <a:xfrm>
                <a:off x="10780713" y="4707731"/>
                <a:ext cx="119063" cy="376238"/>
              </a:xfrm>
              <a:custGeom>
                <a:avLst/>
                <a:gdLst>
                  <a:gd name="T0" fmla="*/ 32 w 40"/>
                  <a:gd name="T1" fmla="*/ 0 h 127"/>
                  <a:gd name="T2" fmla="*/ 32 w 40"/>
                  <a:gd name="T3" fmla="*/ 0 h 127"/>
                  <a:gd name="T4" fmla="*/ 23 w 40"/>
                  <a:gd name="T5" fmla="*/ 9 h 127"/>
                  <a:gd name="T6" fmla="*/ 22 w 40"/>
                  <a:gd name="T7" fmla="*/ 73 h 127"/>
                  <a:gd name="T8" fmla="*/ 2 w 40"/>
                  <a:gd name="T9" fmla="*/ 115 h 127"/>
                  <a:gd name="T10" fmla="*/ 6 w 40"/>
                  <a:gd name="T11" fmla="*/ 126 h 127"/>
                  <a:gd name="T12" fmla="*/ 10 w 40"/>
                  <a:gd name="T13" fmla="*/ 127 h 127"/>
                  <a:gd name="T14" fmla="*/ 18 w 40"/>
                  <a:gd name="T15" fmla="*/ 122 h 127"/>
                  <a:gd name="T16" fmla="*/ 39 w 40"/>
                  <a:gd name="T17" fmla="*/ 79 h 127"/>
                  <a:gd name="T18" fmla="*/ 39 w 40"/>
                  <a:gd name="T19" fmla="*/ 75 h 127"/>
                  <a:gd name="T20" fmla="*/ 40 w 40"/>
                  <a:gd name="T21" fmla="*/ 9 h 127"/>
                  <a:gd name="T22" fmla="*/ 32 w 4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127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3" y="4"/>
                      <a:pt x="23" y="9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0" y="119"/>
                      <a:pt x="2" y="124"/>
                      <a:pt x="6" y="126"/>
                    </a:cubicBezTo>
                    <a:cubicBezTo>
                      <a:pt x="7" y="127"/>
                      <a:pt x="9" y="127"/>
                      <a:pt x="10" y="127"/>
                    </a:cubicBezTo>
                    <a:cubicBezTo>
                      <a:pt x="13" y="127"/>
                      <a:pt x="16" y="125"/>
                      <a:pt x="18" y="122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39" y="78"/>
                      <a:pt x="39" y="77"/>
                      <a:pt x="39" y="7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7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3303588" y="2098675"/>
            <a:ext cx="2552700" cy="4210050"/>
            <a:chOff x="4819650" y="2019300"/>
            <a:chExt cx="2552700" cy="4211191"/>
          </a:xfrm>
        </p:grpSpPr>
        <p:sp>
          <p:nvSpPr>
            <p:cNvPr id="51" name="îṣļîḑé-Rounded Rectangle 4"/>
            <p:cNvSpPr/>
            <p:nvPr/>
          </p:nvSpPr>
          <p:spPr>
            <a:xfrm>
              <a:off x="48196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îṣļîḑé-Oval 5"/>
            <p:cNvSpPr/>
            <p:nvPr/>
          </p:nvSpPr>
          <p:spPr>
            <a:xfrm>
              <a:off x="5229225" y="2386112"/>
              <a:ext cx="1733550" cy="1734020"/>
            </a:xfrm>
            <a:prstGeom prst="ellipse">
              <a:avLst/>
            </a:prstGeom>
            <a:solidFill>
              <a:srgbClr val="C05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îṣļîḑé-Oval 9"/>
            <p:cNvSpPr/>
            <p:nvPr/>
          </p:nvSpPr>
          <p:spPr>
            <a:xfrm>
              <a:off x="6469062" y="2287661"/>
              <a:ext cx="493713" cy="493846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îṣļîḑé-Rectangle 12"/>
            <p:cNvSpPr/>
            <p:nvPr/>
          </p:nvSpPr>
          <p:spPr>
            <a:xfrm>
              <a:off x="4867275" y="4275749"/>
              <a:ext cx="2466975" cy="1708613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在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中选最小权值的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边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若该边的两个顶点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落在不同的连通分量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上，则加入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中；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否则舍去，重新选择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684838" y="2891631"/>
              <a:ext cx="822325" cy="722313"/>
              <a:chOff x="7545388" y="1652587"/>
              <a:chExt cx="822325" cy="722313"/>
            </a:xfrm>
            <a:solidFill>
              <a:sysClr val="window" lastClr="FFFFFF"/>
            </a:solidFill>
          </p:grpSpPr>
          <p:sp>
            <p:nvSpPr>
              <p:cNvPr id="56" name="Freeform 58"/>
              <p:cNvSpPr/>
              <p:nvPr/>
            </p:nvSpPr>
            <p:spPr bwMode="auto">
              <a:xfrm>
                <a:off x="7773988" y="2282825"/>
                <a:ext cx="365125" cy="92075"/>
              </a:xfrm>
              <a:custGeom>
                <a:avLst/>
                <a:gdLst>
                  <a:gd name="T0" fmla="*/ 106 w 120"/>
                  <a:gd name="T1" fmla="*/ 11 h 30"/>
                  <a:gd name="T2" fmla="*/ 97 w 120"/>
                  <a:gd name="T3" fmla="*/ 11 h 30"/>
                  <a:gd name="T4" fmla="*/ 97 w 120"/>
                  <a:gd name="T5" fmla="*/ 0 h 30"/>
                  <a:gd name="T6" fmla="*/ 23 w 120"/>
                  <a:gd name="T7" fmla="*/ 0 h 30"/>
                  <a:gd name="T8" fmla="*/ 23 w 120"/>
                  <a:gd name="T9" fmla="*/ 11 h 30"/>
                  <a:gd name="T10" fmla="*/ 14 w 120"/>
                  <a:gd name="T11" fmla="*/ 11 h 30"/>
                  <a:gd name="T12" fmla="*/ 0 w 120"/>
                  <a:gd name="T13" fmla="*/ 30 h 30"/>
                  <a:gd name="T14" fmla="*/ 120 w 120"/>
                  <a:gd name="T15" fmla="*/ 30 h 30"/>
                  <a:gd name="T16" fmla="*/ 106 w 120"/>
                  <a:gd name="T17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30">
                    <a:moveTo>
                      <a:pt x="106" y="11"/>
                    </a:move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6" y="11"/>
                      <a:pt x="0" y="20"/>
                      <a:pt x="0" y="30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20" y="20"/>
                      <a:pt x="114" y="11"/>
                      <a:pt x="10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Freeform 59"/>
              <p:cNvSpPr>
                <a:spLocks noEditPoints="1"/>
              </p:cNvSpPr>
              <p:nvPr/>
            </p:nvSpPr>
            <p:spPr bwMode="auto">
              <a:xfrm>
                <a:off x="7545388" y="1652587"/>
                <a:ext cx="822325" cy="612775"/>
              </a:xfrm>
              <a:custGeom>
                <a:avLst/>
                <a:gdLst>
                  <a:gd name="T0" fmla="*/ 251 w 270"/>
                  <a:gd name="T1" fmla="*/ 0 h 201"/>
                  <a:gd name="T2" fmla="*/ 19 w 270"/>
                  <a:gd name="T3" fmla="*/ 0 h 201"/>
                  <a:gd name="T4" fmla="*/ 0 w 270"/>
                  <a:gd name="T5" fmla="*/ 19 h 201"/>
                  <a:gd name="T6" fmla="*/ 0 w 270"/>
                  <a:gd name="T7" fmla="*/ 183 h 201"/>
                  <a:gd name="T8" fmla="*/ 19 w 270"/>
                  <a:gd name="T9" fmla="*/ 201 h 201"/>
                  <a:gd name="T10" fmla="*/ 251 w 270"/>
                  <a:gd name="T11" fmla="*/ 201 h 201"/>
                  <a:gd name="T12" fmla="*/ 270 w 270"/>
                  <a:gd name="T13" fmla="*/ 183 h 201"/>
                  <a:gd name="T14" fmla="*/ 270 w 270"/>
                  <a:gd name="T15" fmla="*/ 19 h 201"/>
                  <a:gd name="T16" fmla="*/ 251 w 270"/>
                  <a:gd name="T17" fmla="*/ 0 h 201"/>
                  <a:gd name="T18" fmla="*/ 135 w 270"/>
                  <a:gd name="T19" fmla="*/ 183 h 201"/>
                  <a:gd name="T20" fmla="*/ 128 w 270"/>
                  <a:gd name="T21" fmla="*/ 176 h 201"/>
                  <a:gd name="T22" fmla="*/ 135 w 270"/>
                  <a:gd name="T23" fmla="*/ 169 h 201"/>
                  <a:gd name="T24" fmla="*/ 142 w 270"/>
                  <a:gd name="T25" fmla="*/ 176 h 201"/>
                  <a:gd name="T26" fmla="*/ 135 w 270"/>
                  <a:gd name="T27" fmla="*/ 183 h 201"/>
                  <a:gd name="T28" fmla="*/ 254 w 270"/>
                  <a:gd name="T29" fmla="*/ 146 h 201"/>
                  <a:gd name="T30" fmla="*/ 252 w 270"/>
                  <a:gd name="T31" fmla="*/ 148 h 201"/>
                  <a:gd name="T32" fmla="*/ 18 w 270"/>
                  <a:gd name="T33" fmla="*/ 148 h 201"/>
                  <a:gd name="T34" fmla="*/ 16 w 270"/>
                  <a:gd name="T35" fmla="*/ 146 h 201"/>
                  <a:gd name="T36" fmla="*/ 16 w 270"/>
                  <a:gd name="T37" fmla="*/ 20 h 201"/>
                  <a:gd name="T38" fmla="*/ 18 w 270"/>
                  <a:gd name="T39" fmla="*/ 18 h 201"/>
                  <a:gd name="T40" fmla="*/ 252 w 270"/>
                  <a:gd name="T41" fmla="*/ 18 h 201"/>
                  <a:gd name="T42" fmla="*/ 254 w 270"/>
                  <a:gd name="T43" fmla="*/ 20 h 201"/>
                  <a:gd name="T44" fmla="*/ 254 w 270"/>
                  <a:gd name="T45" fmla="*/ 14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0" h="201">
                    <a:moveTo>
                      <a:pt x="251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19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3"/>
                      <a:pt x="9" y="201"/>
                      <a:pt x="19" y="201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61" y="201"/>
                      <a:pt x="270" y="193"/>
                      <a:pt x="270" y="183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9"/>
                      <a:pt x="261" y="0"/>
                      <a:pt x="251" y="0"/>
                    </a:cubicBezTo>
                    <a:close/>
                    <a:moveTo>
                      <a:pt x="135" y="183"/>
                    </a:moveTo>
                    <a:cubicBezTo>
                      <a:pt x="131" y="183"/>
                      <a:pt x="128" y="180"/>
                      <a:pt x="128" y="176"/>
                    </a:cubicBezTo>
                    <a:cubicBezTo>
                      <a:pt x="128" y="172"/>
                      <a:pt x="131" y="169"/>
                      <a:pt x="135" y="169"/>
                    </a:cubicBezTo>
                    <a:cubicBezTo>
                      <a:pt x="139" y="169"/>
                      <a:pt x="142" y="172"/>
                      <a:pt x="142" y="176"/>
                    </a:cubicBezTo>
                    <a:cubicBezTo>
                      <a:pt x="142" y="180"/>
                      <a:pt x="139" y="183"/>
                      <a:pt x="135" y="183"/>
                    </a:cubicBezTo>
                    <a:close/>
                    <a:moveTo>
                      <a:pt x="254" y="146"/>
                    </a:moveTo>
                    <a:cubicBezTo>
                      <a:pt x="254" y="147"/>
                      <a:pt x="253" y="148"/>
                      <a:pt x="252" y="148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17" y="148"/>
                      <a:pt x="16" y="147"/>
                      <a:pt x="16" y="146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252" y="18"/>
                      <a:pt x="252" y="18"/>
                      <a:pt x="252" y="18"/>
                    </a:cubicBezTo>
                    <a:cubicBezTo>
                      <a:pt x="253" y="18"/>
                      <a:pt x="254" y="19"/>
                      <a:pt x="254" y="20"/>
                    </a:cubicBezTo>
                    <a:lnTo>
                      <a:pt x="254" y="1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Freeform 60"/>
              <p:cNvSpPr/>
              <p:nvPr/>
            </p:nvSpPr>
            <p:spPr bwMode="auto">
              <a:xfrm>
                <a:off x="7834313" y="1828800"/>
                <a:ext cx="244475" cy="115888"/>
              </a:xfrm>
              <a:custGeom>
                <a:avLst/>
                <a:gdLst>
                  <a:gd name="T0" fmla="*/ 4 w 80"/>
                  <a:gd name="T1" fmla="*/ 20 h 38"/>
                  <a:gd name="T2" fmla="*/ 4 w 80"/>
                  <a:gd name="T3" fmla="*/ 34 h 38"/>
                  <a:gd name="T4" fmla="*/ 11 w 80"/>
                  <a:gd name="T5" fmla="*/ 37 h 38"/>
                  <a:gd name="T6" fmla="*/ 18 w 80"/>
                  <a:gd name="T7" fmla="*/ 34 h 38"/>
                  <a:gd name="T8" fmla="*/ 62 w 80"/>
                  <a:gd name="T9" fmla="*/ 34 h 38"/>
                  <a:gd name="T10" fmla="*/ 76 w 80"/>
                  <a:gd name="T11" fmla="*/ 34 h 38"/>
                  <a:gd name="T12" fmla="*/ 76 w 80"/>
                  <a:gd name="T13" fmla="*/ 20 h 38"/>
                  <a:gd name="T14" fmla="*/ 4 w 80"/>
                  <a:gd name="T15" fmla="*/ 2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38">
                    <a:moveTo>
                      <a:pt x="4" y="20"/>
                    </a:moveTo>
                    <a:cubicBezTo>
                      <a:pt x="0" y="24"/>
                      <a:pt x="0" y="30"/>
                      <a:pt x="4" y="34"/>
                    </a:cubicBezTo>
                    <a:cubicBezTo>
                      <a:pt x="6" y="36"/>
                      <a:pt x="8" y="37"/>
                      <a:pt x="11" y="37"/>
                    </a:cubicBezTo>
                    <a:cubicBezTo>
                      <a:pt x="13" y="37"/>
                      <a:pt x="16" y="36"/>
                      <a:pt x="18" y="34"/>
                    </a:cubicBezTo>
                    <a:cubicBezTo>
                      <a:pt x="30" y="22"/>
                      <a:pt x="50" y="22"/>
                      <a:pt x="62" y="34"/>
                    </a:cubicBezTo>
                    <a:cubicBezTo>
                      <a:pt x="66" y="38"/>
                      <a:pt x="72" y="38"/>
                      <a:pt x="76" y="34"/>
                    </a:cubicBezTo>
                    <a:cubicBezTo>
                      <a:pt x="80" y="30"/>
                      <a:pt x="80" y="24"/>
                      <a:pt x="76" y="20"/>
                    </a:cubicBezTo>
                    <a:cubicBezTo>
                      <a:pt x="56" y="0"/>
                      <a:pt x="24" y="0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 61"/>
              <p:cNvSpPr/>
              <p:nvPr/>
            </p:nvSpPr>
            <p:spPr bwMode="auto">
              <a:xfrm>
                <a:off x="7761288" y="1744662"/>
                <a:ext cx="390525" cy="127000"/>
              </a:xfrm>
              <a:custGeom>
                <a:avLst/>
                <a:gdLst>
                  <a:gd name="T0" fmla="*/ 64 w 128"/>
                  <a:gd name="T1" fmla="*/ 0 h 42"/>
                  <a:gd name="T2" fmla="*/ 4 w 128"/>
                  <a:gd name="T3" fmla="*/ 24 h 42"/>
                  <a:gd name="T4" fmla="*/ 4 w 128"/>
                  <a:gd name="T5" fmla="*/ 39 h 42"/>
                  <a:gd name="T6" fmla="*/ 18 w 128"/>
                  <a:gd name="T7" fmla="*/ 39 h 42"/>
                  <a:gd name="T8" fmla="*/ 64 w 128"/>
                  <a:gd name="T9" fmla="*/ 20 h 42"/>
                  <a:gd name="T10" fmla="*/ 110 w 128"/>
                  <a:gd name="T11" fmla="*/ 39 h 42"/>
                  <a:gd name="T12" fmla="*/ 117 w 128"/>
                  <a:gd name="T13" fmla="*/ 41 h 42"/>
                  <a:gd name="T14" fmla="*/ 124 w 128"/>
                  <a:gd name="T15" fmla="*/ 39 h 42"/>
                  <a:gd name="T16" fmla="*/ 124 w 128"/>
                  <a:gd name="T17" fmla="*/ 24 h 42"/>
                  <a:gd name="T18" fmla="*/ 64 w 128"/>
                  <a:gd name="T1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42">
                    <a:moveTo>
                      <a:pt x="64" y="0"/>
                    </a:moveTo>
                    <a:cubicBezTo>
                      <a:pt x="41" y="0"/>
                      <a:pt x="20" y="8"/>
                      <a:pt x="4" y="24"/>
                    </a:cubicBezTo>
                    <a:cubicBezTo>
                      <a:pt x="0" y="28"/>
                      <a:pt x="0" y="35"/>
                      <a:pt x="4" y="39"/>
                    </a:cubicBezTo>
                    <a:cubicBezTo>
                      <a:pt x="8" y="42"/>
                      <a:pt x="14" y="42"/>
                      <a:pt x="18" y="39"/>
                    </a:cubicBezTo>
                    <a:cubicBezTo>
                      <a:pt x="30" y="26"/>
                      <a:pt x="47" y="20"/>
                      <a:pt x="64" y="20"/>
                    </a:cubicBezTo>
                    <a:cubicBezTo>
                      <a:pt x="81" y="20"/>
                      <a:pt x="97" y="26"/>
                      <a:pt x="110" y="39"/>
                    </a:cubicBezTo>
                    <a:cubicBezTo>
                      <a:pt x="112" y="41"/>
                      <a:pt x="114" y="41"/>
                      <a:pt x="117" y="41"/>
                    </a:cubicBezTo>
                    <a:cubicBezTo>
                      <a:pt x="119" y="41"/>
                      <a:pt x="122" y="41"/>
                      <a:pt x="124" y="39"/>
                    </a:cubicBezTo>
                    <a:cubicBezTo>
                      <a:pt x="128" y="35"/>
                      <a:pt x="128" y="28"/>
                      <a:pt x="124" y="24"/>
                    </a:cubicBezTo>
                    <a:cubicBezTo>
                      <a:pt x="108" y="8"/>
                      <a:pt x="8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62"/>
              <p:cNvSpPr/>
              <p:nvPr/>
            </p:nvSpPr>
            <p:spPr bwMode="auto">
              <a:xfrm>
                <a:off x="7907338" y="1954212"/>
                <a:ext cx="104775" cy="100013"/>
              </a:xfrm>
              <a:custGeom>
                <a:avLst/>
                <a:gdLst>
                  <a:gd name="T0" fmla="*/ 6 w 34"/>
                  <a:gd name="T1" fmla="*/ 6 h 33"/>
                  <a:gd name="T2" fmla="*/ 6 w 34"/>
                  <a:gd name="T3" fmla="*/ 27 h 33"/>
                  <a:gd name="T4" fmla="*/ 28 w 34"/>
                  <a:gd name="T5" fmla="*/ 27 h 33"/>
                  <a:gd name="T6" fmla="*/ 28 w 34"/>
                  <a:gd name="T7" fmla="*/ 6 h 33"/>
                  <a:gd name="T8" fmla="*/ 6 w 34"/>
                  <a:gd name="T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6" y="6"/>
                    </a:moveTo>
                    <a:cubicBezTo>
                      <a:pt x="0" y="12"/>
                      <a:pt x="0" y="21"/>
                      <a:pt x="6" y="27"/>
                    </a:cubicBezTo>
                    <a:cubicBezTo>
                      <a:pt x="12" y="33"/>
                      <a:pt x="22" y="33"/>
                      <a:pt x="28" y="27"/>
                    </a:cubicBezTo>
                    <a:cubicBezTo>
                      <a:pt x="34" y="21"/>
                      <a:pt x="34" y="12"/>
                      <a:pt x="28" y="6"/>
                    </a:cubicBezTo>
                    <a:cubicBezTo>
                      <a:pt x="22" y="0"/>
                      <a:pt x="12" y="0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1.94444E-6 0.092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2.22222E-6 0.092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020" grpId="0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1106488"/>
            <a:ext cx="9144000" cy="5562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5" name="Text Box 25"/>
          <p:cNvSpPr txBox="1"/>
          <p:nvPr/>
        </p:nvSpPr>
        <p:spPr>
          <a:xfrm>
            <a:off x="858838" y="190500"/>
            <a:ext cx="7007225" cy="523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应用克鲁斯卡尔算法构造最小生成树的过程</a:t>
            </a:r>
          </a:p>
        </p:txBody>
      </p:sp>
      <p:pic>
        <p:nvPicPr>
          <p:cNvPr id="85506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82688"/>
            <a:ext cx="8929688" cy="543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5067" name="Oval 27"/>
          <p:cNvSpPr>
            <a:spLocks noChangeArrowheads="1"/>
          </p:cNvSpPr>
          <p:nvPr/>
        </p:nvSpPr>
        <p:spPr bwMode="auto">
          <a:xfrm>
            <a:off x="4572000" y="16271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68" name="Oval 28"/>
          <p:cNvSpPr>
            <a:spLocks noChangeArrowheads="1"/>
          </p:cNvSpPr>
          <p:nvPr/>
        </p:nvSpPr>
        <p:spPr bwMode="auto">
          <a:xfrm>
            <a:off x="2286000" y="1373188"/>
            <a:ext cx="2209800" cy="2057400"/>
          </a:xfrm>
          <a:prstGeom prst="ellipse">
            <a:avLst/>
          </a:prstGeom>
          <a:noFill/>
          <a:ln w="25400">
            <a:solidFill>
              <a:schemeClr val="tx2"/>
            </a:solidFill>
            <a:prstDash val="dash"/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69" name="Oval 29"/>
          <p:cNvSpPr>
            <a:spLocks noChangeArrowheads="1"/>
          </p:cNvSpPr>
          <p:nvPr/>
        </p:nvSpPr>
        <p:spPr bwMode="auto">
          <a:xfrm>
            <a:off x="8401050" y="24907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0" name="Oval 30"/>
          <p:cNvSpPr>
            <a:spLocks noChangeArrowheads="1"/>
          </p:cNvSpPr>
          <p:nvPr/>
        </p:nvSpPr>
        <p:spPr bwMode="auto">
          <a:xfrm>
            <a:off x="914400" y="43449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1" name="Oval 31"/>
          <p:cNvSpPr>
            <a:spLocks noChangeArrowheads="1"/>
          </p:cNvSpPr>
          <p:nvPr/>
        </p:nvSpPr>
        <p:spPr bwMode="auto">
          <a:xfrm>
            <a:off x="3886200" y="4383088"/>
            <a:ext cx="533400" cy="3413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2" name="Oval 32"/>
          <p:cNvSpPr>
            <a:spLocks noChangeArrowheads="1"/>
          </p:cNvSpPr>
          <p:nvPr/>
        </p:nvSpPr>
        <p:spPr bwMode="auto">
          <a:xfrm>
            <a:off x="5372100" y="5691188"/>
            <a:ext cx="533400" cy="3381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3" name="Rectangle 33"/>
          <p:cNvSpPr>
            <a:spLocks noChangeArrowheads="1"/>
          </p:cNvSpPr>
          <p:nvPr/>
        </p:nvSpPr>
        <p:spPr bwMode="auto">
          <a:xfrm>
            <a:off x="269875" y="16589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74" name="Rectangle 34"/>
          <p:cNvSpPr>
            <a:spLocks noChangeArrowheads="1"/>
          </p:cNvSpPr>
          <p:nvPr/>
        </p:nvSpPr>
        <p:spPr bwMode="auto">
          <a:xfrm>
            <a:off x="1793875" y="2573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75" name="Rectangle 35"/>
          <p:cNvSpPr>
            <a:spLocks noChangeArrowheads="1"/>
          </p:cNvSpPr>
          <p:nvPr/>
        </p:nvSpPr>
        <p:spPr bwMode="auto">
          <a:xfrm>
            <a:off x="1066800" y="15827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76" name="Rectangle 36"/>
          <p:cNvSpPr>
            <a:spLocks noChangeArrowheads="1"/>
          </p:cNvSpPr>
          <p:nvPr/>
        </p:nvSpPr>
        <p:spPr bwMode="auto">
          <a:xfrm>
            <a:off x="1828800" y="15827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77" name="Rectangle 37"/>
          <p:cNvSpPr>
            <a:spLocks noChangeArrowheads="1"/>
          </p:cNvSpPr>
          <p:nvPr/>
        </p:nvSpPr>
        <p:spPr bwMode="auto">
          <a:xfrm>
            <a:off x="1371600" y="2344738"/>
            <a:ext cx="419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×</a:t>
            </a:r>
          </a:p>
        </p:txBody>
      </p:sp>
      <p:sp>
        <p:nvSpPr>
          <p:cNvPr id="855078" name="Rectangle 38"/>
          <p:cNvSpPr>
            <a:spLocks noChangeArrowheads="1"/>
          </p:cNvSpPr>
          <p:nvPr/>
        </p:nvSpPr>
        <p:spPr bwMode="auto">
          <a:xfrm>
            <a:off x="1066800" y="2954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79" name="Rectangle 39"/>
          <p:cNvSpPr>
            <a:spLocks noChangeArrowheads="1"/>
          </p:cNvSpPr>
          <p:nvPr/>
        </p:nvSpPr>
        <p:spPr bwMode="auto">
          <a:xfrm>
            <a:off x="574675" y="2344738"/>
            <a:ext cx="419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×</a:t>
            </a:r>
          </a:p>
        </p:txBody>
      </p:sp>
      <p:sp>
        <p:nvSpPr>
          <p:cNvPr id="855080" name="Rectangle 40"/>
          <p:cNvSpPr>
            <a:spLocks noChangeArrowheads="1"/>
          </p:cNvSpPr>
          <p:nvPr/>
        </p:nvSpPr>
        <p:spPr bwMode="auto">
          <a:xfrm>
            <a:off x="193675" y="2573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</a:p>
        </p:txBody>
      </p:sp>
      <p:sp>
        <p:nvSpPr>
          <p:cNvPr id="855081" name="Oval 41"/>
          <p:cNvSpPr>
            <a:spLocks noChangeArrowheads="1"/>
          </p:cNvSpPr>
          <p:nvPr/>
        </p:nvSpPr>
        <p:spPr bwMode="auto">
          <a:xfrm>
            <a:off x="6884988" y="5272088"/>
            <a:ext cx="366713" cy="3635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55067" grpId="0" animBg="1"/>
      <p:bldP spid="855068" grpId="0" animBg="1"/>
      <p:bldP spid="855069" grpId="0" animBg="1"/>
      <p:bldP spid="855070" grpId="0" animBg="1"/>
      <p:bldP spid="855071" grpId="0" animBg="1"/>
      <p:bldP spid="855072" grpId="0" animBg="1"/>
      <p:bldP spid="855073" grpId="0"/>
      <p:bldP spid="855074" grpId="0"/>
      <p:bldP spid="855075" grpId="0"/>
      <p:bldP spid="855076" grpId="0"/>
      <p:bldP spid="855077" grpId="0"/>
      <p:bldP spid="855078" grpId="0"/>
      <p:bldP spid="855079" grpId="0"/>
      <p:bldP spid="855080" grpId="0"/>
      <p:bldP spid="85508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5302250"/>
            <a:ext cx="9144000" cy="93503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8711" name="Rectangle 7"/>
          <p:cNvSpPr>
            <a:spLocks noChangeArrowheads="1"/>
          </p:cNvSpPr>
          <p:nvPr/>
        </p:nvSpPr>
        <p:spPr bwMode="auto">
          <a:xfrm>
            <a:off x="1890713" y="1282700"/>
            <a:ext cx="6858000" cy="3508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典型用途：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交通问题。如：城市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到城市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有多条线路，但每条线路的交通费（或所需时间）不同，那么，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如何选择一条线路，使总费用（或总时间）最少？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问题抽象：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带权有向图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点（源点）到达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点（终点）的多条路径中，寻找一条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各边权值之和最小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的路径，即最短路径。</a:t>
            </a:r>
          </a:p>
        </p:txBody>
      </p:sp>
      <p:sp>
        <p:nvSpPr>
          <p:cNvPr id="968712" name="Rectangle 8"/>
          <p:cNvSpPr>
            <a:spLocks noChangeArrowheads="1"/>
          </p:cNvSpPr>
          <p:nvPr/>
        </p:nvSpPr>
        <p:spPr bwMode="auto">
          <a:xfrm>
            <a:off x="57150" y="5511800"/>
            <a:ext cx="8856663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（注：最短路径与最小生成树不同，路径上不一定包含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个顶点）</a:t>
            </a:r>
          </a:p>
        </p:txBody>
      </p:sp>
      <p:sp>
        <p:nvSpPr>
          <p:cNvPr id="97285" name="Rectangle 9"/>
          <p:cNvSpPr>
            <a:spLocks noChangeArrowheads="1"/>
          </p:cNvSpPr>
          <p:nvPr/>
        </p:nvSpPr>
        <p:spPr bwMode="auto">
          <a:xfrm>
            <a:off x="793750" y="7461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</a:p>
        </p:txBody>
      </p:sp>
      <p:grpSp>
        <p:nvGrpSpPr>
          <p:cNvPr id="122886" name="Group 61"/>
          <p:cNvGrpSpPr/>
          <p:nvPr/>
        </p:nvGrpSpPr>
        <p:grpSpPr>
          <a:xfrm>
            <a:off x="722313" y="1417638"/>
            <a:ext cx="830262" cy="830262"/>
            <a:chOff x="6518563" y="1579415"/>
            <a:chExt cx="831273" cy="831273"/>
          </a:xfrm>
        </p:grpSpPr>
        <p:sp>
          <p:nvSpPr>
            <p:cNvPr id="10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1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1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2887" name="Group 62"/>
          <p:cNvGrpSpPr/>
          <p:nvPr/>
        </p:nvGrpSpPr>
        <p:grpSpPr>
          <a:xfrm>
            <a:off x="722313" y="3416300"/>
            <a:ext cx="830262" cy="831850"/>
            <a:chOff x="6518563" y="2750124"/>
            <a:chExt cx="831273" cy="831273"/>
          </a:xfrm>
        </p:grpSpPr>
        <p:sp>
          <p:nvSpPr>
            <p:cNvPr id="22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24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68711" grpId="0" build="p"/>
      <p:bldP spid="9687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2" name="AutoShape 4"/>
          <p:cNvSpPr>
            <a:spLocks noChangeArrowheads="1"/>
          </p:cNvSpPr>
          <p:nvPr/>
        </p:nvSpPr>
        <p:spPr bwMode="auto">
          <a:xfrm>
            <a:off x="519113" y="4081463"/>
            <a:ext cx="2951163" cy="1196975"/>
          </a:xfrm>
          <a:prstGeom prst="cloudCallout">
            <a:avLst>
              <a:gd name="adj1" fmla="val -23532"/>
              <a:gd name="adj2" fmla="val -1646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一顶点到其余各顶点</a:t>
            </a:r>
          </a:p>
        </p:txBody>
      </p:sp>
      <p:sp>
        <p:nvSpPr>
          <p:cNvPr id="1031173" name="Rectangle 5"/>
          <p:cNvSpPr>
            <a:spLocks noChangeArrowheads="1"/>
          </p:cNvSpPr>
          <p:nvPr/>
        </p:nvSpPr>
        <p:spPr bwMode="auto">
          <a:xfrm>
            <a:off x="369888" y="1784350"/>
            <a:ext cx="8459788" cy="1624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两种常见的最短路径问题：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一、 单源最短路径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Dijkstra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（迪杰斯特拉）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二、所有顶点间的最短路径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（弗洛伊德）算法</a:t>
            </a:r>
          </a:p>
        </p:txBody>
      </p:sp>
      <p:sp>
        <p:nvSpPr>
          <p:cNvPr id="1031174" name="AutoShape 6"/>
          <p:cNvSpPr>
            <a:spLocks noChangeArrowheads="1"/>
          </p:cNvSpPr>
          <p:nvPr/>
        </p:nvSpPr>
        <p:spPr bwMode="auto">
          <a:xfrm>
            <a:off x="3795713" y="4271963"/>
            <a:ext cx="2538413" cy="1084263"/>
          </a:xfrm>
          <a:prstGeom prst="cloudCallout">
            <a:avLst>
              <a:gd name="adj1" fmla="val -68339"/>
              <a:gd name="adj2" fmla="val -1252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任意两顶点之间</a:t>
            </a:r>
          </a:p>
        </p:txBody>
      </p:sp>
      <p:pic>
        <p:nvPicPr>
          <p:cNvPr id="123909" name="Picture 9" descr="72ccb7779413f508b051b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3649663"/>
            <a:ext cx="1790700" cy="189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93750" y="7461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172" grpId="0" animBg="1"/>
      <p:bldP spid="1031173" grpId="0" build="p"/>
      <p:bldP spid="103117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7eafbaf-9136-48d8-adde-b2dbe1128457"/>
  <p:tag name="COMMONDATA" val="eyJoZGlkIjoiOWFhMTY5OThhYzNhNzU1MTc0NWE5MGI0MTgxN2E5MWEifQ=="/>
</p:tagLst>
</file>

<file path=ppt/theme/theme1.xml><?xml version="1.0" encoding="utf-8"?>
<a:theme xmlns:a="http://schemas.openxmlformats.org/drawingml/2006/main" name="1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zd3vjt04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zd3vjt04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13396</Words>
  <Application>Microsoft Office PowerPoint</Application>
  <PresentationFormat>全屏显示(4:3)</PresentationFormat>
  <Paragraphs>2515</Paragraphs>
  <Slides>155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155</vt:i4>
      </vt:variant>
    </vt:vector>
  </HeadingPairs>
  <TitlesOfParts>
    <vt:vector size="172" baseType="lpstr">
      <vt:lpstr>Monotype Sorts</vt:lpstr>
      <vt:lpstr>华文楷体</vt:lpstr>
      <vt:lpstr>楷体_GB2312</vt:lpstr>
      <vt:lpstr>宋体</vt:lpstr>
      <vt:lpstr>微软雅黑</vt:lpstr>
      <vt:lpstr>Arial</vt:lpstr>
      <vt:lpstr>Impact</vt:lpstr>
      <vt:lpstr>Times New Roman</vt:lpstr>
      <vt:lpstr>Wingdings</vt:lpstr>
      <vt:lpstr>Wingdings 2</vt:lpstr>
      <vt:lpstr>1_默认设计模板</vt:lpstr>
      <vt:lpstr>2_默认设计模板</vt:lpstr>
      <vt:lpstr>Visio.Drawing.5</vt:lpstr>
      <vt:lpstr>Microsoft Equation 3.0</vt:lpstr>
      <vt:lpstr>Photoshop.Image.5</vt:lpstr>
      <vt:lpstr>SmartDraw.2</vt:lpstr>
      <vt:lpstr>MS_ClipArt_Gallery.5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二叉树的层次遍历算法</vt:lpstr>
      <vt:lpstr>二叉树的层次遍历算法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首先计算以下与关键活动有关的量：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bjfu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8613958096569</cp:lastModifiedBy>
  <cp:revision>3</cp:revision>
  <dcterms:created xsi:type="dcterms:W3CDTF">1996-07-15T15:40:02Z</dcterms:created>
  <dcterms:modified xsi:type="dcterms:W3CDTF">2023-02-17T03:10:13Z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89B05E16090F4D59BDB17A0546439100</vt:lpwstr>
  </property>
</Properties>
</file>